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58"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4D2D"/>
    <a:srgbClr val="D2AA71"/>
    <a:srgbClr val="FF9933"/>
    <a:srgbClr val="FBD353"/>
    <a:srgbClr val="CC6600"/>
    <a:srgbClr val="914415"/>
    <a:srgbClr val="482400"/>
    <a:srgbClr val="6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1954" autoAdjust="0"/>
  </p:normalViewPr>
  <p:slideViewPr>
    <p:cSldViewPr>
      <p:cViewPr varScale="1">
        <p:scale>
          <a:sx n="91" d="100"/>
          <a:sy n="91" d="100"/>
        </p:scale>
        <p:origin x="-21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30F8CA-5C8E-47C7-A4D7-E2A7D896D2B6}" type="datetimeFigureOut">
              <a:rPr lang="ru-RU"/>
              <a:pPr>
                <a:defRPr/>
              </a:pPr>
              <a:t>08.12.2014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FCC850-2BF6-4704-B280-FEB42DA9CD4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Справочник сотрудники предназначен для разграничения объектов учета, а именно физических лиц, не работающих в организации и сотрудников организации. Например, некое физическое лицо может поработать в организации и уволиться, а затем по прошествии некоторого времени снова быть принятым на работу. В этом случае два сотрудника, принятые в разное время и в общем случае на разные рабочие места, соответствуют одному физическому лицу</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учета отклонений от графика рабочего времени в конфигурации предусмотрено два вида документов:</a:t>
            </a:r>
          </a:p>
          <a:p>
            <a:r>
              <a:rPr lang="ru-RU" dirty="0" smtClean="0"/>
              <a:t> - Невыходы в организациях – предусматривает регистрацию неоплачиваемого невыхода сотрудника;</a:t>
            </a:r>
          </a:p>
          <a:p>
            <a:r>
              <a:rPr lang="ru-RU" dirty="0" smtClean="0"/>
              <a:t> - Оплата по среднему заработку – предусматривает регистрацию и расчет оплаты больничных листов, трудовых отпусков сотрудников и расчет компенсации при увольнении</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ведении учета отработанного времени методом сплошной регистрации (от табеля) для регистрации фактически отработанного времени используется</a:t>
            </a:r>
            <a:r>
              <a:rPr lang="ru-RU" baseline="0" dirty="0" smtClean="0"/>
              <a:t> документ «Табель учета рабочего времени». Предусмотрено два варианта заполнения документа:</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Сводно</a:t>
            </a:r>
            <a:r>
              <a:rPr lang="ru-RU" sz="1200" kern="1200" dirty="0" smtClean="0">
                <a:solidFill>
                  <a:schemeClr val="tx1"/>
                </a:solidFill>
                <a:latin typeface="+mn-lt"/>
                <a:ea typeface="+mn-ea"/>
                <a:cs typeface="+mn-cs"/>
              </a:rPr>
              <a:t>, в целом за период" - позволяет вводить данные об отработанном времени сотрудника в целом за месяц по каждому виду времени;</a:t>
            </a:r>
          </a:p>
          <a:p>
            <a:r>
              <a:rPr lang="ru-RU" sz="1200" kern="1200" dirty="0" smtClean="0">
                <a:solidFill>
                  <a:schemeClr val="tx1"/>
                </a:solidFill>
                <a:latin typeface="+mn-lt"/>
                <a:ea typeface="+mn-ea"/>
                <a:cs typeface="+mn-cs"/>
              </a:rPr>
              <a:t>"По дням периода" - позволяет вводить данные об отработанном времени сотрудника за каждый день месяца по каждому виду времени. В случае если у сотрудника были кадровые перемещения либо изменения начислений в течении месяца, то рекомендуется использовать этот способ ввода данных</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 заполнении табеля «</a:t>
            </a:r>
            <a:r>
              <a:rPr lang="ru-RU" sz="1200" kern="1200" dirty="0" err="1" smtClean="0">
                <a:solidFill>
                  <a:schemeClr val="tx1"/>
                </a:solidFill>
                <a:latin typeface="+mn-lt"/>
                <a:ea typeface="+mn-ea"/>
                <a:cs typeface="+mn-cs"/>
              </a:rPr>
              <a:t>Сводно</a:t>
            </a:r>
            <a:r>
              <a:rPr lang="ru-RU" sz="1200" kern="1200" dirty="0" smtClean="0">
                <a:solidFill>
                  <a:schemeClr val="tx1"/>
                </a:solidFill>
                <a:latin typeface="+mn-lt"/>
                <a:ea typeface="+mn-ea"/>
                <a:cs typeface="+mn-cs"/>
              </a:rPr>
              <a:t>, в целом за период» для регистрации сверхнормативных работ в</a:t>
            </a:r>
            <a:r>
              <a:rPr lang="ru-RU" sz="1200" kern="1200" baseline="0" dirty="0" smtClean="0">
                <a:solidFill>
                  <a:schemeClr val="tx1"/>
                </a:solidFill>
                <a:latin typeface="+mn-lt"/>
                <a:ea typeface="+mn-ea"/>
                <a:cs typeface="+mn-cs"/>
              </a:rPr>
              <a:t> соответствующей колонке указывается общее количество часов за период.</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 заполнении табеля «По дням периода» виды времени заполняются соответствующим буквенным кодом, заданным для каждого вида времени. Буквенные коды задаются в регистре сведений «Классификатор использования рабочего времени»</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a:t>
            </a:r>
            <a:r>
              <a:rPr lang="ru-RU" dirty="0" err="1" smtClean="0"/>
              <a:t>автозаполнении</a:t>
            </a:r>
            <a:r>
              <a:rPr lang="ru-RU" dirty="0" smtClean="0"/>
              <a:t> документа "Начисление зарплаты" в колонке "Размер" для начислений "Оплата за сверхурочные", "Доплата за сверхурочные", "Оплата за праздничные", "Доплата за праздничные", "Доплата за ночные" устанавливается размер часовой тарифной ставки, которая рассчитывается следующим образом: размер основного начисления сотрудника (засчитываемого как отработанное время) делится на количество часов по графику, по которому работает данный сотрудник (количество часов по графику берется без учета невыходов). Если для графика, по которому работает сотрудник, указан график полного рабочего времени, то для расчета часовой тарифной ставки размер основного начисления делится на количество часов по графику полного рабочего времени. </a:t>
            </a:r>
          </a:p>
          <a:p>
            <a:r>
              <a:rPr lang="ru-RU" dirty="0" smtClean="0"/>
              <a:t>По нажатию кнопки «Рассчитать» в документе «Начисление зарплаты» расчет результата начислений для сверхнормативных работ выполняется по следующей формуле:</a:t>
            </a:r>
            <a:br>
              <a:rPr lang="ru-RU" dirty="0" smtClean="0"/>
            </a:br>
            <a:r>
              <a:rPr lang="ru-RU" dirty="0" smtClean="0"/>
              <a:t>Результат = &lt;Размер&gt; * &lt;Коэффициент оплаты/доплаты&gt; * &lt;Занимаемых ставок&gt;, где</a:t>
            </a:r>
            <a:br>
              <a:rPr lang="ru-RU" dirty="0" smtClean="0"/>
            </a:br>
            <a:r>
              <a:rPr lang="ru-RU" dirty="0" smtClean="0"/>
              <a:t>&lt;Размер&gt; - колонка "Размер" табличной части "Начисления";</a:t>
            </a:r>
            <a:br>
              <a:rPr lang="ru-RU" dirty="0" smtClean="0"/>
            </a:br>
            <a:r>
              <a:rPr lang="ru-RU" dirty="0" smtClean="0"/>
              <a:t>&lt;Занимаемых ставок&gt; - колонка "Занимаемых ставок"</a:t>
            </a:r>
            <a:br>
              <a:rPr lang="ru-RU" dirty="0" smtClean="0"/>
            </a:br>
            <a:r>
              <a:rPr lang="ru-RU" dirty="0" smtClean="0"/>
              <a:t>&lt;Коэффициент оплаты/доплаты&gt; - задается в регистре сведений "Коэффициенты оплаты сверхнормативных работ". В данном регистре сведений задаются только коэффициенты оплаты. При расчете доплат соответствующий коэффициент оплаты уменьшается на единицу. Например, для ночных часов указан коэффициент оплаты 1.5, но для вида расчета «Доплата за ночные» будет использоваться коэффициент 0.5. </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ввода данных по нормативной и назначенной (фактической) нагрузке преподавателей в конфигурации «Госсектор: Бухгалтерия государственного учреждения для Казахстана» предназначен документ «Назначение нагрузки преподавателям». В документе в табличной части «Назначенные нагрузки» указывается список сотрудников или должностей для которых в соответствующих колонках указывается нормативная и фактическая нагрузка. В случае, если у преподавателя (или для должности) существует несколько различных нагрузок, то можно указать соответствующие нагрузки в разрезе видов расчета.</a:t>
            </a:r>
          </a:p>
          <a:p>
            <a:r>
              <a:rPr lang="ru-RU" sz="1200" kern="1200" dirty="0" smtClean="0">
                <a:solidFill>
                  <a:schemeClr val="tx1"/>
                </a:solidFill>
                <a:latin typeface="+mn-lt"/>
                <a:ea typeface="+mn-ea"/>
                <a:cs typeface="+mn-cs"/>
              </a:rPr>
              <a:t>Для учета установленной нагрузки при расчете начислений для вида начисления необходимо установить флаг «Учитывать нагрузки преподавателей»</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конфигурации существует возможность настроить отнесение налогов/сборов/удержаний на специфики различным образом. Поскольку расчет начислений производится в разрезе различных специфик и в некоторых случаях существует необходимость относить сумму налога не на разные специфики, а на одну, либо необходимо суммы удержаний по некоторым спецификам не отражать, а относить их на другую, предусмотрена возможность настройки правил назначения специфик для налогов и удержаний</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Список соответствий специфик начислений и удержаний представляет собой таблицу исключений – случаев, в которых необходимо отражать налоги/сборы/удержания, исчисленные по статьям классификации расходов с определенными спецификами, по другой специфике.</a:t>
            </a:r>
          </a:p>
          <a:p>
            <a:r>
              <a:rPr lang="ru-RU" dirty="0" smtClean="0"/>
              <a:t>Список соответствий хранится в регистре сведений «Соответствие специфик начислений спецификам удержаний и налогов» (меню «Зарплата» – «Настройка удержаний» – «Соответствие специфик начислений спецификам удержаний и налогов»).</a:t>
            </a:r>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Все расчеты сумм начислений сотрудникам проводятся документом «Начисление зарплаты сотрудникам организаций».</a:t>
            </a:r>
          </a:p>
          <a:p>
            <a:r>
              <a:rPr lang="ru-RU" dirty="0" smtClean="0"/>
              <a:t>При </a:t>
            </a:r>
            <a:r>
              <a:rPr lang="ru-RU" dirty="0" err="1" smtClean="0"/>
              <a:t>автозаполнении</a:t>
            </a:r>
            <a:r>
              <a:rPr lang="ru-RU" dirty="0" smtClean="0"/>
              <a:t> автоматически заполнится отработанное время с учетом зарегистрированных ранее отклонений (документы «Невыходы в организациях», «Оплата по среднему заработку»), либо в соответствии с данными табеля учета рабочего времени, и размеры начислений.</a:t>
            </a:r>
          </a:p>
          <a:p>
            <a:r>
              <a:rPr lang="ru-RU" dirty="0" smtClean="0"/>
              <a:t>Расчет результата начислений проводится путем выбора пункта «Рассчитать» одноименного меню командной панели документа.</a:t>
            </a:r>
          </a:p>
          <a:p>
            <a:r>
              <a:rPr lang="ru-RU" dirty="0" smtClean="0"/>
              <a:t>В табличной части «Распределение начислений по аналитике бюджетных программ», при выполнении расчета, сумма начислений автоматически распределяется по аналитике бюджетных программ в соответствии с настройками, указанными в документах «Прием на работу в организацию» и «Кадровое перемещение организации». Распределение по аналитике бюджетных программ можно выполнить «вручную» через меню «Распределить» командной панели документа.</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Распределение рассчитанных сумм удержаний по бюджетной аналитике будет произведено автоматически при расчете, пропорционально базе начислений.</a:t>
            </a:r>
            <a:endParaRPr lang="ru-RU" smtClean="0"/>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документах </a:t>
            </a:r>
            <a:r>
              <a:rPr lang="ru-RU" i="1" dirty="0" smtClean="0"/>
              <a:t>Прием на работу в организацию </a:t>
            </a:r>
            <a:r>
              <a:rPr lang="ru-RU" dirty="0" smtClean="0"/>
              <a:t>и </a:t>
            </a:r>
            <a:r>
              <a:rPr lang="ru-RU" i="1" dirty="0" smtClean="0"/>
              <a:t>Кадровое перемещение организации</a:t>
            </a:r>
            <a:r>
              <a:rPr lang="ru-RU" dirty="0" smtClean="0"/>
              <a:t> предусмотрена возможность автоматического расчета окладов работников.</a:t>
            </a:r>
          </a:p>
          <a:p>
            <a:r>
              <a:rPr lang="ru-RU" dirty="0" smtClean="0"/>
              <a:t>В зависимости от типа сотрудника указывается либо категория из реестра должностей (для госслужащих, госслужащих со званием, военнослужащих и негосударственных служащих), либо квалификационный разряд (для рабочих, солдат)</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5</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Форма документа «Расчет СН и СО» имеет две табличных части «Социальный налог» и «Социальные отчисления». Расчет СН и СО производится в общеустановленном порядке.</a:t>
            </a:r>
          </a:p>
          <a:p>
            <a:r>
              <a:rPr lang="ru-RU" dirty="0" smtClean="0"/>
              <a:t>Распределение рассчитанных сумм налогов и отчислений по аналитике бюджетных программ и спецификам производится пропорционально суммам начислений. Специфика для социального налога и социальных отчислений устанавливается в соответствии с настройками регистра сведений «Соответствие специфик начислений спецификам удержаний и налогов».</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каждой аналитики бюджетных программ формируется</a:t>
            </a:r>
            <a:r>
              <a:rPr lang="ru-RU" baseline="0" dirty="0" smtClean="0"/>
              <a:t> платежная ведомость на перечисление заработной платы. На основании ведомости можно оформить расходный кассовый </a:t>
            </a:r>
            <a:r>
              <a:rPr lang="ru-RU" baseline="0" dirty="0" smtClean="0"/>
              <a:t>ордер (при выплате заработной платы из кассы) </a:t>
            </a:r>
            <a:r>
              <a:rPr lang="ru-RU" baseline="0" dirty="0" smtClean="0"/>
              <a:t>или счет к </a:t>
            </a:r>
            <a:r>
              <a:rPr lang="ru-RU" baseline="0" dirty="0" smtClean="0"/>
              <a:t>оплате (при перечислении заработной платы на </a:t>
            </a:r>
            <a:r>
              <a:rPr lang="ru-RU" baseline="0" dirty="0" err="1" smtClean="0"/>
              <a:t>карт-счета</a:t>
            </a:r>
            <a:r>
              <a:rPr lang="ru-RU" baseline="0" dirty="0" smtClean="0"/>
              <a:t> сотрудников). При перечислении заработной платы на </a:t>
            </a:r>
            <a:r>
              <a:rPr lang="ru-RU" baseline="0" dirty="0" err="1" smtClean="0"/>
              <a:t>карт-счета</a:t>
            </a:r>
            <a:r>
              <a:rPr lang="ru-RU" baseline="0" dirty="0" smtClean="0"/>
              <a:t> сотрудников предусмотрена возможность формирования </a:t>
            </a:r>
            <a:r>
              <a:rPr lang="ru-RU" baseline="0" dirty="0" err="1" smtClean="0"/>
              <a:t>свифт-файла</a:t>
            </a:r>
            <a:r>
              <a:rPr lang="ru-RU" baseline="0" dirty="0" smtClean="0"/>
              <a:t>.</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формирования бухгалтерских проводок по начислениям, взносам и удержаниям предусмотрен</a:t>
            </a:r>
            <a:r>
              <a:rPr lang="ru-RU" baseline="0" dirty="0" smtClean="0"/>
              <a:t> документ «Отражение зарплаты в </a:t>
            </a:r>
            <a:r>
              <a:rPr lang="ru-RU" baseline="0" dirty="0" err="1" smtClean="0"/>
              <a:t>регл</a:t>
            </a:r>
            <a:r>
              <a:rPr lang="ru-RU" baseline="0" dirty="0" smtClean="0"/>
              <a:t> учете»</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Отчеты формируются</a:t>
            </a:r>
            <a:r>
              <a:rPr lang="ru-RU" baseline="0" dirty="0" smtClean="0"/>
              <a:t> в разрезе аналитики бюджетных программ.</a:t>
            </a:r>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27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сотрудников, являющихся военнослужащими или госслужащими со званием, для расчета денежного довольствия, состоящего из должностного оклада и доплаты за звание, необходимо указывать звание с заданным коэффициентом доплаты за звание для дальнейшего расчета данной доплаты</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табличной части «</a:t>
            </a:r>
            <a:r>
              <a:rPr lang="ru-RU" sz="1200" i="1" kern="1200" dirty="0" smtClean="0">
                <a:solidFill>
                  <a:schemeClr val="tx1"/>
                </a:solidFill>
                <a:latin typeface="+mn-lt"/>
                <a:ea typeface="+mn-ea"/>
                <a:cs typeface="+mn-cs"/>
              </a:rPr>
              <a:t>Распределение начислений по аналитике бюджетных программ</a:t>
            </a:r>
            <a:r>
              <a:rPr lang="ru-RU" sz="1200" kern="1200" dirty="0" smtClean="0">
                <a:solidFill>
                  <a:schemeClr val="tx1"/>
                </a:solidFill>
                <a:latin typeface="+mn-lt"/>
                <a:ea typeface="+mn-ea"/>
                <a:cs typeface="+mn-cs"/>
              </a:rPr>
              <a:t>» настраивается распределение каждого начисления по бюджетной аналитике следующим образом: вводятся строки с набором измерений аналитики, между которыми будет производиться распределение начисления работника. После этого, в колонке </a:t>
            </a:r>
            <a:r>
              <a:rPr lang="ru-RU" sz="1200" i="1" kern="1200" dirty="0" smtClean="0">
                <a:solidFill>
                  <a:schemeClr val="tx1"/>
                </a:solidFill>
                <a:latin typeface="+mn-lt"/>
                <a:ea typeface="+mn-ea"/>
                <a:cs typeface="+mn-cs"/>
              </a:rPr>
              <a:t>«Доля»</a:t>
            </a:r>
            <a:r>
              <a:rPr lang="ru-RU" sz="1200" kern="1200" dirty="0" smtClean="0">
                <a:solidFill>
                  <a:schemeClr val="tx1"/>
                </a:solidFill>
                <a:latin typeface="+mn-lt"/>
                <a:ea typeface="+mn-ea"/>
                <a:cs typeface="+mn-cs"/>
              </a:rPr>
              <a:t> устанавливаются доли, в которых размер начисления будет распределяться между указанными статьями классификации расходов</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Документом «Кадровое перемещение организаций» регистрируются</a:t>
            </a:r>
            <a:r>
              <a:rPr lang="ru-RU" sz="1200" kern="1200" baseline="0" dirty="0" smtClean="0">
                <a:solidFill>
                  <a:schemeClr val="tx1"/>
                </a:solidFill>
                <a:latin typeface="+mn-lt"/>
                <a:ea typeface="+mn-ea"/>
                <a:cs typeface="+mn-cs"/>
              </a:rPr>
              <a:t> все изменения кадрового учета. На закладке «Сотрудники» фиксируются такие изменения как подразделение, должность, график работы, категория, разряд и т.д. На закладке «Начисления» </a:t>
            </a:r>
            <a:r>
              <a:rPr lang="ru-RU" sz="1200" kern="1200" baseline="0" dirty="0" err="1" smtClean="0">
                <a:solidFill>
                  <a:schemeClr val="tx1"/>
                </a:solidFill>
                <a:latin typeface="+mn-lt"/>
                <a:ea typeface="+mn-ea"/>
                <a:cs typeface="+mn-cs"/>
              </a:rPr>
              <a:t>назначаются\изменяются\прекращаются</a:t>
            </a:r>
            <a:r>
              <a:rPr lang="ru-RU" sz="1200" kern="1200" baseline="0" dirty="0" smtClean="0">
                <a:solidFill>
                  <a:schemeClr val="tx1"/>
                </a:solidFill>
                <a:latin typeface="+mn-lt"/>
                <a:ea typeface="+mn-ea"/>
                <a:cs typeface="+mn-cs"/>
              </a:rPr>
              <a:t> виды начислений и их размеры, кроме того, здесь же изменяется распределение указанных видов начислений по аналитике бюджетных программ.</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Автоматический</a:t>
            </a:r>
            <a:r>
              <a:rPr lang="ru-RU" sz="1200" kern="1200" baseline="0" dirty="0" smtClean="0">
                <a:solidFill>
                  <a:schemeClr val="tx1"/>
                </a:solidFill>
                <a:latin typeface="+mn-lt"/>
                <a:ea typeface="+mn-ea"/>
                <a:cs typeface="+mn-cs"/>
              </a:rPr>
              <a:t> пересчет должностных окладов и размеров начислений зависящих от стажа осуществляется автоматически при помощи документа «Изменение начислений от стажа». В документе достаточно указать период, за который будет осуществляться пересчет, и нажать кнопку «</a:t>
            </a:r>
            <a:r>
              <a:rPr lang="ru-RU" sz="1200" kern="1200" baseline="0" dirty="0" err="1" smtClean="0">
                <a:solidFill>
                  <a:schemeClr val="tx1"/>
                </a:solidFill>
                <a:latin typeface="+mn-lt"/>
                <a:ea typeface="+mn-ea"/>
                <a:cs typeface="+mn-cs"/>
              </a:rPr>
              <a:t>Автозаполнение</a:t>
            </a:r>
            <a:r>
              <a:rPr lang="ru-RU" sz="1200" kern="1200" baseline="0" dirty="0" smtClean="0">
                <a:solidFill>
                  <a:schemeClr val="tx1"/>
                </a:solidFill>
                <a:latin typeface="+mn-lt"/>
                <a:ea typeface="+mn-ea"/>
                <a:cs typeface="+mn-cs"/>
              </a:rPr>
              <a:t>» - табличная часть документа заполнится автоматически только теми сотрудниками, у которых в указанном периоде изменился стаж, автоматически будет пересчитан текущий стаж и размер начислений в соответствии с изменившимся стажем. Данный документ рекомендуется создавать каждый месяц перед расчетом заработной платы</a:t>
            </a:r>
            <a:endParaRPr lang="ru-RU" dirty="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Отчет по умолчанию настроен так, чтобы в результате получился список работающих на текущую дату сотрудников с их табельными номерами, упорядоченный по подразделениям.</a:t>
            </a:r>
          </a:p>
          <a:p>
            <a:r>
              <a:rPr lang="ru-RU" dirty="0" smtClean="0"/>
              <a:t>Возможные показатели отчета: наименование сотрудника (из справочника «Сотрудники»); ФИО сотрудника полностью или фамилия и инициалы сотрудника; Пол, дата рождения и место рождения, день рождения (рассчитывается следующая от периода дата рождения), месяц рождения; Подразделение и должность; Количество занимаемых ставок; Табельный номер; Вид документа, серия и номер документа, удостоверяющего личность; Дата выдачи и кем выдан документ; Семейное положение; Гражданство и т.п.</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Отчет «Личная карточка сотрудника (форма Т-2)» (меню «Кадровый учет» - «Личная карточка сотрудника Т-2»)  предназначен для вывода на печать формы Т-2 по выбранному сотруднику на указанную дату</a:t>
            </a:r>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Первым шагом в процессе учета отработанного времени организации является заполнение производственного календаря, в котором хранятся все данные по рабочим, праздничным и выходным дням. Открыть его можно через меню «Зарплата» — «Настройка начислений» — «Производственный календарь». Для каждого дня можно самостоятельно указать, к какой категории он относится —  рабочий, праздничный, выходной или дополнительный выходной. По двойному щелчку мыши на дате, открывается выпадающее меню со списком категорий, из которого можно выбрать требуемое значение.  После внесения корректировок  необходимо записать эти изменения.</a:t>
            </a:r>
          </a:p>
          <a:p>
            <a:r>
              <a:rPr lang="ru-RU" dirty="0" smtClean="0"/>
              <a:t>Справочник «Графики работы»</a:t>
            </a:r>
            <a:r>
              <a:rPr lang="ru-RU" b="1" i="1" dirty="0" smtClean="0"/>
              <a:t> </a:t>
            </a:r>
            <a:r>
              <a:rPr lang="ru-RU" dirty="0" smtClean="0"/>
              <a:t> (меню «Кадровый учет» - «Графики работы») предназначен для хранения списка графиков работы, используемых при начислении заработной платы работникам организаций. </a:t>
            </a:r>
          </a:p>
          <a:p>
            <a:endParaRPr lang="ru-RU" dirty="0" smtClean="0"/>
          </a:p>
        </p:txBody>
      </p:sp>
      <p:sp>
        <p:nvSpPr>
          <p:cNvPr id="4" name="Номер слайда 3"/>
          <p:cNvSpPr>
            <a:spLocks noGrp="1"/>
          </p:cNvSpPr>
          <p:nvPr>
            <p:ph type="sldNum" sz="quarter" idx="10"/>
          </p:nvPr>
        </p:nvSpPr>
        <p:spPr/>
        <p:txBody>
          <a:bodyPr/>
          <a:lstStyle/>
          <a:p>
            <a:pPr>
              <a:defRPr/>
            </a:pPr>
            <a:fld id="{A4FCC850-2BF6-4704-B280-FEB42DA9CD4E}" type="slidenum">
              <a:rPr lang="ru-RU" smtClean="0"/>
              <a:pPr>
                <a:defRPr/>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3" name="Рисунок 6"/>
          <p:cNvPicPr>
            <a:picLocks noChangeAspect="1"/>
          </p:cNvPicPr>
          <p:nvPr/>
        </p:nvPicPr>
        <p:blipFill>
          <a:blip r:embed="rId2" cstate="print"/>
          <a:srcRect l="13615" t="388" b="2429"/>
          <a:stretch>
            <a:fillRect/>
          </a:stretch>
        </p:blipFill>
        <p:spPr bwMode="auto">
          <a:xfrm>
            <a:off x="0" y="-4763"/>
            <a:ext cx="9144000" cy="6858001"/>
          </a:xfrm>
          <a:prstGeom prst="rect">
            <a:avLst/>
          </a:prstGeom>
          <a:noFill/>
          <a:ln w="9525">
            <a:noFill/>
            <a:miter lim="800000"/>
            <a:headEnd/>
            <a:tailEnd/>
          </a:ln>
        </p:spPr>
      </p:pic>
      <p:pic>
        <p:nvPicPr>
          <p:cNvPr id="4" name="Рисунок 10"/>
          <p:cNvPicPr>
            <a:picLocks noChangeAspect="1"/>
          </p:cNvPicPr>
          <p:nvPr/>
        </p:nvPicPr>
        <p:blipFill>
          <a:blip r:embed="rId3" cstate="print"/>
          <a:srcRect/>
          <a:stretch>
            <a:fillRect/>
          </a:stretch>
        </p:blipFill>
        <p:spPr bwMode="auto">
          <a:xfrm>
            <a:off x="107950" y="44450"/>
            <a:ext cx="1009650" cy="1163638"/>
          </a:xfrm>
          <a:prstGeom prst="rect">
            <a:avLst/>
          </a:prstGeom>
          <a:noFill/>
          <a:ln w="9525">
            <a:noFill/>
            <a:miter lim="800000"/>
            <a:headEnd/>
            <a:tailEnd/>
          </a:ln>
        </p:spPr>
      </p:pic>
      <p:pic>
        <p:nvPicPr>
          <p:cNvPr id="5" name="Picture 4" descr="\\SERVERDOMAIN\Home\S_Stepanov\Госсектор презентация\test\2.png"/>
          <p:cNvPicPr>
            <a:picLocks noChangeAspect="1" noChangeArrowheads="1"/>
          </p:cNvPicPr>
          <p:nvPr/>
        </p:nvPicPr>
        <p:blipFill>
          <a:blip r:embed="rId4" cstate="print"/>
          <a:srcRect/>
          <a:stretch>
            <a:fillRect/>
          </a:stretch>
        </p:blipFill>
        <p:spPr bwMode="auto">
          <a:xfrm>
            <a:off x="-6350" y="-4763"/>
            <a:ext cx="9150350" cy="2005013"/>
          </a:xfrm>
          <a:prstGeom prst="rect">
            <a:avLst/>
          </a:prstGeom>
          <a:noFill/>
          <a:ln w="9525">
            <a:noFill/>
            <a:miter lim="800000"/>
            <a:headEnd/>
            <a:tailEnd/>
          </a:ln>
        </p:spPr>
      </p:pic>
      <p:sp>
        <p:nvSpPr>
          <p:cNvPr id="2" name="Заголовок 1"/>
          <p:cNvSpPr>
            <a:spLocks noGrp="1"/>
          </p:cNvSpPr>
          <p:nvPr>
            <p:ph type="ctrTitle"/>
          </p:nvPr>
        </p:nvSpPr>
        <p:spPr>
          <a:xfrm>
            <a:off x="467544" y="2607047"/>
            <a:ext cx="8208912" cy="1470025"/>
          </a:xfrm>
        </p:spPr>
        <p:txBody>
          <a:bodyPr/>
          <a:lstStyle>
            <a:lvl1pPr>
              <a:defRPr b="1">
                <a:solidFill>
                  <a:srgbClr val="DA251D"/>
                </a:solidFill>
                <a:effectLst>
                  <a:outerShdw blurRad="38100" dist="38100" dir="2700000" algn="tl">
                    <a:srgbClr val="000000">
                      <a:alpha val="43137"/>
                    </a:srgbClr>
                  </a:outerShdw>
                </a:effectLst>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0" y="0"/>
            <a:ext cx="9144000" cy="1052513"/>
          </a:xfrm>
          <a:prstGeom prst="rect">
            <a:avLst/>
          </a:prstGeom>
          <a:solidFill>
            <a:srgbClr val="FFE372"/>
          </a:solidFill>
          <a:ln>
            <a:noFill/>
          </a:ln>
          <a:effectLst>
            <a:outerShdw blurRad="88900" dist="254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0" y="6599238"/>
            <a:ext cx="9144000" cy="258762"/>
          </a:xfrm>
          <a:prstGeom prst="rect">
            <a:avLst/>
          </a:prstGeom>
          <a:gradFill flip="none" rotWithShape="1">
            <a:gsLst>
              <a:gs pos="51000">
                <a:srgbClr val="FFF1B3"/>
              </a:gs>
              <a:gs pos="0">
                <a:srgbClr val="FFFFFF"/>
              </a:gs>
              <a:gs pos="100000">
                <a:srgbClr val="FBD3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 name="Рисунок 11"/>
          <p:cNvPicPr>
            <a:picLocks noChangeAspect="1"/>
          </p:cNvPicPr>
          <p:nvPr/>
        </p:nvPicPr>
        <p:blipFill>
          <a:blip r:embed="rId2" cstate="print"/>
          <a:srcRect/>
          <a:stretch>
            <a:fillRect/>
          </a:stretch>
        </p:blipFill>
        <p:spPr bwMode="auto">
          <a:xfrm>
            <a:off x="34925" y="6149975"/>
            <a:ext cx="576263" cy="663575"/>
          </a:xfrm>
          <a:prstGeom prst="rect">
            <a:avLst/>
          </a:prstGeom>
          <a:noFill/>
          <a:ln w="9525">
            <a:noFill/>
            <a:miter lim="800000"/>
            <a:headEnd/>
            <a:tailEnd/>
          </a:ln>
        </p:spPr>
      </p:pic>
      <p:pic>
        <p:nvPicPr>
          <p:cNvPr id="7" name="Picture 3" descr="\\SERVERDOMAIN\Home\S_Stepanov\Госсектор презентация\test\1.png"/>
          <p:cNvPicPr>
            <a:picLocks noChangeAspect="1" noChangeArrowheads="1"/>
          </p:cNvPicPr>
          <p:nvPr/>
        </p:nvPicPr>
        <p:blipFill>
          <a:blip r:embed="rId3" cstate="print"/>
          <a:srcRect/>
          <a:stretch>
            <a:fillRect/>
          </a:stretch>
        </p:blipFill>
        <p:spPr bwMode="auto">
          <a:xfrm>
            <a:off x="3614738" y="0"/>
            <a:ext cx="5537200" cy="1052513"/>
          </a:xfrm>
          <a:prstGeom prst="rect">
            <a:avLst/>
          </a:prstGeom>
          <a:noFill/>
          <a:ln w="9525">
            <a:noFill/>
            <a:miter lim="800000"/>
            <a:headEnd/>
            <a:tailEnd/>
          </a:ln>
        </p:spPr>
      </p:pic>
      <p:sp>
        <p:nvSpPr>
          <p:cNvPr id="3" name="Объект 2"/>
          <p:cNvSpPr>
            <a:spLocks noGrp="1"/>
          </p:cNvSpPr>
          <p:nvPr>
            <p:ph idx="1"/>
          </p:nvPr>
        </p:nvSpPr>
        <p:spPr>
          <a:xfrm>
            <a:off x="179512" y="1268760"/>
            <a:ext cx="8784976" cy="5112568"/>
          </a:xfrm>
          <a:ln>
            <a:noFill/>
          </a:ln>
        </p:spPr>
        <p:txBody>
          <a:bodyPr/>
          <a:lstStyle>
            <a:lvl1pPr marL="342900" indent="-360000" algn="l" defTabSz="914400" rtl="0" eaLnBrk="1" latinLnBrk="0" hangingPunct="1">
              <a:spcBef>
                <a:spcPts val="1800"/>
              </a:spcBef>
              <a:buFontTx/>
              <a:buBlip>
                <a:blip r:embed="rId4"/>
              </a:buBlip>
              <a:defRPr lang="ru-RU" sz="3000" b="1" i="0" kern="1200" dirty="0" smtClean="0">
                <a:solidFill>
                  <a:srgbClr val="794D2D"/>
                </a:solidFill>
                <a:latin typeface="Arial" pitchFamily="34" charset="0"/>
                <a:ea typeface="+mj-ea"/>
                <a:cs typeface="Arial" pitchFamily="34" charset="0"/>
              </a:defRPr>
            </a:lvl1pPr>
            <a:lvl2pPr marL="720000" indent="-360000">
              <a:buFontTx/>
              <a:buBlip>
                <a:blip r:embed="rId5"/>
              </a:buBlip>
              <a:defRPr sz="2600" b="1" baseline="0">
                <a:solidFill>
                  <a:schemeClr val="tx1">
                    <a:lumMod val="85000"/>
                    <a:lumOff val="15000"/>
                  </a:schemeClr>
                </a:solidFill>
              </a:defRPr>
            </a:lvl2pPr>
            <a:lvl3pPr marL="1260000" indent="-228600">
              <a:buFontTx/>
              <a:buBlip>
                <a:blip r:embed="rId6"/>
              </a:buBlip>
              <a:defRPr lang="ru-RU" sz="2000" b="1" kern="1200" baseline="0" dirty="0" smtClean="0">
                <a:solidFill>
                  <a:srgbClr val="003399"/>
                </a:solidFill>
                <a:latin typeface="Arial" pitchFamily="34" charset="0"/>
                <a:ea typeface="+mn-ea"/>
                <a:cs typeface="Arial" pitchFamily="34" charset="0"/>
              </a:defRPr>
            </a:lvl3pPr>
            <a:lvl4pPr marL="1371600" indent="0">
              <a:buClr>
                <a:schemeClr val="tx1"/>
              </a:buClr>
              <a:buFont typeface="Arial" pitchFamily="34" charset="0"/>
              <a:buNone/>
              <a:defRPr baseline="0"/>
            </a:lvl4pPr>
            <a:lvl5pPr marL="1828800" indent="0">
              <a:buNone/>
              <a:defRPr/>
            </a:lvl5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2" name="Заголовок 1"/>
          <p:cNvSpPr>
            <a:spLocks noGrp="1"/>
          </p:cNvSpPr>
          <p:nvPr>
            <p:ph type="title"/>
          </p:nvPr>
        </p:nvSpPr>
        <p:spPr>
          <a:xfrm>
            <a:off x="0" y="0"/>
            <a:ext cx="9144000" cy="1052513"/>
          </a:xfrm>
        </p:spPr>
        <p:txBody>
          <a:bodyPr>
            <a:noAutofit/>
          </a:bodyPr>
          <a:lstStyle>
            <a:lvl1pPr algn="ctr" rtl="0" eaLnBrk="1" fontAlgn="base" hangingPunct="1">
              <a:spcBef>
                <a:spcPct val="0"/>
              </a:spcBef>
              <a:spcAft>
                <a:spcPct val="0"/>
              </a:spcAft>
              <a:defRPr lang="ru-RU" sz="3600" b="1" kern="1200" dirty="0">
                <a:solidFill>
                  <a:srgbClr val="DA251D"/>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ru-RU" smtClean="0"/>
              <a:t>Образец заголовка</a:t>
            </a:r>
            <a:endParaRPr lang="ru-RU" dirty="0"/>
          </a:p>
        </p:txBody>
      </p:sp>
      <p:sp>
        <p:nvSpPr>
          <p:cNvPr id="8" name="Номер слайда 5"/>
          <p:cNvSpPr>
            <a:spLocks noGrp="1"/>
          </p:cNvSpPr>
          <p:nvPr>
            <p:ph type="sldNum" sz="quarter" idx="10"/>
          </p:nvPr>
        </p:nvSpPr>
        <p:spPr>
          <a:xfrm>
            <a:off x="6953250" y="6542088"/>
            <a:ext cx="2133600" cy="365125"/>
          </a:xfrm>
        </p:spPr>
        <p:txBody>
          <a:bodyPr/>
          <a:lstStyle>
            <a:lvl1pPr>
              <a:defRPr sz="1400" b="1">
                <a:solidFill>
                  <a:srgbClr val="D2AA71"/>
                </a:solidFill>
                <a:latin typeface="Arial" pitchFamily="34" charset="0"/>
                <a:cs typeface="Arial" pitchFamily="34" charset="0"/>
              </a:defRPr>
            </a:lvl1pPr>
          </a:lstStyle>
          <a:p>
            <a:pPr>
              <a:defRPr/>
            </a:pPr>
            <a:r>
              <a:t>Слайд </a:t>
            </a:r>
            <a:fld id="{BCED8789-9C9E-4AF0-AB28-D769C5A02DB3}"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0"/>
            <a:ext cx="8229600" cy="1116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 name="Прямоугольник 7"/>
          <p:cNvSpPr/>
          <p:nvPr/>
        </p:nvSpPr>
        <p:spPr>
          <a:xfrm>
            <a:off x="0" y="6599238"/>
            <a:ext cx="9144000" cy="258762"/>
          </a:xfrm>
          <a:prstGeom prst="rect">
            <a:avLst/>
          </a:prstGeom>
          <a:gradFill flip="none" rotWithShape="1">
            <a:gsLst>
              <a:gs pos="51000">
                <a:srgbClr val="FFF1B3"/>
              </a:gs>
              <a:gs pos="0">
                <a:srgbClr val="FFFFFF"/>
              </a:gs>
              <a:gs pos="100000">
                <a:srgbClr val="FBD3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9" name="Рисунок 8"/>
          <p:cNvPicPr>
            <a:picLocks noChangeAspect="1"/>
          </p:cNvPicPr>
          <p:nvPr/>
        </p:nvPicPr>
        <p:blipFill>
          <a:blip r:embed="rId4" cstate="print"/>
          <a:srcRect/>
          <a:stretch>
            <a:fillRect/>
          </a:stretch>
        </p:blipFill>
        <p:spPr bwMode="auto">
          <a:xfrm>
            <a:off x="34925" y="6149975"/>
            <a:ext cx="576263" cy="663575"/>
          </a:xfrm>
          <a:prstGeom prst="rect">
            <a:avLst/>
          </a:prstGeom>
          <a:noFill/>
          <a:ln w="9525">
            <a:noFill/>
            <a:miter lim="800000"/>
            <a:headEnd/>
            <a:tailEnd/>
          </a:ln>
        </p:spPr>
      </p:pic>
      <p:sp>
        <p:nvSpPr>
          <p:cNvPr id="6" name="Номер слайда 5"/>
          <p:cNvSpPr>
            <a:spLocks noGrp="1"/>
          </p:cNvSpPr>
          <p:nvPr>
            <p:ph type="sldNum" sz="quarter" idx="4"/>
          </p:nvPr>
        </p:nvSpPr>
        <p:spPr>
          <a:xfrm>
            <a:off x="6975475" y="6524625"/>
            <a:ext cx="2133600" cy="365125"/>
          </a:xfrm>
          <a:prstGeom prst="rect">
            <a:avLst/>
          </a:prstGeom>
        </p:spPr>
        <p:txBody>
          <a:bodyPr vert="horz" lIns="91440" tIns="45720" rIns="91440" bIns="45720" rtlCol="0" anchor="ctr"/>
          <a:lstStyle>
            <a:lvl1pPr algn="r" fontAlgn="auto">
              <a:spcBef>
                <a:spcPts val="0"/>
              </a:spcBef>
              <a:spcAft>
                <a:spcPts val="0"/>
              </a:spcAft>
              <a:defRPr lang="ru-RU" sz="1400" b="1" kern="1200">
                <a:solidFill>
                  <a:srgbClr val="D2AA71"/>
                </a:solidFill>
                <a:latin typeface="Arial" pitchFamily="34" charset="0"/>
                <a:ea typeface="+mn-ea"/>
                <a:cs typeface="Arial" pitchFamily="34" charset="0"/>
              </a:defRPr>
            </a:lvl1pPr>
          </a:lstStyle>
          <a:p>
            <a:pPr>
              <a:defRPr/>
            </a:pPr>
            <a:r>
              <a:t>Слайд </a:t>
            </a:r>
            <a:fld id="{A90F9864-9994-43BE-9FD4-49CC103299D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Lst>
  <p:hf hdr="0" ftr="0"/>
  <p:txStyles>
    <p:titleStyle>
      <a:lvl1pPr algn="ctr" rtl="0" eaLnBrk="1" fontAlgn="base" hangingPunct="1">
        <a:spcBef>
          <a:spcPct val="0"/>
        </a:spcBef>
        <a:spcAft>
          <a:spcPct val="0"/>
        </a:spcAft>
        <a:defRPr lang="ru-RU" sz="3600" b="1" kern="1200" dirty="0">
          <a:solidFill>
            <a:srgbClr val="794D2D"/>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794D2D"/>
          </a:solidFill>
          <a:latin typeface="Arial" charset="0"/>
          <a:cs typeface="Arial" charset="0"/>
        </a:defRPr>
      </a:lvl2pPr>
      <a:lvl3pPr algn="ctr" rtl="0" eaLnBrk="1" fontAlgn="base" hangingPunct="1">
        <a:spcBef>
          <a:spcPct val="0"/>
        </a:spcBef>
        <a:spcAft>
          <a:spcPct val="0"/>
        </a:spcAft>
        <a:defRPr sz="3600" b="1">
          <a:solidFill>
            <a:srgbClr val="794D2D"/>
          </a:solidFill>
          <a:latin typeface="Arial" charset="0"/>
          <a:cs typeface="Arial" charset="0"/>
        </a:defRPr>
      </a:lvl3pPr>
      <a:lvl4pPr algn="ctr" rtl="0" eaLnBrk="1" fontAlgn="base" hangingPunct="1">
        <a:spcBef>
          <a:spcPct val="0"/>
        </a:spcBef>
        <a:spcAft>
          <a:spcPct val="0"/>
        </a:spcAft>
        <a:defRPr sz="3600" b="1">
          <a:solidFill>
            <a:srgbClr val="794D2D"/>
          </a:solidFill>
          <a:latin typeface="Arial" charset="0"/>
          <a:cs typeface="Arial" charset="0"/>
        </a:defRPr>
      </a:lvl4pPr>
      <a:lvl5pPr algn="ctr" rtl="0" eaLnBrk="1" fontAlgn="base" hangingPunct="1">
        <a:spcBef>
          <a:spcPct val="0"/>
        </a:spcBef>
        <a:spcAft>
          <a:spcPct val="0"/>
        </a:spcAft>
        <a:defRPr sz="3600" b="1">
          <a:solidFill>
            <a:srgbClr val="794D2D"/>
          </a:solidFill>
          <a:latin typeface="Arial" charset="0"/>
          <a:cs typeface="Arial" charset="0"/>
        </a:defRPr>
      </a:lvl5pPr>
      <a:lvl6pPr marL="457200" algn="ctr" rtl="0" eaLnBrk="1" fontAlgn="base" hangingPunct="1">
        <a:spcBef>
          <a:spcPct val="0"/>
        </a:spcBef>
        <a:spcAft>
          <a:spcPct val="0"/>
        </a:spcAft>
        <a:defRPr sz="4400" b="1">
          <a:solidFill>
            <a:srgbClr val="794D2D"/>
          </a:solidFill>
          <a:latin typeface="Arial" charset="0"/>
          <a:cs typeface="Arial" charset="0"/>
        </a:defRPr>
      </a:lvl6pPr>
      <a:lvl7pPr marL="914400" algn="ctr" rtl="0" eaLnBrk="1" fontAlgn="base" hangingPunct="1">
        <a:spcBef>
          <a:spcPct val="0"/>
        </a:spcBef>
        <a:spcAft>
          <a:spcPct val="0"/>
        </a:spcAft>
        <a:defRPr sz="4400" b="1">
          <a:solidFill>
            <a:srgbClr val="794D2D"/>
          </a:solidFill>
          <a:latin typeface="Arial" charset="0"/>
          <a:cs typeface="Arial" charset="0"/>
        </a:defRPr>
      </a:lvl7pPr>
      <a:lvl8pPr marL="1371600" algn="ctr" rtl="0" eaLnBrk="1" fontAlgn="base" hangingPunct="1">
        <a:spcBef>
          <a:spcPct val="0"/>
        </a:spcBef>
        <a:spcAft>
          <a:spcPct val="0"/>
        </a:spcAft>
        <a:defRPr sz="4400" b="1">
          <a:solidFill>
            <a:srgbClr val="794D2D"/>
          </a:solidFill>
          <a:latin typeface="Arial" charset="0"/>
          <a:cs typeface="Arial" charset="0"/>
        </a:defRPr>
      </a:lvl8pPr>
      <a:lvl9pPr marL="1828800" algn="ctr" rtl="0" eaLnBrk="1" fontAlgn="base" hangingPunct="1">
        <a:spcBef>
          <a:spcPct val="0"/>
        </a:spcBef>
        <a:spcAft>
          <a:spcPct val="0"/>
        </a:spcAft>
        <a:defRPr sz="4400" b="1">
          <a:solidFill>
            <a:srgbClr val="794D2D"/>
          </a:solidFill>
          <a:latin typeface="Arial" charset="0"/>
          <a:cs typeface="Arial" charset="0"/>
        </a:defRPr>
      </a:lvl9pPr>
    </p:titleStyle>
    <p:bodyStyle>
      <a:lvl1pPr marL="439738" indent="-457200" algn="l" rtl="0" eaLnBrk="1" fontAlgn="base" hangingPunct="1">
        <a:spcBef>
          <a:spcPct val="20000"/>
        </a:spcBef>
        <a:spcAft>
          <a:spcPct val="0"/>
        </a:spcAft>
        <a:buBlip>
          <a:blip r:embed="rId5"/>
        </a:buBlip>
        <a:defRPr lang="ru-RU" sz="3000" b="1" kern="1200" dirty="0">
          <a:solidFill>
            <a:srgbClr val="794D2D"/>
          </a:solidFill>
          <a:latin typeface="Arial" pitchFamily="34" charset="0"/>
          <a:ea typeface="+mj-ea"/>
          <a:cs typeface="Arial" pitchFamily="34" charset="0"/>
        </a:defRPr>
      </a:lvl1pPr>
      <a:lvl2pPr marL="815975" indent="-457200" algn="l" rtl="0" eaLnBrk="1" fontAlgn="base" hangingPunct="1">
        <a:spcBef>
          <a:spcPct val="20000"/>
        </a:spcBef>
        <a:spcAft>
          <a:spcPct val="0"/>
        </a:spcAft>
        <a:buBlip>
          <a:blip r:embed="rId6"/>
        </a:buBlip>
        <a:defRPr lang="ru-RU" sz="2600" b="1" kern="1200" dirty="0">
          <a:solidFill>
            <a:srgbClr val="262626"/>
          </a:solidFill>
          <a:latin typeface="Arial" pitchFamily="34" charset="0"/>
          <a:ea typeface="+mn-ea"/>
          <a:cs typeface="Arial" pitchFamily="34" charset="0"/>
        </a:defRPr>
      </a:lvl2pPr>
      <a:lvl3pPr marL="1373188" indent="-342900" algn="l" rtl="0" eaLnBrk="1" fontAlgn="base" hangingPunct="1">
        <a:spcBef>
          <a:spcPct val="20000"/>
        </a:spcBef>
        <a:spcAft>
          <a:spcPct val="0"/>
        </a:spcAft>
        <a:buBlip>
          <a:blip r:embed="rId7"/>
        </a:buBlip>
        <a:defRPr lang="ru-RU" sz="2000" b="1" kern="1200" dirty="0">
          <a:solidFill>
            <a:srgbClr val="003399"/>
          </a:solidFill>
          <a:latin typeface="Arial" pitchFamily="34" charset="0"/>
          <a:ea typeface="+mn-ea"/>
          <a:cs typeface="Arial" pitchFamily="34" charset="0"/>
        </a:defRPr>
      </a:lvl3pPr>
      <a:lvl4pPr marL="1655763" indent="-342900" algn="l" rtl="0" eaLnBrk="1" fontAlgn="base" hangingPunct="1">
        <a:spcBef>
          <a:spcPct val="20000"/>
        </a:spcBef>
        <a:spcAft>
          <a:spcPct val="0"/>
        </a:spcAft>
        <a:buClr>
          <a:srgbClr val="482400"/>
        </a:buClr>
        <a:buFont typeface="Arial" charset="0"/>
        <a:buChar char="•"/>
        <a:defRPr lang="ru-RU" sz="1600" kern="1200" dirty="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одзаголовок 2"/>
          <p:cNvSpPr txBox="1">
            <a:spLocks/>
          </p:cNvSpPr>
          <p:nvPr/>
        </p:nvSpPr>
        <p:spPr bwMode="auto">
          <a:xfrm>
            <a:off x="4356100" y="5229225"/>
            <a:ext cx="4786313" cy="936625"/>
          </a:xfrm>
          <a:prstGeom prst="rect">
            <a:avLst/>
          </a:prstGeom>
          <a:solidFill>
            <a:srgbClr val="FBD353"/>
          </a:solidFill>
          <a:ln w="9525">
            <a:noFill/>
            <a:miter lim="800000"/>
            <a:headEnd/>
            <a:tailEnd/>
          </a:ln>
        </p:spPr>
        <p:txBody>
          <a:bodyPr/>
          <a:lstStyle/>
          <a:p>
            <a:pPr algn="r">
              <a:spcBef>
                <a:spcPts val="600"/>
              </a:spcBef>
              <a:tabLst>
                <a:tab pos="3860800" algn="l"/>
              </a:tabLst>
            </a:pPr>
            <a:r>
              <a:rPr lang="ru-RU" altLang="ru-RU" sz="2800" dirty="0">
                <a:solidFill>
                  <a:srgbClr val="794D2D"/>
                </a:solidFill>
                <a:latin typeface="Arial" charset="0"/>
              </a:rPr>
              <a:t/>
            </a:r>
            <a:br>
              <a:rPr lang="ru-RU" altLang="ru-RU" sz="2800" dirty="0">
                <a:solidFill>
                  <a:srgbClr val="794D2D"/>
                </a:solidFill>
                <a:latin typeface="Arial" charset="0"/>
              </a:rPr>
            </a:br>
            <a:r>
              <a:rPr lang="ru-RU" altLang="ru-RU" sz="2800" dirty="0">
                <a:solidFill>
                  <a:srgbClr val="794D2D"/>
                </a:solidFill>
                <a:latin typeface="Arial" charset="0"/>
              </a:rPr>
              <a:t>1С-Рейтинг</a:t>
            </a:r>
          </a:p>
        </p:txBody>
      </p:sp>
      <p:sp>
        <p:nvSpPr>
          <p:cNvPr id="7" name="Заголовок 1"/>
          <p:cNvSpPr txBox="1">
            <a:spLocks/>
          </p:cNvSpPr>
          <p:nvPr/>
        </p:nvSpPr>
        <p:spPr>
          <a:xfrm>
            <a:off x="5300663" y="6308725"/>
            <a:ext cx="3829050" cy="396875"/>
          </a:xfrm>
          <a:prstGeom prst="rect">
            <a:avLst/>
          </a:prstGeom>
        </p:spPr>
        <p:txBody>
          <a:bodyPr anchor="ctr">
            <a:normAutofit fontScale="97500"/>
          </a:bodyPr>
          <a:lstStyle>
            <a:lvl1pPr algn="ctr" defTabSz="914400" rtl="0" eaLnBrk="1" latinLnBrk="0" hangingPunct="1">
              <a:spcBef>
                <a:spcPct val="0"/>
              </a:spcBef>
              <a:buNone/>
              <a:defRPr lang="ru-RU" sz="4400" b="1" kern="1200" dirty="0" smtClean="0">
                <a:solidFill>
                  <a:srgbClr val="DA251D"/>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fontAlgn="auto">
              <a:spcAft>
                <a:spcPts val="0"/>
              </a:spcAft>
              <a:defRPr/>
            </a:pPr>
            <a:endParaRPr sz="1800" b="0" dirty="0">
              <a:solidFill>
                <a:srgbClr val="794D2D"/>
              </a:solidFill>
              <a:effectLst/>
            </a:endParaRPr>
          </a:p>
        </p:txBody>
      </p:sp>
      <p:sp>
        <p:nvSpPr>
          <p:cNvPr id="3" name="Заголовок 2"/>
          <p:cNvSpPr>
            <a:spLocks noGrp="1"/>
          </p:cNvSpPr>
          <p:nvPr>
            <p:ph type="ctrTitle"/>
          </p:nvPr>
        </p:nvSpPr>
        <p:spPr>
          <a:xfrm>
            <a:off x="468313" y="2679700"/>
            <a:ext cx="8207375" cy="1470025"/>
          </a:xfrm>
        </p:spPr>
        <p:txBody>
          <a:bodyPr/>
          <a:lstStyle/>
          <a:p>
            <a:pPr>
              <a:spcBef>
                <a:spcPts val="1200"/>
              </a:spcBef>
              <a:defRPr/>
            </a:pPr>
            <a:r>
              <a:rPr lang="ru-RU" dirty="0" smtClean="0"/>
              <a:t>Кадровый учет и расчет заработной платы в Госсектор: Бухгалтерия государственного учреждения для Казахстана</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Отчетность по кадрам</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10</a:t>
            </a:fld>
            <a:endParaRPr altLang="ru-RU" smtClean="0">
              <a:latin typeface="Arial" charset="0"/>
              <a:cs typeface="Arial" charset="0"/>
            </a:endParaRPr>
          </a:p>
        </p:txBody>
      </p:sp>
      <p:pic>
        <p:nvPicPr>
          <p:cNvPr id="7170" name="Picture 2"/>
          <p:cNvPicPr>
            <a:picLocks noChangeAspect="1" noChangeArrowheads="1"/>
          </p:cNvPicPr>
          <p:nvPr/>
        </p:nvPicPr>
        <p:blipFill>
          <a:blip r:embed="rId3" cstate="print"/>
          <a:srcRect/>
          <a:stretch>
            <a:fillRect/>
          </a:stretch>
        </p:blipFill>
        <p:spPr bwMode="auto">
          <a:xfrm>
            <a:off x="2943242" y="1124744"/>
            <a:ext cx="5949238" cy="424847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23528" y="2060848"/>
            <a:ext cx="4472731" cy="3614396"/>
          </a:xfrm>
          <a:prstGeom prst="rect">
            <a:avLst/>
          </a:prstGeom>
          <a:noFill/>
          <a:ln w="9525">
            <a:noFill/>
            <a:miter lim="800000"/>
            <a:headEnd/>
            <a:tailEnd/>
          </a:ln>
        </p:spPr>
      </p:pic>
      <p:cxnSp>
        <p:nvCxnSpPr>
          <p:cNvPr id="13" name="Прямая со стрелкой 12"/>
          <p:cNvCxnSpPr/>
          <p:nvPr/>
        </p:nvCxnSpPr>
        <p:spPr>
          <a:xfrm flipH="1" flipV="1">
            <a:off x="4716016" y="4005064"/>
            <a:ext cx="3528392" cy="1224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Отчетность по кадрам</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11</a:t>
            </a:fld>
            <a:endParaRPr altLang="ru-RU" smtClean="0">
              <a:latin typeface="Arial" charset="0"/>
              <a:cs typeface="Arial" charset="0"/>
            </a:endParaRPr>
          </a:p>
        </p:txBody>
      </p:sp>
      <p:pic>
        <p:nvPicPr>
          <p:cNvPr id="8194" name="Picture 2"/>
          <p:cNvPicPr>
            <a:picLocks noChangeAspect="1" noChangeArrowheads="1"/>
          </p:cNvPicPr>
          <p:nvPr/>
        </p:nvPicPr>
        <p:blipFill>
          <a:blip r:embed="rId3" cstate="print"/>
          <a:srcRect/>
          <a:stretch>
            <a:fillRect/>
          </a:stretch>
        </p:blipFill>
        <p:spPr bwMode="auto">
          <a:xfrm>
            <a:off x="854149" y="1091902"/>
            <a:ext cx="7534275"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12</a:t>
            </a:fld>
            <a:endParaRPr altLang="ru-RU" smtClean="0">
              <a:latin typeface="Arial" charset="0"/>
              <a:cs typeface="Arial" charset="0"/>
            </a:endParaRPr>
          </a:p>
        </p:txBody>
      </p:sp>
      <p:sp>
        <p:nvSpPr>
          <p:cNvPr id="7" name="Прямоугольник 6"/>
          <p:cNvSpPr/>
          <p:nvPr/>
        </p:nvSpPr>
        <p:spPr>
          <a:xfrm>
            <a:off x="323528" y="1124744"/>
            <a:ext cx="8635954" cy="553998"/>
          </a:xfrm>
          <a:prstGeom prst="rect">
            <a:avLst/>
          </a:prstGeom>
        </p:spPr>
        <p:txBody>
          <a:bodyPr wrap="none">
            <a:spAutoFit/>
          </a:bodyPr>
          <a:lstStyle/>
          <a:p>
            <a:pPr marL="342900" indent="-360000">
              <a:spcBef>
                <a:spcPts val="1800"/>
              </a:spcBef>
              <a:buBlip>
                <a:blip r:embed="rId3"/>
              </a:buBlip>
              <a:defRPr/>
            </a:pPr>
            <a:r>
              <a:rPr lang="ru-RU" sz="3000" b="1" dirty="0" smtClean="0">
                <a:solidFill>
                  <a:srgbClr val="794D2D"/>
                </a:solidFill>
                <a:latin typeface="Arial" pitchFamily="34" charset="0"/>
                <a:ea typeface="+mj-ea"/>
                <a:cs typeface="Arial" pitchFamily="34" charset="0"/>
              </a:rPr>
              <a:t>Учет отработанного времени сотрудников</a:t>
            </a:r>
            <a:endParaRPr lang="ru-RU" sz="3000" b="1" dirty="0">
              <a:solidFill>
                <a:srgbClr val="794D2D"/>
              </a:solidFill>
              <a:latin typeface="Arial" pitchFamily="34" charset="0"/>
              <a:ea typeface="+mj-ea"/>
              <a:cs typeface="Arial" pitchFamily="34" charset="0"/>
            </a:endParaRPr>
          </a:p>
        </p:txBody>
      </p:sp>
      <p:pic>
        <p:nvPicPr>
          <p:cNvPr id="9218" name="Picture 2"/>
          <p:cNvPicPr>
            <a:picLocks noChangeAspect="1" noChangeArrowheads="1"/>
          </p:cNvPicPr>
          <p:nvPr/>
        </p:nvPicPr>
        <p:blipFill>
          <a:blip r:embed="rId4" cstate="print"/>
          <a:srcRect/>
          <a:stretch>
            <a:fillRect/>
          </a:stretch>
        </p:blipFill>
        <p:spPr bwMode="auto">
          <a:xfrm>
            <a:off x="179512" y="1700808"/>
            <a:ext cx="4676129" cy="3600400"/>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5436096" y="2780928"/>
            <a:ext cx="3427267" cy="3634532"/>
          </a:xfrm>
          <a:prstGeom prst="rect">
            <a:avLst/>
          </a:prstGeom>
          <a:noFill/>
          <a:ln w="9525">
            <a:noFill/>
            <a:miter lim="800000"/>
            <a:headEnd/>
            <a:tailEnd/>
          </a:ln>
        </p:spPr>
      </p:pic>
      <p:cxnSp>
        <p:nvCxnSpPr>
          <p:cNvPr id="10" name="Прямая со стрелкой 9"/>
          <p:cNvCxnSpPr/>
          <p:nvPr/>
        </p:nvCxnSpPr>
        <p:spPr>
          <a:xfrm>
            <a:off x="2483768" y="5273824"/>
            <a:ext cx="2952328" cy="3154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13</a:t>
            </a:fld>
            <a:endParaRPr altLang="ru-RU" smtClean="0">
              <a:latin typeface="Arial" charset="0"/>
              <a:cs typeface="Arial" charset="0"/>
            </a:endParaRPr>
          </a:p>
        </p:txBody>
      </p:sp>
      <p:sp>
        <p:nvSpPr>
          <p:cNvPr id="7" name="Прямоугольник 6"/>
          <p:cNvSpPr/>
          <p:nvPr/>
        </p:nvSpPr>
        <p:spPr>
          <a:xfrm>
            <a:off x="323528" y="1124744"/>
            <a:ext cx="7759945" cy="461665"/>
          </a:xfrm>
          <a:prstGeom prst="rect">
            <a:avLst/>
          </a:prstGeom>
        </p:spPr>
        <p:txBody>
          <a:bodyPr wrap="none">
            <a:spAutoFit/>
          </a:bodyPr>
          <a:lstStyle/>
          <a:p>
            <a:pPr marL="342900" indent="-360000">
              <a:spcBef>
                <a:spcPts val="1800"/>
              </a:spcBef>
              <a:buBlip>
                <a:blip r:embed="rId3"/>
              </a:buBlip>
              <a:defRPr/>
            </a:pPr>
            <a:r>
              <a:rPr lang="ru-RU" sz="2400" b="1" dirty="0" smtClean="0">
                <a:solidFill>
                  <a:srgbClr val="794D2D"/>
                </a:solidFill>
                <a:latin typeface="Arial" pitchFamily="34" charset="0"/>
                <a:ea typeface="+mj-ea"/>
                <a:cs typeface="Arial" pitchFamily="34" charset="0"/>
              </a:rPr>
              <a:t>Учет отклонений от графика рабочего времени</a:t>
            </a:r>
            <a:endParaRPr lang="ru-RU" sz="2400" b="1" dirty="0">
              <a:solidFill>
                <a:srgbClr val="794D2D"/>
              </a:solidFill>
              <a:latin typeface="Arial" pitchFamily="34" charset="0"/>
              <a:ea typeface="+mj-ea"/>
              <a:cs typeface="Arial" pitchFamily="34" charset="0"/>
            </a:endParaRPr>
          </a:p>
        </p:txBody>
      </p:sp>
      <p:pic>
        <p:nvPicPr>
          <p:cNvPr id="10242" name="Picture 2"/>
          <p:cNvPicPr>
            <a:picLocks noChangeAspect="1" noChangeArrowheads="1"/>
          </p:cNvPicPr>
          <p:nvPr/>
        </p:nvPicPr>
        <p:blipFill>
          <a:blip r:embed="rId4" cstate="print"/>
          <a:srcRect/>
          <a:stretch>
            <a:fillRect/>
          </a:stretch>
        </p:blipFill>
        <p:spPr bwMode="auto">
          <a:xfrm>
            <a:off x="179512" y="1628800"/>
            <a:ext cx="6336704" cy="2674361"/>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3707904" y="3356992"/>
            <a:ext cx="5216624" cy="3275916"/>
          </a:xfrm>
          <a:prstGeom prst="rect">
            <a:avLst/>
          </a:prstGeom>
          <a:noFill/>
          <a:ln w="9525">
            <a:noFill/>
            <a:miter lim="800000"/>
            <a:headEnd/>
            <a:tailEnd/>
          </a:ln>
        </p:spPr>
      </p:pic>
      <p:sp>
        <p:nvSpPr>
          <p:cNvPr id="11" name="TextBox 10"/>
          <p:cNvSpPr txBox="1"/>
          <p:nvPr/>
        </p:nvSpPr>
        <p:spPr>
          <a:xfrm>
            <a:off x="-396552" y="4581128"/>
            <a:ext cx="4104456" cy="1477328"/>
          </a:xfrm>
          <a:prstGeom prst="rect">
            <a:avLst/>
          </a:prstGeom>
          <a:noFill/>
        </p:spPr>
        <p:txBody>
          <a:bodyPr wrap="square" rtlCol="0">
            <a:spAutoFit/>
          </a:bodyPr>
          <a:lstStyle/>
          <a:p>
            <a:pPr marL="1260000" lvl="2" indent="-228600">
              <a:spcBef>
                <a:spcPct val="20000"/>
              </a:spcBef>
              <a:buBlip>
                <a:blip r:embed="rId6"/>
              </a:buBlip>
              <a:defRPr/>
            </a:pPr>
            <a:r>
              <a:rPr lang="ru-RU" b="1" dirty="0" smtClean="0">
                <a:solidFill>
                  <a:srgbClr val="003399"/>
                </a:solidFill>
                <a:latin typeface="Arial" pitchFamily="34" charset="0"/>
                <a:cs typeface="Arial" pitchFamily="34" charset="0"/>
              </a:rPr>
              <a:t>Регистрация оплачиваемых невыходов – документ «Оплата по среднему заработку»</a:t>
            </a:r>
            <a:endParaRPr lang="ru-RU" b="1" dirty="0">
              <a:solidFill>
                <a:srgbClr val="003399"/>
              </a:solidFill>
              <a:latin typeface="Arial" pitchFamily="34" charset="0"/>
              <a:cs typeface="Arial" pitchFamily="34" charset="0"/>
            </a:endParaRPr>
          </a:p>
        </p:txBody>
      </p:sp>
      <p:sp>
        <p:nvSpPr>
          <p:cNvPr id="12" name="TextBox 11"/>
          <p:cNvSpPr txBox="1"/>
          <p:nvPr/>
        </p:nvSpPr>
        <p:spPr>
          <a:xfrm>
            <a:off x="5400600" y="1844824"/>
            <a:ext cx="3779912" cy="1323439"/>
          </a:xfrm>
          <a:prstGeom prst="rect">
            <a:avLst/>
          </a:prstGeom>
          <a:noFill/>
        </p:spPr>
        <p:txBody>
          <a:bodyPr wrap="square" rtlCol="0">
            <a:spAutoFit/>
          </a:bodyPr>
          <a:lstStyle/>
          <a:p>
            <a:pPr marL="1260000" lvl="2" indent="-228600">
              <a:spcBef>
                <a:spcPct val="20000"/>
              </a:spcBef>
              <a:buBlip>
                <a:blip r:embed="rId6"/>
              </a:buBlip>
              <a:defRPr/>
            </a:pPr>
            <a:r>
              <a:rPr lang="ru-RU" sz="1600" b="1" dirty="0" smtClean="0">
                <a:solidFill>
                  <a:srgbClr val="003399"/>
                </a:solidFill>
                <a:latin typeface="Arial" pitchFamily="34" charset="0"/>
                <a:cs typeface="Arial" pitchFamily="34" charset="0"/>
              </a:rPr>
              <a:t>Регистрация неоплачиваемых невыходов – документ «Невыходы в организациях»</a:t>
            </a:r>
            <a:endParaRPr lang="ru-RU" sz="1600" b="1" dirty="0">
              <a:solidFill>
                <a:srgbClr val="00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14</a:t>
            </a:fld>
            <a:endParaRPr altLang="ru-RU" smtClean="0">
              <a:latin typeface="Arial" charset="0"/>
              <a:cs typeface="Arial" charset="0"/>
            </a:endParaRPr>
          </a:p>
        </p:txBody>
      </p:sp>
      <p:sp>
        <p:nvSpPr>
          <p:cNvPr id="7" name="Прямоугольник 6"/>
          <p:cNvSpPr/>
          <p:nvPr/>
        </p:nvSpPr>
        <p:spPr>
          <a:xfrm>
            <a:off x="323528" y="1124744"/>
            <a:ext cx="8295284" cy="461665"/>
          </a:xfrm>
          <a:prstGeom prst="rect">
            <a:avLst/>
          </a:prstGeom>
        </p:spPr>
        <p:txBody>
          <a:bodyPr wrap="none">
            <a:spAutoFit/>
          </a:bodyPr>
          <a:lstStyle/>
          <a:p>
            <a:pPr marL="342900" indent="-360000">
              <a:spcBef>
                <a:spcPts val="1800"/>
              </a:spcBef>
              <a:buBlip>
                <a:blip r:embed="rId3"/>
              </a:buBlip>
              <a:defRPr/>
            </a:pPr>
            <a:r>
              <a:rPr lang="ru-RU" sz="2400" b="1" dirty="0" smtClean="0">
                <a:solidFill>
                  <a:srgbClr val="794D2D"/>
                </a:solidFill>
                <a:latin typeface="Arial" pitchFamily="34" charset="0"/>
                <a:ea typeface="+mj-ea"/>
                <a:cs typeface="Arial" pitchFamily="34" charset="0"/>
              </a:rPr>
              <a:t>Регистрация рабочего времени в пределах нормы</a:t>
            </a:r>
            <a:endParaRPr lang="ru-RU" sz="2400" b="1" dirty="0">
              <a:solidFill>
                <a:srgbClr val="794D2D"/>
              </a:solidFill>
              <a:latin typeface="Arial" pitchFamily="34" charset="0"/>
              <a:ea typeface="+mj-ea"/>
              <a:cs typeface="Arial" pitchFamily="34" charset="0"/>
            </a:endParaRPr>
          </a:p>
        </p:txBody>
      </p:sp>
      <p:pic>
        <p:nvPicPr>
          <p:cNvPr id="11266" name="Picture 2"/>
          <p:cNvPicPr>
            <a:picLocks noChangeAspect="1" noChangeArrowheads="1"/>
          </p:cNvPicPr>
          <p:nvPr/>
        </p:nvPicPr>
        <p:blipFill>
          <a:blip r:embed="rId4" cstate="print"/>
          <a:srcRect/>
          <a:stretch>
            <a:fillRect/>
          </a:stretch>
        </p:blipFill>
        <p:spPr bwMode="auto">
          <a:xfrm>
            <a:off x="1187624" y="1628800"/>
            <a:ext cx="7128792" cy="4656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15</a:t>
            </a:fld>
            <a:endParaRPr altLang="ru-RU" smtClean="0">
              <a:latin typeface="Arial" charset="0"/>
              <a:cs typeface="Arial" charset="0"/>
            </a:endParaRPr>
          </a:p>
        </p:txBody>
      </p:sp>
      <p:sp>
        <p:nvSpPr>
          <p:cNvPr id="7" name="Прямоугольник 6"/>
          <p:cNvSpPr/>
          <p:nvPr/>
        </p:nvSpPr>
        <p:spPr>
          <a:xfrm>
            <a:off x="323528" y="1052736"/>
            <a:ext cx="8640960" cy="400110"/>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Регистрация рабочего времени отработанного сверх нормы</a:t>
            </a:r>
            <a:endParaRPr lang="ru-RU" sz="2000" b="1" dirty="0">
              <a:solidFill>
                <a:srgbClr val="794D2D"/>
              </a:solidFill>
              <a:latin typeface="Arial" pitchFamily="34" charset="0"/>
              <a:ea typeface="+mj-ea"/>
              <a:cs typeface="Arial" pitchFamily="34" charset="0"/>
            </a:endParaRPr>
          </a:p>
        </p:txBody>
      </p:sp>
      <p:pic>
        <p:nvPicPr>
          <p:cNvPr id="12290" name="Picture 2"/>
          <p:cNvPicPr>
            <a:picLocks noChangeAspect="1" noChangeArrowheads="1"/>
          </p:cNvPicPr>
          <p:nvPr/>
        </p:nvPicPr>
        <p:blipFill>
          <a:blip r:embed="rId4" cstate="print"/>
          <a:srcRect/>
          <a:stretch>
            <a:fillRect/>
          </a:stretch>
        </p:blipFill>
        <p:spPr bwMode="auto">
          <a:xfrm>
            <a:off x="107504" y="1484784"/>
            <a:ext cx="5255966" cy="2520279"/>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4067944" y="3861048"/>
            <a:ext cx="4968552" cy="2735055"/>
          </a:xfrm>
          <a:prstGeom prst="rect">
            <a:avLst/>
          </a:prstGeom>
          <a:noFill/>
          <a:ln w="9525">
            <a:noFill/>
            <a:miter lim="800000"/>
            <a:headEnd/>
            <a:tailEnd/>
          </a:ln>
        </p:spPr>
      </p:pic>
      <p:pic>
        <p:nvPicPr>
          <p:cNvPr id="12292" name="Picture 4"/>
          <p:cNvPicPr>
            <a:picLocks noChangeAspect="1" noChangeArrowheads="1"/>
          </p:cNvPicPr>
          <p:nvPr/>
        </p:nvPicPr>
        <p:blipFill>
          <a:blip r:embed="rId6" cstate="print"/>
          <a:srcRect/>
          <a:stretch>
            <a:fillRect/>
          </a:stretch>
        </p:blipFill>
        <p:spPr bwMode="auto">
          <a:xfrm>
            <a:off x="899592" y="4365104"/>
            <a:ext cx="2592288" cy="2110002"/>
          </a:xfrm>
          <a:prstGeom prst="rect">
            <a:avLst/>
          </a:prstGeom>
          <a:noFill/>
          <a:ln w="9525">
            <a:noFill/>
            <a:miter lim="800000"/>
            <a:headEnd/>
            <a:tailEnd/>
          </a:ln>
        </p:spPr>
      </p:pic>
      <p:sp>
        <p:nvSpPr>
          <p:cNvPr id="10" name="Прямоугольник 9"/>
          <p:cNvSpPr/>
          <p:nvPr/>
        </p:nvSpPr>
        <p:spPr>
          <a:xfrm>
            <a:off x="7740352" y="5373216"/>
            <a:ext cx="360040" cy="504056"/>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p:cNvCxnSpPr>
            <a:stCxn id="10" idx="1"/>
          </p:cNvCxnSpPr>
          <p:nvPr/>
        </p:nvCxnSpPr>
        <p:spPr>
          <a:xfrm flipH="1">
            <a:off x="3491880" y="5625244"/>
            <a:ext cx="4248472" cy="360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7380312" y="4653136"/>
            <a:ext cx="360040"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211960" y="2204864"/>
            <a:ext cx="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16</a:t>
            </a:fld>
            <a:endParaRPr altLang="ru-RU" smtClean="0">
              <a:latin typeface="Arial" charset="0"/>
              <a:cs typeface="Arial" charset="0"/>
            </a:endParaRPr>
          </a:p>
        </p:txBody>
      </p:sp>
      <p:sp>
        <p:nvSpPr>
          <p:cNvPr id="7" name="Прямоугольник 6"/>
          <p:cNvSpPr/>
          <p:nvPr/>
        </p:nvSpPr>
        <p:spPr>
          <a:xfrm>
            <a:off x="323528" y="1052736"/>
            <a:ext cx="8640960" cy="400110"/>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Регистрация рабочего времени отработанного сверх нормы</a:t>
            </a:r>
            <a:endParaRPr lang="ru-RU" sz="2000" b="1" dirty="0">
              <a:solidFill>
                <a:srgbClr val="794D2D"/>
              </a:solidFill>
              <a:latin typeface="Arial" pitchFamily="34" charset="0"/>
              <a:ea typeface="+mj-ea"/>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683568" y="1556792"/>
            <a:ext cx="6696744" cy="4789338"/>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4288900" y="4365104"/>
            <a:ext cx="4675588"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17</a:t>
            </a:fld>
            <a:endParaRPr altLang="ru-RU" smtClean="0">
              <a:latin typeface="Arial" charset="0"/>
              <a:cs typeface="Arial" charset="0"/>
            </a:endParaRPr>
          </a:p>
        </p:txBody>
      </p:sp>
      <p:sp>
        <p:nvSpPr>
          <p:cNvPr id="7" name="Прямоугольник 6"/>
          <p:cNvSpPr/>
          <p:nvPr/>
        </p:nvSpPr>
        <p:spPr>
          <a:xfrm>
            <a:off x="323528" y="1052736"/>
            <a:ext cx="6840760" cy="917174"/>
          </a:xfrm>
          <a:prstGeom prst="rect">
            <a:avLst/>
          </a:prstGeom>
        </p:spPr>
        <p:txBody>
          <a:bodyPr wrap="square">
            <a:spAutoFit/>
          </a:bodyPr>
          <a:lstStyle/>
          <a:p>
            <a:pPr marL="342900" indent="-360000">
              <a:spcBef>
                <a:spcPts val="1800"/>
              </a:spcBef>
              <a:buBlip>
                <a:blip r:embed="rId3"/>
              </a:buBlip>
              <a:defRPr/>
            </a:pPr>
            <a:r>
              <a:rPr lang="ru-RU" sz="3200" b="1" dirty="0" smtClean="0">
                <a:solidFill>
                  <a:srgbClr val="794D2D"/>
                </a:solidFill>
                <a:latin typeface="Arial" pitchFamily="34" charset="0"/>
                <a:ea typeface="+mj-ea"/>
                <a:cs typeface="Arial" pitchFamily="34" charset="0"/>
              </a:rPr>
              <a:t>Учет нагрузки преподавателей</a:t>
            </a:r>
          </a:p>
          <a:p>
            <a:pPr marL="720000" lvl="1" indent="-360000">
              <a:spcBef>
                <a:spcPct val="20000"/>
              </a:spcBef>
              <a:buBlip>
                <a:blip r:embed="rId4"/>
              </a:buBlip>
              <a:defRPr/>
            </a:pPr>
            <a:r>
              <a:rPr lang="ru-RU" b="1" dirty="0" smtClean="0">
                <a:solidFill>
                  <a:schemeClr val="tx1">
                    <a:lumMod val="85000"/>
                    <a:lumOff val="15000"/>
                  </a:schemeClr>
                </a:solidFill>
                <a:latin typeface="Arial" pitchFamily="34" charset="0"/>
                <a:cs typeface="Arial" pitchFamily="34" charset="0"/>
              </a:rPr>
              <a:t>Документ «Назначение нагрузки преподавателям»</a:t>
            </a:r>
          </a:p>
        </p:txBody>
      </p:sp>
      <p:pic>
        <p:nvPicPr>
          <p:cNvPr id="14338" name="Picture 2"/>
          <p:cNvPicPr>
            <a:picLocks noChangeAspect="1" noChangeArrowheads="1"/>
          </p:cNvPicPr>
          <p:nvPr/>
        </p:nvPicPr>
        <p:blipFill>
          <a:blip r:embed="rId5" cstate="print"/>
          <a:srcRect/>
          <a:stretch>
            <a:fillRect/>
          </a:stretch>
        </p:blipFill>
        <p:spPr bwMode="auto">
          <a:xfrm>
            <a:off x="107504" y="2204864"/>
            <a:ext cx="5727114" cy="2808312"/>
          </a:xfrm>
          <a:prstGeom prst="rect">
            <a:avLst/>
          </a:prstGeom>
          <a:noFill/>
          <a:ln w="9525">
            <a:noFill/>
            <a:miter lim="800000"/>
            <a:headEnd/>
            <a:tailEnd/>
          </a:ln>
        </p:spPr>
      </p:pic>
      <p:pic>
        <p:nvPicPr>
          <p:cNvPr id="14339" name="Picture 3"/>
          <p:cNvPicPr>
            <a:picLocks noChangeAspect="1" noChangeArrowheads="1"/>
          </p:cNvPicPr>
          <p:nvPr/>
        </p:nvPicPr>
        <p:blipFill>
          <a:blip r:embed="rId6" cstate="print"/>
          <a:srcRect/>
          <a:stretch>
            <a:fillRect/>
          </a:stretch>
        </p:blipFill>
        <p:spPr bwMode="auto">
          <a:xfrm>
            <a:off x="5868144" y="2199930"/>
            <a:ext cx="3203848" cy="4444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18</a:t>
            </a:fld>
            <a:endParaRPr altLang="ru-RU" smtClean="0">
              <a:latin typeface="Arial" charset="0"/>
              <a:cs typeface="Arial" charset="0"/>
            </a:endParaRPr>
          </a:p>
        </p:txBody>
      </p:sp>
      <p:sp>
        <p:nvSpPr>
          <p:cNvPr id="7" name="Прямоугольник 6"/>
          <p:cNvSpPr/>
          <p:nvPr/>
        </p:nvSpPr>
        <p:spPr>
          <a:xfrm>
            <a:off x="323528" y="1052736"/>
            <a:ext cx="8820472" cy="400110"/>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Алгоритм определения специфик </a:t>
            </a:r>
            <a:r>
              <a:rPr lang="ru-RU" sz="2000" b="1" dirty="0" err="1" smtClean="0">
                <a:solidFill>
                  <a:srgbClr val="794D2D"/>
                </a:solidFill>
                <a:latin typeface="Arial" pitchFamily="34" charset="0"/>
                <a:ea typeface="+mj-ea"/>
                <a:cs typeface="Arial" pitchFamily="34" charset="0"/>
              </a:rPr>
              <a:t>налогов\</a:t>
            </a:r>
            <a:r>
              <a:rPr lang="ru-RU" sz="2000" b="1" dirty="0" smtClean="0">
                <a:solidFill>
                  <a:srgbClr val="794D2D"/>
                </a:solidFill>
                <a:latin typeface="Arial" pitchFamily="34" charset="0"/>
                <a:ea typeface="+mj-ea"/>
                <a:cs typeface="Arial" pitchFamily="34" charset="0"/>
              </a:rPr>
              <a:t> </a:t>
            </a:r>
            <a:r>
              <a:rPr lang="ru-RU" sz="2000" b="1" dirty="0" err="1" smtClean="0">
                <a:solidFill>
                  <a:srgbClr val="794D2D"/>
                </a:solidFill>
                <a:latin typeface="Arial" pitchFamily="34" charset="0"/>
                <a:ea typeface="+mj-ea"/>
                <a:cs typeface="Arial" pitchFamily="34" charset="0"/>
              </a:rPr>
              <a:t>сборов\</a:t>
            </a:r>
            <a:r>
              <a:rPr lang="ru-RU" sz="2000" b="1" dirty="0" smtClean="0">
                <a:solidFill>
                  <a:srgbClr val="794D2D"/>
                </a:solidFill>
                <a:latin typeface="Arial" pitchFamily="34" charset="0"/>
                <a:ea typeface="+mj-ea"/>
                <a:cs typeface="Arial" pitchFamily="34" charset="0"/>
              </a:rPr>
              <a:t> удержаний</a:t>
            </a:r>
            <a:endParaRPr lang="ru-RU" sz="2000" b="1" dirty="0" smtClean="0">
              <a:solidFill>
                <a:schemeClr val="tx1">
                  <a:lumMod val="85000"/>
                  <a:lumOff val="15000"/>
                </a:schemeClr>
              </a:solidFill>
              <a:latin typeface="Arial" pitchFamily="34" charset="0"/>
              <a:cs typeface="Arial" pitchFamily="34" charset="0"/>
            </a:endParaRP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grpSp>
        <p:nvGrpSpPr>
          <p:cNvPr id="9" name="Группа 48"/>
          <p:cNvGrpSpPr>
            <a:grpSpLocks/>
          </p:cNvGrpSpPr>
          <p:nvPr/>
        </p:nvGrpSpPr>
        <p:grpSpPr bwMode="auto">
          <a:xfrm>
            <a:off x="644649" y="1652190"/>
            <a:ext cx="8031807" cy="4801146"/>
            <a:chOff x="428567" y="1214422"/>
            <a:chExt cx="8429713" cy="5143536"/>
          </a:xfrm>
        </p:grpSpPr>
        <p:sp>
          <p:nvSpPr>
            <p:cNvPr id="10" name="Скругленный прямоугольник 9"/>
            <p:cNvSpPr/>
            <p:nvPr/>
          </p:nvSpPr>
          <p:spPr bwMode="auto">
            <a:xfrm>
              <a:off x="428596" y="1214422"/>
              <a:ext cx="8429684" cy="714380"/>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Расчет суммы налога/сбора/отчисления, относимой на определенную специфику (пропорционально начислениям/доходам по спецификам)</a:t>
              </a:r>
            </a:p>
          </p:txBody>
        </p:sp>
        <p:sp>
          <p:nvSpPr>
            <p:cNvPr id="11" name="Скругленный прямоугольник 10"/>
            <p:cNvSpPr/>
            <p:nvPr/>
          </p:nvSpPr>
          <p:spPr bwMode="auto">
            <a:xfrm>
              <a:off x="500034" y="2214554"/>
              <a:ext cx="8286808" cy="428628"/>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Поиск соответствующей специфики в списке соответствий специфик начислений и удержани</a:t>
              </a:r>
              <a:r>
                <a:rPr lang="ru-RU" sz="1400" dirty="0">
                  <a:solidFill>
                    <a:schemeClr val="tx1"/>
                  </a:solidFill>
                  <a:cs typeface="Arial" pitchFamily="34" charset="0"/>
                </a:rPr>
                <a:t>й</a:t>
              </a:r>
              <a:endParaRPr lang="ru-RU" sz="1400" b="1" dirty="0">
                <a:solidFill>
                  <a:schemeClr val="tx1"/>
                </a:solidFill>
                <a:cs typeface="Arial" pitchFamily="34" charset="0"/>
              </a:endParaRPr>
            </a:p>
          </p:txBody>
        </p:sp>
        <p:sp>
          <p:nvSpPr>
            <p:cNvPr id="12" name="Скругленный прямоугольник 11"/>
            <p:cNvSpPr/>
            <p:nvPr/>
          </p:nvSpPr>
          <p:spPr bwMode="auto">
            <a:xfrm>
              <a:off x="428567" y="2928930"/>
              <a:ext cx="3071834" cy="357191"/>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Соответствие не найдено</a:t>
              </a:r>
            </a:p>
          </p:txBody>
        </p:sp>
        <p:sp>
          <p:nvSpPr>
            <p:cNvPr id="13" name="Скругленный прямоугольник 12"/>
            <p:cNvSpPr/>
            <p:nvPr/>
          </p:nvSpPr>
          <p:spPr bwMode="auto">
            <a:xfrm>
              <a:off x="5143508" y="2928930"/>
              <a:ext cx="3571900" cy="357191"/>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Соответствие найдено</a:t>
              </a:r>
            </a:p>
          </p:txBody>
        </p:sp>
        <p:sp>
          <p:nvSpPr>
            <p:cNvPr id="14" name="Скругленный прямоугольник 13"/>
            <p:cNvSpPr/>
            <p:nvPr/>
          </p:nvSpPr>
          <p:spPr bwMode="auto">
            <a:xfrm>
              <a:off x="714321" y="3571877"/>
              <a:ext cx="7286676" cy="428628"/>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Определение единой специфики для налога/сбора/отчисления</a:t>
              </a:r>
              <a:endParaRPr lang="ru-RU" sz="2400" b="1" dirty="0">
                <a:solidFill>
                  <a:schemeClr val="tx1"/>
                </a:solidFill>
                <a:cs typeface="Arial" pitchFamily="34" charset="0"/>
              </a:endParaRPr>
            </a:p>
          </p:txBody>
        </p:sp>
        <p:sp>
          <p:nvSpPr>
            <p:cNvPr id="15" name="Скругленный прямоугольник 14"/>
            <p:cNvSpPr/>
            <p:nvPr/>
          </p:nvSpPr>
          <p:spPr bwMode="auto">
            <a:xfrm>
              <a:off x="428567" y="4286262"/>
              <a:ext cx="2928958" cy="357191"/>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Специфика не задана</a:t>
              </a:r>
            </a:p>
          </p:txBody>
        </p:sp>
        <p:sp>
          <p:nvSpPr>
            <p:cNvPr id="16" name="Скругленный прямоугольник 15"/>
            <p:cNvSpPr/>
            <p:nvPr/>
          </p:nvSpPr>
          <p:spPr bwMode="auto">
            <a:xfrm>
              <a:off x="5357824" y="4286262"/>
              <a:ext cx="2500330" cy="357191"/>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Специфика задана</a:t>
              </a:r>
            </a:p>
          </p:txBody>
        </p:sp>
        <p:sp>
          <p:nvSpPr>
            <p:cNvPr id="17" name="Скругленный прямоугольник 16"/>
            <p:cNvSpPr/>
            <p:nvPr/>
          </p:nvSpPr>
          <p:spPr bwMode="auto">
            <a:xfrm>
              <a:off x="428567" y="5000647"/>
              <a:ext cx="4643471" cy="500067"/>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Исходная специфика (по которой поступили доходы/начисления)</a:t>
              </a:r>
              <a:endParaRPr lang="ru-RU" sz="3600" b="1" dirty="0">
                <a:solidFill>
                  <a:schemeClr val="tx1"/>
                </a:solidFill>
                <a:cs typeface="Arial" pitchFamily="34" charset="0"/>
              </a:endParaRPr>
            </a:p>
          </p:txBody>
        </p:sp>
        <p:sp>
          <p:nvSpPr>
            <p:cNvPr id="18" name="Скругленный прямоугольник 17"/>
            <p:cNvSpPr/>
            <p:nvPr/>
          </p:nvSpPr>
          <p:spPr bwMode="auto">
            <a:xfrm>
              <a:off x="4143372" y="5857892"/>
              <a:ext cx="4572032" cy="500066"/>
            </a:xfrm>
            <a:prstGeom prst="roundRect">
              <a:avLst>
                <a:gd name="adj" fmla="val 10000"/>
              </a:avLst>
            </a:prstGeom>
            <a:solidFill>
              <a:schemeClr val="accent6">
                <a:lumMod val="60000"/>
                <a:lumOff val="40000"/>
              </a:schemeClr>
            </a:solidFill>
            <a:scene3d>
              <a:camera prst="orthographicFront"/>
              <a:lightRig rig="flat" dir="t"/>
            </a:scene3d>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txBody>
            <a:bodyPr/>
            <a:lstStyle/>
            <a:p>
              <a:pPr algn="ctr">
                <a:spcAft>
                  <a:spcPts val="1000"/>
                </a:spcAft>
                <a:defRPr/>
              </a:pPr>
              <a:r>
                <a:rPr lang="ru-RU" sz="1400" b="1" dirty="0">
                  <a:solidFill>
                    <a:schemeClr val="tx1"/>
                  </a:solidFill>
                  <a:cs typeface="Arial" pitchFamily="34" charset="0"/>
                </a:rPr>
                <a:t>Отражение налога/сбора/ удержания по полученной специфике</a:t>
              </a:r>
              <a:endParaRPr lang="ru-RU" sz="2400" b="1" dirty="0">
                <a:solidFill>
                  <a:schemeClr val="tx1"/>
                </a:solidFill>
                <a:cs typeface="Arial" pitchFamily="34" charset="0"/>
              </a:endParaRPr>
            </a:p>
          </p:txBody>
        </p:sp>
        <p:sp>
          <p:nvSpPr>
            <p:cNvPr id="19" name="Штриховая стрелка вправо 18"/>
            <p:cNvSpPr/>
            <p:nvPr/>
          </p:nvSpPr>
          <p:spPr bwMode="auto">
            <a:xfrm rot="5400000" flipV="1">
              <a:off x="4357687" y="2000239"/>
              <a:ext cx="285752" cy="142876"/>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20" name="Штриховая стрелка вправо 19"/>
          <p:cNvSpPr/>
          <p:nvPr/>
        </p:nvSpPr>
        <p:spPr bwMode="auto">
          <a:xfrm rot="5400000" flipV="1">
            <a:off x="1865208" y="3083553"/>
            <a:ext cx="266728" cy="13613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Штриховая стрелка вправо 20"/>
          <p:cNvSpPr/>
          <p:nvPr/>
        </p:nvSpPr>
        <p:spPr bwMode="auto">
          <a:xfrm rot="5400000" flipV="1">
            <a:off x="7294497" y="3083553"/>
            <a:ext cx="266728" cy="13613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Штриховая стрелка вправо 21"/>
          <p:cNvSpPr/>
          <p:nvPr/>
        </p:nvSpPr>
        <p:spPr bwMode="auto">
          <a:xfrm rot="5400000" flipV="1">
            <a:off x="2793903" y="3659617"/>
            <a:ext cx="266728" cy="13613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Штриховая стрелка вправо 22"/>
          <p:cNvSpPr/>
          <p:nvPr/>
        </p:nvSpPr>
        <p:spPr bwMode="auto">
          <a:xfrm rot="5400000" flipV="1">
            <a:off x="6722993" y="4307689"/>
            <a:ext cx="266728" cy="13613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Штриховая стрелка вправо 23"/>
          <p:cNvSpPr/>
          <p:nvPr/>
        </p:nvSpPr>
        <p:spPr bwMode="auto">
          <a:xfrm rot="5400000" flipV="1">
            <a:off x="2150961" y="4307689"/>
            <a:ext cx="266728" cy="13613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Штриховая стрелка вправо 24"/>
          <p:cNvSpPr/>
          <p:nvPr/>
        </p:nvSpPr>
        <p:spPr bwMode="auto">
          <a:xfrm rot="5400000" flipV="1">
            <a:off x="2150961" y="4955761"/>
            <a:ext cx="266728" cy="13613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Штриховая стрелка вправо 25"/>
          <p:cNvSpPr/>
          <p:nvPr/>
        </p:nvSpPr>
        <p:spPr bwMode="auto">
          <a:xfrm rot="5400000" flipV="1">
            <a:off x="6322895" y="5351760"/>
            <a:ext cx="1066926" cy="136135"/>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Штриховая стрелка вправо 26"/>
          <p:cNvSpPr/>
          <p:nvPr/>
        </p:nvSpPr>
        <p:spPr bwMode="auto">
          <a:xfrm rot="5400000" flipV="1">
            <a:off x="7001507" y="4718271"/>
            <a:ext cx="2333904" cy="136133"/>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19</a:t>
            </a:fld>
            <a:endParaRPr altLang="ru-RU" smtClean="0">
              <a:latin typeface="Arial" charset="0"/>
              <a:cs typeface="Arial" charset="0"/>
            </a:endParaRPr>
          </a:p>
        </p:txBody>
      </p:sp>
      <p:sp>
        <p:nvSpPr>
          <p:cNvPr id="7" name="Прямоугольник 6"/>
          <p:cNvSpPr/>
          <p:nvPr/>
        </p:nvSpPr>
        <p:spPr>
          <a:xfrm>
            <a:off x="323528" y="1052736"/>
            <a:ext cx="8820472" cy="707886"/>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Список соответствий специфик начислений спецификам удержаний и налогов</a:t>
            </a:r>
            <a:endParaRPr lang="ru-RU" sz="2000" b="1" dirty="0" smtClean="0">
              <a:solidFill>
                <a:schemeClr val="tx1">
                  <a:lumMod val="85000"/>
                  <a:lumOff val="15000"/>
                </a:schemeClr>
              </a:solidFill>
              <a:latin typeface="Arial" pitchFamily="34" charset="0"/>
              <a:cs typeface="Arial" pitchFamily="34" charset="0"/>
            </a:endParaRP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pic>
        <p:nvPicPr>
          <p:cNvPr id="15362" name="Picture 2"/>
          <p:cNvPicPr>
            <a:picLocks noChangeAspect="1" noChangeArrowheads="1"/>
          </p:cNvPicPr>
          <p:nvPr/>
        </p:nvPicPr>
        <p:blipFill>
          <a:blip r:embed="rId4" cstate="print"/>
          <a:srcRect/>
          <a:stretch>
            <a:fillRect/>
          </a:stretch>
        </p:blipFill>
        <p:spPr bwMode="auto">
          <a:xfrm>
            <a:off x="539552" y="1953766"/>
            <a:ext cx="8159252" cy="3779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Прямая соединительная линия 34"/>
          <p:cNvCxnSpPr/>
          <p:nvPr/>
        </p:nvCxnSpPr>
        <p:spPr bwMode="auto">
          <a:xfrm>
            <a:off x="539552" y="1700808"/>
            <a:ext cx="0" cy="4070349"/>
          </a:xfrm>
          <a:prstGeom prst="line">
            <a:avLst/>
          </a:prstGeom>
          <a:solidFill>
            <a:srgbClr val="00B0F0"/>
          </a:solidFill>
          <a:ln w="63500" cap="rnd">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sp>
        <p:nvSpPr>
          <p:cNvPr id="12290" name="Заголовок 1"/>
          <p:cNvSpPr>
            <a:spLocks noGrp="1"/>
          </p:cNvSpPr>
          <p:nvPr>
            <p:ph type="title"/>
          </p:nvPr>
        </p:nvSpPr>
        <p:spPr>
          <a:xfrm>
            <a:off x="107504" y="-42863"/>
            <a:ext cx="5544616" cy="1143001"/>
          </a:xfrm>
        </p:spPr>
        <p:txBody>
          <a:bodyPr/>
          <a:lstStyle/>
          <a:p>
            <a:pPr>
              <a:defRPr/>
            </a:pPr>
            <a:r>
              <a:rPr lang="ru-RU" altLang="ru-RU" sz="3200" dirty="0" smtClean="0">
                <a:latin typeface="Arial" charset="0"/>
                <a:cs typeface="Arial" charset="0"/>
              </a:rPr>
              <a:t>Возможности подсистемы</a:t>
            </a:r>
            <a:endParaRPr altLang="ru-RU" sz="3200" dirty="0" smtClean="0">
              <a:latin typeface="Arial" charset="0"/>
              <a:cs typeface="Arial" charset="0"/>
            </a:endParaRPr>
          </a:p>
        </p:txBody>
      </p:sp>
      <p:sp>
        <p:nvSpPr>
          <p:cNvPr id="5124"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A8CE2A6-5035-4694-8ECF-BC167A2878B0}" type="slidenum">
              <a:rPr altLang="ru-RU" smtClean="0">
                <a:latin typeface="Arial" charset="0"/>
                <a:cs typeface="Arial" charset="0"/>
              </a:rPr>
              <a:pPr fontAlgn="base">
                <a:spcBef>
                  <a:spcPct val="0"/>
                </a:spcBef>
                <a:spcAft>
                  <a:spcPct val="0"/>
                </a:spcAft>
              </a:pPr>
              <a:t>2</a:t>
            </a:fld>
            <a:endParaRPr altLang="ru-RU" smtClean="0">
              <a:latin typeface="Arial" charset="0"/>
              <a:cs typeface="Arial" charset="0"/>
            </a:endParaRPr>
          </a:p>
        </p:txBody>
      </p:sp>
      <p:grpSp>
        <p:nvGrpSpPr>
          <p:cNvPr id="6" name="Группа 44"/>
          <p:cNvGrpSpPr>
            <a:grpSpLocks/>
          </p:cNvGrpSpPr>
          <p:nvPr/>
        </p:nvGrpSpPr>
        <p:grpSpPr bwMode="auto">
          <a:xfrm>
            <a:off x="395536" y="-3936109"/>
            <a:ext cx="8534151" cy="9936859"/>
            <a:chOff x="395507" y="-3721850"/>
            <a:chExt cx="8534184" cy="9936934"/>
          </a:xfrm>
        </p:grpSpPr>
        <p:grpSp>
          <p:nvGrpSpPr>
            <p:cNvPr id="7" name="Группа 95"/>
            <p:cNvGrpSpPr>
              <a:grpSpLocks/>
            </p:cNvGrpSpPr>
            <p:nvPr/>
          </p:nvGrpSpPr>
          <p:grpSpPr bwMode="auto">
            <a:xfrm>
              <a:off x="395507" y="-3721850"/>
              <a:ext cx="4462244" cy="9936934"/>
              <a:chOff x="744783" y="-3721901"/>
              <a:chExt cx="3541465" cy="9937003"/>
            </a:xfrm>
          </p:grpSpPr>
          <p:sp>
            <p:nvSpPr>
              <p:cNvPr id="19" name="Скругленный прямоугольник 18"/>
              <p:cNvSpPr/>
              <p:nvPr/>
            </p:nvSpPr>
            <p:spPr bwMode="auto">
              <a:xfrm>
                <a:off x="1428728" y="2142536"/>
                <a:ext cx="2857520" cy="1428770"/>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Автоматический расчет должностных окладов сотрудников согласно </a:t>
                </a:r>
                <a:r>
                  <a:rPr lang="ru-RU" sz="1300" dirty="0" smtClean="0">
                    <a:solidFill>
                      <a:srgbClr val="003300"/>
                    </a:solidFill>
                  </a:rPr>
                  <a:t>категорий реестра должностей  </a:t>
                </a:r>
                <a:r>
                  <a:rPr lang="ru-RU" sz="1300" dirty="0">
                    <a:solidFill>
                      <a:srgbClr val="003300"/>
                    </a:solidFill>
                  </a:rPr>
                  <a:t>с учетом выслуги лет и повышающего  </a:t>
                </a:r>
                <a:r>
                  <a:rPr lang="ru-RU" sz="1300" dirty="0" smtClean="0">
                    <a:solidFill>
                      <a:srgbClr val="003300"/>
                    </a:solidFill>
                  </a:rPr>
                  <a:t>коэффициента, </a:t>
                </a:r>
                <a:r>
                  <a:rPr lang="ru-RU" sz="1300" dirty="0">
                    <a:solidFill>
                      <a:srgbClr val="003300"/>
                    </a:solidFill>
                  </a:rPr>
                  <a:t>исчисление должностных окладов рабочих в соответствии с квалификационными </a:t>
                </a:r>
                <a:r>
                  <a:rPr lang="ru-RU" sz="1300" dirty="0" smtClean="0">
                    <a:solidFill>
                      <a:srgbClr val="003300"/>
                    </a:solidFill>
                  </a:rPr>
                  <a:t>разрядами   </a:t>
                </a:r>
                <a:endParaRPr lang="ru-RU" sz="1300" dirty="0">
                  <a:solidFill>
                    <a:srgbClr val="003300"/>
                  </a:solidFill>
                </a:endParaRPr>
              </a:p>
            </p:txBody>
          </p:sp>
          <p:grpSp>
            <p:nvGrpSpPr>
              <p:cNvPr id="20" name="Группа 30"/>
              <p:cNvGrpSpPr/>
              <p:nvPr/>
            </p:nvGrpSpPr>
            <p:grpSpPr bwMode="auto">
              <a:xfrm>
                <a:off x="744783" y="1285860"/>
                <a:ext cx="3242318" cy="676705"/>
                <a:chOff x="92677" y="2"/>
                <a:chExt cx="2262644" cy="392817"/>
              </a:xfrm>
              <a:scene3d>
                <a:camera prst="orthographicFront"/>
                <a:lightRig rig="flat" dir="t"/>
              </a:scene3d>
            </p:grpSpPr>
            <p:sp>
              <p:nvSpPr>
                <p:cNvPr id="30" name="Скругленный прямоугольник 29"/>
                <p:cNvSpPr/>
                <p:nvPr/>
              </p:nvSpPr>
              <p:spPr>
                <a:xfrm>
                  <a:off x="92677" y="2"/>
                  <a:ext cx="2243378" cy="373218"/>
                </a:xfrm>
                <a:prstGeom prst="roundRect">
                  <a:avLst>
                    <a:gd name="adj" fmla="val 10000"/>
                  </a:avLst>
                </a:prstGeom>
                <a:solidFill>
                  <a:srgbClr val="D2AA71"/>
                </a:solidFill>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sp>
            <p:sp>
              <p:nvSpPr>
                <p:cNvPr id="31" name="Скругленный прямоугольник 4"/>
                <p:cNvSpPr/>
                <p:nvPr/>
              </p:nvSpPr>
              <p:spPr>
                <a:xfrm>
                  <a:off x="150570" y="41462"/>
                  <a:ext cx="2204751" cy="351357"/>
                </a:xfrm>
                <a:prstGeom prst="rect">
                  <a:avLst/>
                </a:prstGeom>
                <a:noFill/>
                <a:ln>
                  <a:solidFill>
                    <a:schemeClr val="bg1"/>
                  </a:solidFill>
                </a:ln>
                <a:sp3d>
                  <a:bevelT w="114300" prst="artDeco"/>
                </a:sp3d>
              </p:spPr>
              <p:style>
                <a:lnRef idx="0">
                  <a:scrgbClr r="0" g="0" b="0"/>
                </a:lnRef>
                <a:fillRef idx="0">
                  <a:scrgbClr r="0" g="0" b="0"/>
                </a:fillRef>
                <a:effectRef idx="0">
                  <a:scrgbClr r="0" g="0" b="0"/>
                </a:effectRef>
                <a:fontRef idx="minor">
                  <a:schemeClr val="lt1"/>
                </a:fontRef>
              </p:style>
              <p:txBody>
                <a:bodyPr lIns="22860" tIns="15240" rIns="22860" bIns="15240" spcCol="1270" anchor="ctr"/>
                <a:lstStyle/>
                <a:p>
                  <a:pPr algn="ctr" defTabSz="533400">
                    <a:lnSpc>
                      <a:spcPct val="90000"/>
                    </a:lnSpc>
                    <a:spcAft>
                      <a:spcPct val="35000"/>
                    </a:spcAft>
                    <a:defRPr/>
                  </a:pPr>
                  <a:r>
                    <a:rPr lang="ru-RU" sz="1600" b="1" dirty="0">
                      <a:solidFill>
                        <a:schemeClr val="tx1"/>
                      </a:solidFill>
                    </a:rPr>
                    <a:t>КАДРОВЫЙ УЧЕТ</a:t>
                  </a:r>
                  <a:endParaRPr lang="ru-RU" sz="1600" dirty="0"/>
                </a:p>
              </p:txBody>
            </p:sp>
          </p:grpSp>
          <p:grpSp>
            <p:nvGrpSpPr>
              <p:cNvPr id="21" name="Группа 141"/>
              <p:cNvGrpSpPr>
                <a:grpSpLocks/>
              </p:cNvGrpSpPr>
              <p:nvPr/>
            </p:nvGrpSpPr>
            <p:grpSpPr bwMode="auto">
              <a:xfrm>
                <a:off x="856721" y="-3721901"/>
                <a:ext cx="573857" cy="9741515"/>
                <a:chOff x="356656" y="-4302438"/>
                <a:chExt cx="573861" cy="10865503"/>
              </a:xfrm>
            </p:grpSpPr>
            <p:sp>
              <p:nvSpPr>
                <p:cNvPr id="25" name="Штриховая стрелка вправо 24"/>
                <p:cNvSpPr/>
                <p:nvPr/>
              </p:nvSpPr>
              <p:spPr bwMode="auto">
                <a:xfrm>
                  <a:off x="384351" y="2717354"/>
                  <a:ext cx="544314" cy="159369"/>
                </a:xfrm>
                <a:prstGeom prst="stripedRightArrow">
                  <a:avLst/>
                </a:prstGeom>
                <a:solidFill>
                  <a:srgbClr val="D2AA71"/>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Штриховая стрелка вправо 25"/>
                <p:cNvSpPr/>
                <p:nvPr/>
              </p:nvSpPr>
              <p:spPr bwMode="auto">
                <a:xfrm>
                  <a:off x="384374" y="4151624"/>
                  <a:ext cx="546143" cy="162549"/>
                </a:xfrm>
                <a:prstGeom prst="stripedRightArrow">
                  <a:avLst/>
                </a:prstGeom>
                <a:solidFill>
                  <a:srgbClr val="D2AA71"/>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Штриховая стрелка вправо 15"/>
                <p:cNvSpPr/>
                <p:nvPr/>
              </p:nvSpPr>
              <p:spPr bwMode="auto">
                <a:xfrm>
                  <a:off x="384351" y="5117348"/>
                  <a:ext cx="544314" cy="159353"/>
                </a:xfrm>
                <a:prstGeom prst="stripedRightArrow">
                  <a:avLst/>
                </a:prstGeom>
                <a:solidFill>
                  <a:srgbClr val="D2AA71"/>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Штриховая стрелка вправо 16"/>
                <p:cNvSpPr/>
                <p:nvPr/>
              </p:nvSpPr>
              <p:spPr bwMode="auto">
                <a:xfrm>
                  <a:off x="384351" y="6419620"/>
                  <a:ext cx="544314" cy="143445"/>
                </a:xfrm>
                <a:prstGeom prst="stripedRightArrow">
                  <a:avLst/>
                </a:prstGeom>
                <a:solidFill>
                  <a:srgbClr val="D2AA71"/>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9" name="Прямая соединительная линия 28"/>
                <p:cNvCxnSpPr/>
                <p:nvPr/>
              </p:nvCxnSpPr>
              <p:spPr bwMode="auto">
                <a:xfrm rot="16200000" flipH="1">
                  <a:off x="-1715053" y="-2230729"/>
                  <a:ext cx="4143417" cy="0"/>
                </a:xfrm>
                <a:prstGeom prst="line">
                  <a:avLst/>
                </a:prstGeom>
                <a:solidFill>
                  <a:srgbClr val="00B0F0"/>
                </a:solidFill>
                <a:ln w="63500" cap="rnd">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grpSp>
          <p:sp>
            <p:nvSpPr>
              <p:cNvPr id="22" name="Скругленный прямоугольник 21"/>
              <p:cNvSpPr/>
              <p:nvPr/>
            </p:nvSpPr>
            <p:spPr bwMode="auto">
              <a:xfrm>
                <a:off x="1428728" y="3643316"/>
                <a:ext cx="2857520" cy="571508"/>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Определение изменений в стаже и пересчет должностных окладов</a:t>
                </a:r>
              </a:p>
            </p:txBody>
          </p:sp>
          <p:sp>
            <p:nvSpPr>
              <p:cNvPr id="23" name="Скругленный прямоугольник 22"/>
              <p:cNvSpPr/>
              <p:nvPr/>
            </p:nvSpPr>
            <p:spPr bwMode="auto">
              <a:xfrm>
                <a:off x="1428728" y="4429132"/>
                <a:ext cx="2857520" cy="714392"/>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Настройка правил распределения заработной платы по бюджетной квалификации</a:t>
                </a:r>
              </a:p>
            </p:txBody>
          </p:sp>
          <p:sp>
            <p:nvSpPr>
              <p:cNvPr id="24" name="Скругленный прямоугольник 23"/>
              <p:cNvSpPr/>
              <p:nvPr/>
            </p:nvSpPr>
            <p:spPr bwMode="auto">
              <a:xfrm>
                <a:off x="1428728" y="5429264"/>
                <a:ext cx="2857520" cy="785838"/>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Формирование специализированной и регламентированной отчетности (статистической и прочей)</a:t>
                </a:r>
              </a:p>
            </p:txBody>
          </p:sp>
        </p:grpSp>
        <p:grpSp>
          <p:nvGrpSpPr>
            <p:cNvPr id="8" name="Группа 111"/>
            <p:cNvGrpSpPr>
              <a:grpSpLocks/>
            </p:cNvGrpSpPr>
            <p:nvPr/>
          </p:nvGrpSpPr>
          <p:grpSpPr bwMode="auto">
            <a:xfrm flipH="1">
              <a:off x="5143492" y="1357869"/>
              <a:ext cx="3786199" cy="4715924"/>
              <a:chOff x="714349" y="1354596"/>
              <a:chExt cx="3571914" cy="4501579"/>
            </a:xfrm>
          </p:grpSpPr>
          <p:sp>
            <p:nvSpPr>
              <p:cNvPr id="9" name="Скругленный прямоугольник 8"/>
              <p:cNvSpPr/>
              <p:nvPr/>
            </p:nvSpPr>
            <p:spPr bwMode="auto">
              <a:xfrm>
                <a:off x="1428735" y="2092716"/>
                <a:ext cx="2857523" cy="1031035"/>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Начисление зарплаты сотрудникам предприятия по различным формам оплаты труда с распределением по статьям бюджетной </a:t>
                </a:r>
                <a:r>
                  <a:rPr lang="ru-RU" sz="1300" dirty="0" smtClean="0">
                    <a:solidFill>
                      <a:srgbClr val="003300"/>
                    </a:solidFill>
                  </a:rPr>
                  <a:t>квалификации</a:t>
                </a:r>
                <a:endParaRPr lang="ru-RU" sz="1300" dirty="0">
                  <a:solidFill>
                    <a:srgbClr val="003300"/>
                  </a:solidFill>
                </a:endParaRPr>
              </a:p>
            </p:txBody>
          </p:sp>
          <p:grpSp>
            <p:nvGrpSpPr>
              <p:cNvPr id="10" name="Группа 30"/>
              <p:cNvGrpSpPr/>
              <p:nvPr/>
            </p:nvGrpSpPr>
            <p:grpSpPr bwMode="auto">
              <a:xfrm>
                <a:off x="714349" y="1354596"/>
                <a:ext cx="3504505" cy="656042"/>
                <a:chOff x="71439" y="39902"/>
                <a:chExt cx="2445610" cy="380823"/>
              </a:xfrm>
              <a:scene3d>
                <a:camera prst="orthographicFront"/>
                <a:lightRig rig="flat" dir="t"/>
              </a:scene3d>
            </p:grpSpPr>
            <p:sp>
              <p:nvSpPr>
                <p:cNvPr id="17" name="Скругленный прямоугольник 16"/>
                <p:cNvSpPr/>
                <p:nvPr/>
              </p:nvSpPr>
              <p:spPr>
                <a:xfrm>
                  <a:off x="71439" y="39902"/>
                  <a:ext cx="2445610" cy="348668"/>
                </a:xfrm>
                <a:prstGeom prst="roundRect">
                  <a:avLst>
                    <a:gd name="adj" fmla="val 10000"/>
                  </a:avLst>
                </a:prstGeom>
                <a:solidFill>
                  <a:srgbClr val="D2AA71"/>
                </a:solidFill>
                <a:sp3d prstMaterial="plastic">
                  <a:bevelT w="120900" h="88900" prst="riblet"/>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0"/>
                  </a:schemeClr>
                </a:effectRef>
                <a:fontRef idx="minor">
                  <a:schemeClr val="lt1"/>
                </a:fontRef>
              </p:style>
            </p:sp>
            <p:sp>
              <p:nvSpPr>
                <p:cNvPr id="18" name="Скругленный прямоугольник 4"/>
                <p:cNvSpPr/>
                <p:nvPr/>
              </p:nvSpPr>
              <p:spPr>
                <a:xfrm>
                  <a:off x="79002" y="69369"/>
                  <a:ext cx="2434678" cy="351356"/>
                </a:xfrm>
                <a:prstGeom prst="rect">
                  <a:avLst/>
                </a:prstGeom>
                <a:noFill/>
                <a:sp3d>
                  <a:bevelT w="114300" prst="artDeco"/>
                </a:sp3d>
              </p:spPr>
              <p:style>
                <a:lnRef idx="0">
                  <a:scrgbClr r="0" g="0" b="0"/>
                </a:lnRef>
                <a:fillRef idx="0">
                  <a:scrgbClr r="0" g="0" b="0"/>
                </a:fillRef>
                <a:effectRef idx="0">
                  <a:scrgbClr r="0" g="0" b="0"/>
                </a:effectRef>
                <a:fontRef idx="minor">
                  <a:schemeClr val="lt1"/>
                </a:fontRef>
              </p:style>
              <p:txBody>
                <a:bodyPr lIns="22860" tIns="15240" rIns="22860" bIns="15240" spcCol="1270" anchor="ctr"/>
                <a:lstStyle/>
                <a:p>
                  <a:pPr algn="ctr" defTabSz="533400">
                    <a:lnSpc>
                      <a:spcPct val="90000"/>
                    </a:lnSpc>
                    <a:spcAft>
                      <a:spcPct val="35000"/>
                    </a:spcAft>
                    <a:defRPr/>
                  </a:pPr>
                  <a:r>
                    <a:rPr lang="ru-RU" sz="1600" b="1" dirty="0">
                      <a:solidFill>
                        <a:schemeClr val="tx1"/>
                      </a:solidFill>
                    </a:rPr>
                    <a:t>РАСЧЕТ ЗАРПЛАТЫ И НАЛОГОВ</a:t>
                  </a:r>
                  <a:endParaRPr lang="ru-RU" sz="1600" dirty="0"/>
                </a:p>
              </p:txBody>
            </p:sp>
          </p:grpSp>
          <p:grpSp>
            <p:nvGrpSpPr>
              <p:cNvPr id="11" name="Группа 141"/>
              <p:cNvGrpSpPr>
                <a:grpSpLocks/>
              </p:cNvGrpSpPr>
              <p:nvPr/>
            </p:nvGrpSpPr>
            <p:grpSpPr bwMode="auto">
              <a:xfrm>
                <a:off x="847639" y="1970801"/>
                <a:ext cx="608027" cy="3885374"/>
                <a:chOff x="347574" y="2047085"/>
                <a:chExt cx="608031" cy="4333682"/>
              </a:xfrm>
            </p:grpSpPr>
            <p:sp>
              <p:nvSpPr>
                <p:cNvPr id="14" name="Штриховая стрелка вправо 13"/>
                <p:cNvSpPr/>
                <p:nvPr/>
              </p:nvSpPr>
              <p:spPr bwMode="auto">
                <a:xfrm>
                  <a:off x="416441" y="2733309"/>
                  <a:ext cx="512229" cy="147043"/>
                </a:xfrm>
                <a:prstGeom prst="stripedRightArrow">
                  <a:avLst/>
                </a:prstGeom>
                <a:solidFill>
                  <a:schemeClr val="accent6">
                    <a:lumMod val="60000"/>
                    <a:lumOff val="40000"/>
                  </a:schemeClr>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Штриховая стрелка вправо 14"/>
                <p:cNvSpPr/>
                <p:nvPr/>
              </p:nvSpPr>
              <p:spPr bwMode="auto">
                <a:xfrm>
                  <a:off x="416440" y="3793067"/>
                  <a:ext cx="539165" cy="143667"/>
                </a:xfrm>
                <a:prstGeom prst="stripedRightArrow">
                  <a:avLst/>
                </a:prstGeom>
                <a:solidFill>
                  <a:schemeClr val="accent6">
                    <a:lumMod val="60000"/>
                    <a:lumOff val="40000"/>
                  </a:schemeClr>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6" name="Прямая соединительная линия 15"/>
                <p:cNvCxnSpPr/>
                <p:nvPr/>
              </p:nvCxnSpPr>
              <p:spPr bwMode="auto">
                <a:xfrm rot="16200000" flipH="1">
                  <a:off x="-1818518" y="4213177"/>
                  <a:ext cx="4333682" cy="1497"/>
                </a:xfrm>
                <a:prstGeom prst="line">
                  <a:avLst/>
                </a:prstGeom>
                <a:solidFill>
                  <a:srgbClr val="00B0F0"/>
                </a:solidFill>
                <a:ln w="63500" cap="rnd">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grpSp>
          <p:sp>
            <p:nvSpPr>
              <p:cNvPr id="12" name="Скругленный прямоугольник 11"/>
              <p:cNvSpPr/>
              <p:nvPr/>
            </p:nvSpPr>
            <p:spPr bwMode="auto">
              <a:xfrm>
                <a:off x="1455698" y="3195208"/>
                <a:ext cx="2830565" cy="890842"/>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Расчет доплат от БДО, по среднему заработку, учет </a:t>
                </a:r>
                <a:r>
                  <a:rPr lang="ru-RU" sz="1300" dirty="0" smtClean="0">
                    <a:solidFill>
                      <a:srgbClr val="003300"/>
                    </a:solidFill>
                  </a:rPr>
                  <a:t>нагрузки преподавателей, учет особенностей оплаты труда военнослужащих</a:t>
                </a:r>
                <a:endParaRPr lang="ru-RU" sz="1300" dirty="0">
                  <a:solidFill>
                    <a:srgbClr val="003300"/>
                  </a:solidFill>
                </a:endParaRPr>
              </a:p>
            </p:txBody>
          </p:sp>
          <p:sp>
            <p:nvSpPr>
              <p:cNvPr id="13" name="Скругленный прямоугольник 12"/>
              <p:cNvSpPr/>
              <p:nvPr/>
            </p:nvSpPr>
            <p:spPr bwMode="auto">
              <a:xfrm>
                <a:off x="1455698" y="4149894"/>
                <a:ext cx="2830564" cy="954675"/>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Гибкая настройка правил распределения налогов, сборов и отчислений по статьям бюджетной квалификации</a:t>
                </a:r>
              </a:p>
            </p:txBody>
          </p:sp>
        </p:grpSp>
      </p:grpSp>
      <p:sp>
        <p:nvSpPr>
          <p:cNvPr id="32" name="Скругленный прямоугольник 31"/>
          <p:cNvSpPr/>
          <p:nvPr/>
        </p:nvSpPr>
        <p:spPr bwMode="auto">
          <a:xfrm flipH="1">
            <a:off x="5143502" y="5214950"/>
            <a:ext cx="3000373" cy="1071570"/>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Отражение начисленной заработной платы в </a:t>
            </a:r>
            <a:r>
              <a:rPr lang="ru-RU" sz="1300" dirty="0" err="1">
                <a:solidFill>
                  <a:srgbClr val="003300"/>
                </a:solidFill>
              </a:rPr>
              <a:t>бух.учете</a:t>
            </a:r>
            <a:r>
              <a:rPr lang="ru-RU" sz="1300" dirty="0">
                <a:solidFill>
                  <a:srgbClr val="003300"/>
                </a:solidFill>
              </a:rPr>
              <a:t> с возможностью указать способ отражения отдельно для каждого работника по каждому виду начисления</a:t>
            </a:r>
          </a:p>
        </p:txBody>
      </p:sp>
      <p:sp>
        <p:nvSpPr>
          <p:cNvPr id="33" name="Штриховая стрелка вправо 32"/>
          <p:cNvSpPr/>
          <p:nvPr/>
        </p:nvSpPr>
        <p:spPr bwMode="auto">
          <a:xfrm flipH="1">
            <a:off x="8143874" y="5733256"/>
            <a:ext cx="604590" cy="162844"/>
          </a:xfrm>
          <a:prstGeom prst="stripedRightArrow">
            <a:avLst/>
          </a:prstGeom>
          <a:solidFill>
            <a:schemeClr val="accent6">
              <a:lumMod val="60000"/>
              <a:lumOff val="40000"/>
            </a:schemeClr>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Штриховая стрелка вправо 33"/>
          <p:cNvSpPr/>
          <p:nvPr/>
        </p:nvSpPr>
        <p:spPr bwMode="auto">
          <a:xfrm flipH="1">
            <a:off x="8143875" y="4437112"/>
            <a:ext cx="606425" cy="134937"/>
          </a:xfrm>
          <a:prstGeom prst="stripedRightArrow">
            <a:avLst/>
          </a:prstGeom>
          <a:solidFill>
            <a:schemeClr val="accent6">
              <a:lumMod val="60000"/>
              <a:lumOff val="40000"/>
            </a:schemeClr>
          </a:solidFill>
          <a:ln>
            <a:solidFill>
              <a:srgbClr val="D2AA71"/>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20</a:t>
            </a:fld>
            <a:endParaRPr altLang="ru-RU" smtClean="0">
              <a:latin typeface="Arial" charset="0"/>
              <a:cs typeface="Arial" charset="0"/>
            </a:endParaRPr>
          </a:p>
        </p:txBody>
      </p:sp>
      <p:sp>
        <p:nvSpPr>
          <p:cNvPr id="7" name="Прямоугольник 6"/>
          <p:cNvSpPr/>
          <p:nvPr/>
        </p:nvSpPr>
        <p:spPr>
          <a:xfrm>
            <a:off x="323528" y="1052736"/>
            <a:ext cx="8820472" cy="400110"/>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Общая схема расчета заработной платы</a:t>
            </a:r>
            <a:endParaRPr lang="ru-RU" sz="2000" b="1" dirty="0" smtClean="0">
              <a:solidFill>
                <a:schemeClr val="tx1">
                  <a:lumMod val="85000"/>
                  <a:lumOff val="15000"/>
                </a:schemeClr>
              </a:solidFill>
              <a:latin typeface="Arial" pitchFamily="34" charset="0"/>
              <a:cs typeface="Arial" pitchFamily="34" charset="0"/>
            </a:endParaRP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sp>
        <p:nvSpPr>
          <p:cNvPr id="9" name="Скругленный прямоугольник 15"/>
          <p:cNvSpPr/>
          <p:nvPr/>
        </p:nvSpPr>
        <p:spPr bwMode="auto">
          <a:xfrm>
            <a:off x="714348" y="4382606"/>
            <a:ext cx="1598622" cy="1130801"/>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200" dirty="0">
                <a:solidFill>
                  <a:srgbClr val="003300"/>
                </a:solidFill>
              </a:rPr>
              <a:t>Настройки по видам начислений</a:t>
            </a:r>
          </a:p>
        </p:txBody>
      </p:sp>
      <p:sp>
        <p:nvSpPr>
          <p:cNvPr id="10" name="Штриховая стрелка вправо 21"/>
          <p:cNvSpPr/>
          <p:nvPr/>
        </p:nvSpPr>
        <p:spPr bwMode="auto">
          <a:xfrm>
            <a:off x="285720" y="4811234"/>
            <a:ext cx="406400" cy="214313"/>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кругленный прямоугольник 4"/>
          <p:cNvSpPr/>
          <p:nvPr/>
        </p:nvSpPr>
        <p:spPr bwMode="auto">
          <a:xfrm>
            <a:off x="223471" y="1484784"/>
            <a:ext cx="1861145" cy="1000231"/>
          </a:xfrm>
          <a:prstGeom prst="rect">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lIns="22860" tIns="15240" rIns="22860" bIns="15240" spcCol="1270" anchor="ctr"/>
          <a:lstStyle/>
          <a:p>
            <a:pPr algn="ctr" defTabSz="533400">
              <a:lnSpc>
                <a:spcPct val="90000"/>
              </a:lnSpc>
              <a:spcAft>
                <a:spcPct val="35000"/>
              </a:spcAft>
              <a:defRPr/>
            </a:pPr>
            <a:r>
              <a:rPr lang="ru-RU" sz="1500" b="1" dirty="0">
                <a:solidFill>
                  <a:schemeClr val="tx1"/>
                </a:solidFill>
              </a:rPr>
              <a:t>Настройка аналитики специфики</a:t>
            </a:r>
            <a:endParaRPr lang="ru-RU" sz="1500" dirty="0"/>
          </a:p>
        </p:txBody>
      </p:sp>
      <p:sp>
        <p:nvSpPr>
          <p:cNvPr id="12" name="Скругленный прямоугольник 4"/>
          <p:cNvSpPr/>
          <p:nvPr/>
        </p:nvSpPr>
        <p:spPr bwMode="auto">
          <a:xfrm>
            <a:off x="2383771" y="1488907"/>
            <a:ext cx="1861145" cy="1000231"/>
          </a:xfrm>
          <a:prstGeom prst="rect">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lIns="22860" tIns="15240" rIns="22860" bIns="15240" spcCol="1270" anchor="ctr"/>
          <a:lstStyle/>
          <a:p>
            <a:pPr algn="ctr" defTabSz="533400">
              <a:lnSpc>
                <a:spcPct val="90000"/>
              </a:lnSpc>
              <a:spcAft>
                <a:spcPct val="35000"/>
              </a:spcAft>
              <a:defRPr/>
            </a:pPr>
            <a:r>
              <a:rPr lang="ru-RU" sz="1500" b="1" dirty="0">
                <a:solidFill>
                  <a:schemeClr val="tx1"/>
                </a:solidFill>
              </a:rPr>
              <a:t>Расчет заработной платы</a:t>
            </a:r>
            <a:endParaRPr lang="ru-RU" sz="1500" dirty="0"/>
          </a:p>
        </p:txBody>
      </p:sp>
      <p:sp>
        <p:nvSpPr>
          <p:cNvPr id="13" name="Скругленный прямоугольник 4"/>
          <p:cNvSpPr/>
          <p:nvPr/>
        </p:nvSpPr>
        <p:spPr bwMode="auto">
          <a:xfrm>
            <a:off x="4688094" y="1488907"/>
            <a:ext cx="1861145" cy="1000231"/>
          </a:xfrm>
          <a:prstGeom prst="rect">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lIns="22860" tIns="15240" rIns="22860" bIns="15240" spcCol="1270" anchor="ctr"/>
          <a:lstStyle/>
          <a:p>
            <a:pPr algn="ctr" defTabSz="533400">
              <a:lnSpc>
                <a:spcPct val="90000"/>
              </a:lnSpc>
              <a:spcAft>
                <a:spcPct val="35000"/>
              </a:spcAft>
              <a:defRPr/>
            </a:pPr>
            <a:r>
              <a:rPr lang="ru-RU" sz="1500" b="1" dirty="0">
                <a:solidFill>
                  <a:schemeClr val="tx1"/>
                </a:solidFill>
              </a:rPr>
              <a:t>Расчет налогов/сборов/отчислений/прочих удержаний</a:t>
            </a:r>
            <a:endParaRPr lang="ru-RU" sz="1500" dirty="0"/>
          </a:p>
        </p:txBody>
      </p:sp>
      <p:sp>
        <p:nvSpPr>
          <p:cNvPr id="14" name="Скругленный прямоугольник 4"/>
          <p:cNvSpPr/>
          <p:nvPr/>
        </p:nvSpPr>
        <p:spPr bwMode="auto">
          <a:xfrm>
            <a:off x="6992416" y="1488906"/>
            <a:ext cx="1861145" cy="1000231"/>
          </a:xfrm>
          <a:prstGeom prst="rect">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lIns="22860" tIns="15240" rIns="22860" bIns="15240" spcCol="1270" anchor="ctr"/>
          <a:lstStyle/>
          <a:p>
            <a:pPr algn="ctr" defTabSz="533400">
              <a:lnSpc>
                <a:spcPct val="90000"/>
              </a:lnSpc>
              <a:spcAft>
                <a:spcPct val="35000"/>
              </a:spcAft>
              <a:defRPr/>
            </a:pPr>
            <a:r>
              <a:rPr lang="ru-RU" sz="1500" b="1" dirty="0">
                <a:solidFill>
                  <a:schemeClr val="tx1"/>
                </a:solidFill>
              </a:rPr>
              <a:t>Выплата заработной платы</a:t>
            </a:r>
            <a:endParaRPr lang="ru-RU" sz="1500" dirty="0"/>
          </a:p>
        </p:txBody>
      </p:sp>
      <p:sp>
        <p:nvSpPr>
          <p:cNvPr id="15" name="Скругленный прямоугольник 15"/>
          <p:cNvSpPr/>
          <p:nvPr/>
        </p:nvSpPr>
        <p:spPr bwMode="auto">
          <a:xfrm>
            <a:off x="714348" y="2810970"/>
            <a:ext cx="1598622" cy="1130801"/>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200" dirty="0">
                <a:solidFill>
                  <a:srgbClr val="003300"/>
                </a:solidFill>
              </a:rPr>
              <a:t>Индивидуальные настройки по работникам</a:t>
            </a:r>
          </a:p>
        </p:txBody>
      </p:sp>
      <p:sp>
        <p:nvSpPr>
          <p:cNvPr id="16" name="Скругленный прямоугольник 15"/>
          <p:cNvSpPr/>
          <p:nvPr/>
        </p:nvSpPr>
        <p:spPr bwMode="auto">
          <a:xfrm>
            <a:off x="2792271" y="2816403"/>
            <a:ext cx="1598622" cy="1130801"/>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200" dirty="0">
                <a:solidFill>
                  <a:srgbClr val="003300"/>
                </a:solidFill>
              </a:rPr>
              <a:t>Исчисление сумм</a:t>
            </a:r>
          </a:p>
        </p:txBody>
      </p:sp>
      <p:sp>
        <p:nvSpPr>
          <p:cNvPr id="17" name="Скругленный прямоугольник 16"/>
          <p:cNvSpPr/>
          <p:nvPr/>
        </p:nvSpPr>
        <p:spPr bwMode="auto">
          <a:xfrm>
            <a:off x="2792271" y="4429788"/>
            <a:ext cx="1598622" cy="1095844"/>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Распределение  сумм по спецификам</a:t>
            </a:r>
          </a:p>
        </p:txBody>
      </p:sp>
      <p:sp>
        <p:nvSpPr>
          <p:cNvPr id="18" name="Скругленный прямоугольник 17"/>
          <p:cNvSpPr/>
          <p:nvPr/>
        </p:nvSpPr>
        <p:spPr bwMode="auto">
          <a:xfrm>
            <a:off x="5096594" y="2816403"/>
            <a:ext cx="1598622" cy="1130801"/>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200" dirty="0">
                <a:solidFill>
                  <a:srgbClr val="003300"/>
                </a:solidFill>
              </a:rPr>
              <a:t>Исчисление сумм</a:t>
            </a:r>
          </a:p>
        </p:txBody>
      </p:sp>
      <p:sp>
        <p:nvSpPr>
          <p:cNvPr id="19" name="Скругленный прямоугольник 18"/>
          <p:cNvSpPr/>
          <p:nvPr/>
        </p:nvSpPr>
        <p:spPr bwMode="auto">
          <a:xfrm>
            <a:off x="5096594" y="4429788"/>
            <a:ext cx="1598622" cy="1095844"/>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300" dirty="0">
                <a:solidFill>
                  <a:srgbClr val="003300"/>
                </a:solidFill>
              </a:rPr>
              <a:t>Распределение сумм в разрезе специфик</a:t>
            </a:r>
          </a:p>
        </p:txBody>
      </p:sp>
      <p:sp>
        <p:nvSpPr>
          <p:cNvPr id="20" name="Скругленный прямоугольник 19"/>
          <p:cNvSpPr/>
          <p:nvPr/>
        </p:nvSpPr>
        <p:spPr bwMode="auto">
          <a:xfrm>
            <a:off x="7400916" y="2816403"/>
            <a:ext cx="1598622" cy="1130801"/>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ru-RU" sz="1200" dirty="0">
                <a:solidFill>
                  <a:srgbClr val="003300"/>
                </a:solidFill>
              </a:rPr>
              <a:t>Учет взаиморасчетов в разрезе специфик</a:t>
            </a:r>
          </a:p>
        </p:txBody>
      </p:sp>
      <p:cxnSp>
        <p:nvCxnSpPr>
          <p:cNvPr id="21" name="Прямая соединительная линия 20"/>
          <p:cNvCxnSpPr/>
          <p:nvPr/>
        </p:nvCxnSpPr>
        <p:spPr bwMode="auto">
          <a:xfrm rot="5400000">
            <a:off x="-943005" y="3753942"/>
            <a:ext cx="2468562" cy="11113"/>
          </a:xfrm>
          <a:prstGeom prst="line">
            <a:avLst/>
          </a:prstGeom>
          <a:solidFill>
            <a:srgbClr val="00B0F0"/>
          </a:solidFill>
          <a:ln w="63500" cap="rnd">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sp>
        <p:nvSpPr>
          <p:cNvPr id="22" name="Скругленный прямоугольник 21"/>
          <p:cNvSpPr/>
          <p:nvPr/>
        </p:nvSpPr>
        <p:spPr bwMode="auto">
          <a:xfrm>
            <a:off x="2590800" y="4260364"/>
            <a:ext cx="4321175" cy="2122488"/>
          </a:xfrm>
          <a:prstGeom prst="roundRect">
            <a:avLst/>
          </a:prstGeom>
          <a:noFill/>
          <a:ln w="76200">
            <a:solidFill>
              <a:srgbClr val="9144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TextBox 88"/>
          <p:cNvSpPr txBox="1">
            <a:spLocks noChangeArrowheads="1"/>
          </p:cNvSpPr>
          <p:nvPr/>
        </p:nvSpPr>
        <p:spPr bwMode="auto">
          <a:xfrm>
            <a:off x="3167063" y="5533539"/>
            <a:ext cx="3455987" cy="439738"/>
          </a:xfrm>
          <a:prstGeom prst="rect">
            <a:avLst/>
          </a:prstGeom>
          <a:noFill/>
          <a:ln w="9525">
            <a:noFill/>
            <a:miter lim="800000"/>
            <a:headEnd/>
            <a:tailEnd/>
          </a:ln>
        </p:spPr>
        <p:txBody>
          <a:bodyPr>
            <a:spAutoFit/>
          </a:bodyPr>
          <a:lstStyle/>
          <a:p>
            <a:pPr algn="ctr"/>
            <a:r>
              <a:rPr lang="ru-RU" b="1"/>
              <a:t>Автоматический расчет</a:t>
            </a:r>
          </a:p>
        </p:txBody>
      </p:sp>
      <p:sp>
        <p:nvSpPr>
          <p:cNvPr id="24" name="Штриховая стрелка вправо 21"/>
          <p:cNvSpPr/>
          <p:nvPr/>
        </p:nvSpPr>
        <p:spPr bwMode="auto">
          <a:xfrm>
            <a:off x="357158" y="3311036"/>
            <a:ext cx="357190" cy="21431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5" name="Прямая соединительная линия 24"/>
          <p:cNvCxnSpPr/>
          <p:nvPr/>
        </p:nvCxnSpPr>
        <p:spPr bwMode="auto">
          <a:xfrm rot="5400000">
            <a:off x="1200136" y="3753942"/>
            <a:ext cx="2468562" cy="11113"/>
          </a:xfrm>
          <a:prstGeom prst="line">
            <a:avLst/>
          </a:prstGeom>
          <a:solidFill>
            <a:srgbClr val="00B0F0"/>
          </a:solidFill>
          <a:ln w="63500" cap="rnd">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sp>
        <p:nvSpPr>
          <p:cNvPr id="26" name="Штриховая стрелка вправо 21"/>
          <p:cNvSpPr/>
          <p:nvPr/>
        </p:nvSpPr>
        <p:spPr bwMode="auto">
          <a:xfrm>
            <a:off x="2428860" y="3311036"/>
            <a:ext cx="334962" cy="21431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Штриховая стрелка вправо 21"/>
          <p:cNvSpPr/>
          <p:nvPr/>
        </p:nvSpPr>
        <p:spPr bwMode="auto">
          <a:xfrm>
            <a:off x="2428860" y="4882672"/>
            <a:ext cx="334962" cy="21431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8" name="Прямая соединительная линия 27"/>
          <p:cNvCxnSpPr/>
          <p:nvPr/>
        </p:nvCxnSpPr>
        <p:spPr bwMode="auto">
          <a:xfrm rot="5400000">
            <a:off x="3486152" y="3753943"/>
            <a:ext cx="2468562" cy="11113"/>
          </a:xfrm>
          <a:prstGeom prst="line">
            <a:avLst/>
          </a:prstGeom>
          <a:solidFill>
            <a:srgbClr val="00B0F0"/>
          </a:solidFill>
          <a:ln w="63500" cap="rnd">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sp>
        <p:nvSpPr>
          <p:cNvPr id="29" name="Штриховая стрелка вправо 21"/>
          <p:cNvSpPr/>
          <p:nvPr/>
        </p:nvSpPr>
        <p:spPr bwMode="auto">
          <a:xfrm>
            <a:off x="4714876" y="3239598"/>
            <a:ext cx="334962" cy="21431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Штриховая стрелка вправо 21"/>
          <p:cNvSpPr/>
          <p:nvPr/>
        </p:nvSpPr>
        <p:spPr bwMode="auto">
          <a:xfrm>
            <a:off x="4714876" y="4882672"/>
            <a:ext cx="334962" cy="21431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31" name="Прямая соединительная линия 30"/>
          <p:cNvCxnSpPr/>
          <p:nvPr/>
        </p:nvCxnSpPr>
        <p:spPr bwMode="auto">
          <a:xfrm rot="5400000">
            <a:off x="6577821" y="2948290"/>
            <a:ext cx="857257" cy="11114"/>
          </a:xfrm>
          <a:prstGeom prst="line">
            <a:avLst/>
          </a:prstGeom>
          <a:solidFill>
            <a:srgbClr val="00B0F0"/>
          </a:solidFill>
          <a:ln w="63500" cap="rnd">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cxnSp>
      <p:sp>
        <p:nvSpPr>
          <p:cNvPr id="32" name="Штриховая стрелка вправо 21"/>
          <p:cNvSpPr/>
          <p:nvPr/>
        </p:nvSpPr>
        <p:spPr bwMode="auto">
          <a:xfrm>
            <a:off x="7000892" y="3311036"/>
            <a:ext cx="334962" cy="214314"/>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21</a:t>
            </a:fld>
            <a:endParaRPr altLang="ru-RU" smtClean="0">
              <a:latin typeface="Arial" charset="0"/>
              <a:cs typeface="Arial" charset="0"/>
            </a:endParaRPr>
          </a:p>
        </p:txBody>
      </p:sp>
      <p:sp>
        <p:nvSpPr>
          <p:cNvPr id="7" name="Прямоугольник 6"/>
          <p:cNvSpPr/>
          <p:nvPr/>
        </p:nvSpPr>
        <p:spPr>
          <a:xfrm>
            <a:off x="323528" y="1052736"/>
            <a:ext cx="8820472" cy="400110"/>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Начисление заработной платы</a:t>
            </a:r>
            <a:endParaRPr lang="ru-RU" sz="2000" b="1" dirty="0" smtClean="0">
              <a:solidFill>
                <a:schemeClr val="tx1">
                  <a:lumMod val="85000"/>
                  <a:lumOff val="15000"/>
                </a:schemeClr>
              </a:solidFill>
              <a:latin typeface="Arial" pitchFamily="34" charset="0"/>
              <a:cs typeface="Arial" pitchFamily="34" charset="0"/>
            </a:endParaRP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pic>
        <p:nvPicPr>
          <p:cNvPr id="16386" name="Picture 2"/>
          <p:cNvPicPr>
            <a:picLocks noChangeAspect="1" noChangeArrowheads="1"/>
          </p:cNvPicPr>
          <p:nvPr/>
        </p:nvPicPr>
        <p:blipFill>
          <a:blip r:embed="rId4" cstate="print"/>
          <a:srcRect/>
          <a:stretch>
            <a:fillRect/>
          </a:stretch>
        </p:blipFill>
        <p:spPr bwMode="auto">
          <a:xfrm>
            <a:off x="1475656" y="1628800"/>
            <a:ext cx="5976664" cy="5051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22</a:t>
            </a:fld>
            <a:endParaRPr altLang="ru-RU" smtClean="0">
              <a:latin typeface="Arial" charset="0"/>
              <a:cs typeface="Arial" charset="0"/>
            </a:endParaRPr>
          </a:p>
        </p:txBody>
      </p:sp>
      <p:sp>
        <p:nvSpPr>
          <p:cNvPr id="7" name="Прямоугольник 6"/>
          <p:cNvSpPr/>
          <p:nvPr/>
        </p:nvSpPr>
        <p:spPr>
          <a:xfrm>
            <a:off x="323528" y="1052736"/>
            <a:ext cx="8820472" cy="400110"/>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Расчет удержаний, налогов, взносов и отчислений</a:t>
            </a:r>
            <a:endParaRPr lang="ru-RU" sz="2000" b="1" dirty="0" smtClean="0">
              <a:solidFill>
                <a:schemeClr val="tx1">
                  <a:lumMod val="85000"/>
                  <a:lumOff val="15000"/>
                </a:schemeClr>
              </a:solidFill>
              <a:latin typeface="Arial" pitchFamily="34" charset="0"/>
              <a:cs typeface="Arial" pitchFamily="34" charset="0"/>
            </a:endParaRP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pic>
        <p:nvPicPr>
          <p:cNvPr id="17410" name="Picture 2"/>
          <p:cNvPicPr>
            <a:picLocks noChangeAspect="1" noChangeArrowheads="1"/>
          </p:cNvPicPr>
          <p:nvPr/>
        </p:nvPicPr>
        <p:blipFill>
          <a:blip r:embed="rId4" cstate="print"/>
          <a:srcRect/>
          <a:stretch>
            <a:fillRect/>
          </a:stretch>
        </p:blipFill>
        <p:spPr bwMode="auto">
          <a:xfrm>
            <a:off x="179511" y="1556792"/>
            <a:ext cx="8623041" cy="4104456"/>
          </a:xfrm>
          <a:prstGeom prst="rect">
            <a:avLst/>
          </a:prstGeom>
          <a:noFill/>
          <a:ln w="9525">
            <a:noFill/>
            <a:miter lim="800000"/>
            <a:headEnd/>
            <a:tailEnd/>
          </a:ln>
        </p:spPr>
      </p:pic>
      <p:sp>
        <p:nvSpPr>
          <p:cNvPr id="9" name="Прямоугольник 8"/>
          <p:cNvSpPr/>
          <p:nvPr/>
        </p:nvSpPr>
        <p:spPr>
          <a:xfrm>
            <a:off x="2843808" y="1700808"/>
            <a:ext cx="1728192" cy="36004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 стрелкой 10"/>
          <p:cNvCxnSpPr/>
          <p:nvPr/>
        </p:nvCxnSpPr>
        <p:spPr>
          <a:xfrm>
            <a:off x="3995936" y="2060848"/>
            <a:ext cx="3168352"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923928" y="2060848"/>
            <a:ext cx="0" cy="12961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27584" y="1412776"/>
            <a:ext cx="7134225" cy="4819650"/>
          </a:xfrm>
          <a:prstGeom prst="rect">
            <a:avLst/>
          </a:prstGeom>
          <a:noFill/>
          <a:ln w="9525">
            <a:noFill/>
            <a:miter lim="800000"/>
            <a:headEnd/>
            <a:tailEnd/>
          </a:ln>
        </p:spPr>
      </p:pic>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23</a:t>
            </a:fld>
            <a:endParaRPr altLang="ru-RU" smtClean="0">
              <a:latin typeface="Arial" charset="0"/>
              <a:cs typeface="Arial" charset="0"/>
            </a:endParaRPr>
          </a:p>
        </p:txBody>
      </p:sp>
      <p:sp>
        <p:nvSpPr>
          <p:cNvPr id="7" name="Прямоугольник 6"/>
          <p:cNvSpPr/>
          <p:nvPr/>
        </p:nvSpPr>
        <p:spPr>
          <a:xfrm>
            <a:off x="323528" y="1052736"/>
            <a:ext cx="8820472" cy="400110"/>
          </a:xfrm>
          <a:prstGeom prst="rect">
            <a:avLst/>
          </a:prstGeom>
        </p:spPr>
        <p:txBody>
          <a:bodyPr wrap="square">
            <a:spAutoFit/>
          </a:bodyPr>
          <a:lstStyle/>
          <a:p>
            <a:pPr marL="342900" indent="-360000">
              <a:spcBef>
                <a:spcPts val="1800"/>
              </a:spcBef>
              <a:buBlip>
                <a:blip r:embed="rId4"/>
              </a:buBlip>
              <a:defRPr/>
            </a:pPr>
            <a:r>
              <a:rPr lang="ru-RU" sz="2000" b="1" dirty="0" smtClean="0">
                <a:solidFill>
                  <a:srgbClr val="794D2D"/>
                </a:solidFill>
                <a:latin typeface="Arial" pitchFamily="34" charset="0"/>
                <a:ea typeface="+mj-ea"/>
                <a:cs typeface="Arial" pitchFamily="34" charset="0"/>
              </a:rPr>
              <a:t>Расчет удержаний, налогов, взносов и отчислений</a:t>
            </a:r>
            <a:endParaRPr lang="ru-RU" sz="2000" b="1" dirty="0" smtClean="0">
              <a:solidFill>
                <a:schemeClr val="tx1">
                  <a:lumMod val="85000"/>
                  <a:lumOff val="15000"/>
                </a:schemeClr>
              </a:solidFill>
              <a:latin typeface="Arial" pitchFamily="34" charset="0"/>
              <a:cs typeface="Arial" pitchFamily="34" charset="0"/>
            </a:endParaRP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cxnSp>
        <p:nvCxnSpPr>
          <p:cNvPr id="11" name="Прямая со стрелкой 10"/>
          <p:cNvCxnSpPr/>
          <p:nvPr/>
        </p:nvCxnSpPr>
        <p:spPr>
          <a:xfrm>
            <a:off x="4572000" y="1844824"/>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3923928" y="1844824"/>
            <a:ext cx="648072"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24</a:t>
            </a:fld>
            <a:endParaRPr altLang="ru-RU" smtClean="0">
              <a:latin typeface="Arial" charset="0"/>
              <a:cs typeface="Arial" charset="0"/>
            </a:endParaRPr>
          </a:p>
        </p:txBody>
      </p:sp>
      <p:sp>
        <p:nvSpPr>
          <p:cNvPr id="7" name="Прямоугольник 6"/>
          <p:cNvSpPr/>
          <p:nvPr/>
        </p:nvSpPr>
        <p:spPr>
          <a:xfrm>
            <a:off x="323528" y="1442270"/>
            <a:ext cx="8820472" cy="4074962"/>
          </a:xfrm>
          <a:prstGeom prst="rect">
            <a:avLst/>
          </a:prstGeom>
        </p:spPr>
        <p:txBody>
          <a:bodyPr wrap="square">
            <a:spAutoFit/>
          </a:bodyPr>
          <a:lstStyle/>
          <a:p>
            <a:pPr marL="342900" indent="-360000">
              <a:spcBef>
                <a:spcPts val="1800"/>
              </a:spcBef>
              <a:buBlip>
                <a:blip r:embed="rId3"/>
              </a:buBlip>
              <a:defRPr/>
            </a:pPr>
            <a:r>
              <a:rPr lang="ru-RU" sz="2800" b="1" dirty="0" smtClean="0">
                <a:solidFill>
                  <a:srgbClr val="794D2D"/>
                </a:solidFill>
                <a:latin typeface="Arial" pitchFamily="34" charset="0"/>
                <a:ea typeface="+mj-ea"/>
                <a:cs typeface="Arial" pitchFamily="34" charset="0"/>
              </a:rPr>
              <a:t>Перечисление и возврат взносов в разрезе специфик</a:t>
            </a:r>
          </a:p>
          <a:p>
            <a:pPr marL="719138" lvl="1" indent="-358775">
              <a:spcBef>
                <a:spcPct val="20000"/>
              </a:spcBef>
              <a:buBlip>
                <a:blip r:embed="rId4"/>
              </a:buBlip>
              <a:defRPr/>
            </a:pPr>
            <a:r>
              <a:rPr lang="ru-RU" sz="2600" b="1" dirty="0" smtClean="0">
                <a:solidFill>
                  <a:srgbClr val="262626"/>
                </a:solidFill>
                <a:latin typeface="Arial" charset="0"/>
              </a:rPr>
              <a:t>Перечисление ОПВ и СО с возможностью формирования swift-файла</a:t>
            </a:r>
          </a:p>
          <a:p>
            <a:pPr marL="719138" lvl="1" indent="-358775">
              <a:spcBef>
                <a:spcPct val="20000"/>
              </a:spcBef>
              <a:buBlip>
                <a:blip r:embed="rId4"/>
              </a:buBlip>
              <a:defRPr/>
            </a:pPr>
            <a:r>
              <a:rPr lang="ru-RU" sz="2600" b="1" dirty="0" smtClean="0">
                <a:solidFill>
                  <a:srgbClr val="262626"/>
                </a:solidFill>
                <a:latin typeface="Arial" charset="0"/>
              </a:rPr>
              <a:t>Возврат ОПВ и СО</a:t>
            </a:r>
          </a:p>
          <a:p>
            <a:pPr marL="719138" lvl="1" indent="-358775">
              <a:spcBef>
                <a:spcPct val="20000"/>
              </a:spcBef>
              <a:buBlip>
                <a:blip r:embed="rId4"/>
              </a:buBlip>
              <a:defRPr/>
            </a:pPr>
            <a:r>
              <a:rPr lang="ru-RU" sz="2600" b="1" dirty="0" smtClean="0">
                <a:solidFill>
                  <a:srgbClr val="262626"/>
                </a:solidFill>
                <a:latin typeface="Arial" charset="0"/>
              </a:rPr>
              <a:t>Перечисление удержанных сумм по исполнительным листам с возможностью формирования swift-файла</a:t>
            </a:r>
          </a:p>
          <a:p>
            <a:pPr marL="719138" lvl="1" indent="-358775">
              <a:spcBef>
                <a:spcPct val="20000"/>
              </a:spcBef>
              <a:buBlip>
                <a:blip r:embed="rId4"/>
              </a:buBlip>
              <a:defRPr/>
            </a:pPr>
            <a:r>
              <a:rPr lang="ru-RU" sz="2600" b="1" dirty="0" smtClean="0">
                <a:solidFill>
                  <a:srgbClr val="262626"/>
                </a:solidFill>
                <a:latin typeface="Arial" charset="0"/>
              </a:rPr>
              <a:t>Расчет пени ОПВ и СО</a:t>
            </a: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25</a:t>
            </a:fld>
            <a:endParaRPr altLang="ru-RU" smtClean="0">
              <a:latin typeface="Arial" charset="0"/>
              <a:cs typeface="Arial" charset="0"/>
            </a:endParaRPr>
          </a:p>
        </p:txBody>
      </p:sp>
      <p:sp>
        <p:nvSpPr>
          <p:cNvPr id="7" name="Прямоугольник 6"/>
          <p:cNvSpPr/>
          <p:nvPr/>
        </p:nvSpPr>
        <p:spPr>
          <a:xfrm>
            <a:off x="323528" y="1105580"/>
            <a:ext cx="8820472" cy="523220"/>
          </a:xfrm>
          <a:prstGeom prst="rect">
            <a:avLst/>
          </a:prstGeom>
        </p:spPr>
        <p:txBody>
          <a:bodyPr wrap="square">
            <a:spAutoFit/>
          </a:bodyPr>
          <a:lstStyle/>
          <a:p>
            <a:pPr marL="342900" indent="-360000">
              <a:spcBef>
                <a:spcPts val="1800"/>
              </a:spcBef>
              <a:buBlip>
                <a:blip r:embed="rId3"/>
              </a:buBlip>
              <a:defRPr/>
            </a:pPr>
            <a:r>
              <a:rPr lang="ru-RU" sz="2800" b="1" dirty="0" smtClean="0">
                <a:solidFill>
                  <a:srgbClr val="794D2D"/>
                </a:solidFill>
                <a:latin typeface="Arial" pitchFamily="34" charset="0"/>
                <a:ea typeface="+mj-ea"/>
                <a:cs typeface="Arial" pitchFamily="34" charset="0"/>
              </a:rPr>
              <a:t>Выплата заработной платы</a:t>
            </a: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1115616" y="1700808"/>
            <a:ext cx="7037982" cy="4837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26</a:t>
            </a:fld>
            <a:endParaRPr altLang="ru-RU" smtClean="0">
              <a:latin typeface="Arial" charset="0"/>
              <a:cs typeface="Arial" charset="0"/>
            </a:endParaRPr>
          </a:p>
        </p:txBody>
      </p:sp>
      <p:sp>
        <p:nvSpPr>
          <p:cNvPr id="7" name="Прямоугольник 6"/>
          <p:cNvSpPr/>
          <p:nvPr/>
        </p:nvSpPr>
        <p:spPr>
          <a:xfrm>
            <a:off x="323528" y="1105580"/>
            <a:ext cx="8820472" cy="707886"/>
          </a:xfrm>
          <a:prstGeom prst="rect">
            <a:avLst/>
          </a:prstGeom>
        </p:spPr>
        <p:txBody>
          <a:bodyPr wrap="square">
            <a:spAutoFit/>
          </a:bodyPr>
          <a:lstStyle/>
          <a:p>
            <a:pPr marL="342900" indent="-360000">
              <a:spcBef>
                <a:spcPts val="1800"/>
              </a:spcBef>
              <a:buBlip>
                <a:blip r:embed="rId3"/>
              </a:buBlip>
              <a:defRPr/>
            </a:pPr>
            <a:r>
              <a:rPr lang="ru-RU" sz="2000" b="1" dirty="0" smtClean="0">
                <a:solidFill>
                  <a:srgbClr val="794D2D"/>
                </a:solidFill>
                <a:latin typeface="Arial" pitchFamily="34" charset="0"/>
                <a:ea typeface="+mj-ea"/>
                <a:cs typeface="Arial" pitchFamily="34" charset="0"/>
              </a:rPr>
              <a:t>Формирование бухгалтерских проводок по начислениям и удержаниям</a:t>
            </a: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755576" y="1772816"/>
            <a:ext cx="7704856" cy="4504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Учет расчетов по заработной плате</a:t>
            </a:r>
          </a:p>
        </p:txBody>
      </p:sp>
      <p:sp>
        <p:nvSpPr>
          <p:cNvPr id="6148" name="Номер слайда 3"/>
          <p:cNvSpPr>
            <a:spLocks noGrp="1"/>
          </p:cNvSpPr>
          <p:nvPr>
            <p:ph type="sldNum" sz="quarter" idx="10"/>
          </p:nvPr>
        </p:nvSpPr>
        <p:spPr bwMode="auto">
          <a:xfrm>
            <a:off x="6953250" y="6183572"/>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27</a:t>
            </a:fld>
            <a:endParaRPr altLang="ru-RU" smtClean="0">
              <a:latin typeface="Arial" charset="0"/>
              <a:cs typeface="Arial" charset="0"/>
            </a:endParaRPr>
          </a:p>
        </p:txBody>
      </p:sp>
      <p:sp>
        <p:nvSpPr>
          <p:cNvPr id="7" name="Прямоугольник 6"/>
          <p:cNvSpPr/>
          <p:nvPr/>
        </p:nvSpPr>
        <p:spPr>
          <a:xfrm>
            <a:off x="323528" y="1105580"/>
            <a:ext cx="8640960" cy="5386090"/>
          </a:xfrm>
          <a:prstGeom prst="rect">
            <a:avLst/>
          </a:prstGeom>
        </p:spPr>
        <p:txBody>
          <a:bodyPr wrap="square">
            <a:spAutoFit/>
          </a:bodyPr>
          <a:lstStyle/>
          <a:p>
            <a:pPr marL="342900" indent="-360000">
              <a:spcBef>
                <a:spcPts val="1800"/>
              </a:spcBef>
              <a:buBlip>
                <a:blip r:embed="rId3"/>
              </a:buBlip>
              <a:defRPr/>
            </a:pPr>
            <a:r>
              <a:rPr lang="ru-RU" sz="3200" b="1" dirty="0" smtClean="0">
                <a:solidFill>
                  <a:srgbClr val="794D2D"/>
                </a:solidFill>
                <a:latin typeface="Arial" pitchFamily="34" charset="0"/>
                <a:ea typeface="+mj-ea"/>
                <a:cs typeface="Arial" pitchFamily="34" charset="0"/>
              </a:rPr>
              <a:t>Отчетность по заработной плате</a:t>
            </a:r>
          </a:p>
          <a:p>
            <a:pPr marL="719138" lvl="1" indent="-358775">
              <a:spcBef>
                <a:spcPct val="20000"/>
              </a:spcBef>
              <a:buBlip>
                <a:blip r:embed="rId4"/>
              </a:buBlip>
              <a:defRPr/>
            </a:pPr>
            <a:r>
              <a:rPr lang="ru-RU" sz="2000" b="1" dirty="0" smtClean="0">
                <a:solidFill>
                  <a:srgbClr val="262626"/>
                </a:solidFill>
                <a:latin typeface="Arial" charset="0"/>
              </a:rPr>
              <a:t>Расчетные листки</a:t>
            </a:r>
          </a:p>
          <a:p>
            <a:pPr marL="719138" lvl="1" indent="-358775">
              <a:spcBef>
                <a:spcPct val="20000"/>
              </a:spcBef>
              <a:buBlip>
                <a:blip r:embed="rId4"/>
              </a:buBlip>
              <a:defRPr/>
            </a:pPr>
            <a:r>
              <a:rPr lang="ru-RU" sz="2000" b="1" dirty="0" smtClean="0">
                <a:solidFill>
                  <a:srgbClr val="262626"/>
                </a:solidFill>
                <a:latin typeface="Arial" charset="0"/>
              </a:rPr>
              <a:t>Расчетная ведомость</a:t>
            </a:r>
          </a:p>
          <a:p>
            <a:pPr marL="719138" lvl="1" indent="-358775">
              <a:spcBef>
                <a:spcPct val="20000"/>
              </a:spcBef>
              <a:buBlip>
                <a:blip r:embed="rId4"/>
              </a:buBlip>
              <a:defRPr/>
            </a:pPr>
            <a:r>
              <a:rPr lang="ru-RU" sz="2000" b="1" dirty="0" smtClean="0">
                <a:solidFill>
                  <a:srgbClr val="262626"/>
                </a:solidFill>
                <a:latin typeface="Arial" charset="0"/>
              </a:rPr>
              <a:t>Расчетно-платежная ведомость (Форма №49)</a:t>
            </a:r>
          </a:p>
          <a:p>
            <a:pPr marL="719138" lvl="1" indent="-358775">
              <a:spcBef>
                <a:spcPct val="20000"/>
              </a:spcBef>
              <a:buBlip>
                <a:blip r:embed="rId4"/>
              </a:buBlip>
              <a:defRPr/>
            </a:pPr>
            <a:r>
              <a:rPr lang="ru-RU" sz="2000" b="1" dirty="0" smtClean="0">
                <a:solidFill>
                  <a:srgbClr val="262626"/>
                </a:solidFill>
                <a:latin typeface="Arial" charset="0"/>
              </a:rPr>
              <a:t>Свод начислений и удержаний</a:t>
            </a:r>
          </a:p>
          <a:p>
            <a:pPr marL="719138" lvl="1" indent="-358775">
              <a:spcBef>
                <a:spcPct val="20000"/>
              </a:spcBef>
              <a:buBlip>
                <a:blip r:embed="rId4"/>
              </a:buBlip>
              <a:defRPr/>
            </a:pPr>
            <a:r>
              <a:rPr lang="ru-RU" sz="2000" b="1" dirty="0" smtClean="0">
                <a:solidFill>
                  <a:srgbClr val="262626"/>
                </a:solidFill>
                <a:latin typeface="Arial" charset="0"/>
              </a:rPr>
              <a:t>Анализ начислений работников организации</a:t>
            </a:r>
          </a:p>
          <a:p>
            <a:pPr marL="719138" lvl="1" indent="-358775">
              <a:spcBef>
                <a:spcPct val="20000"/>
              </a:spcBef>
              <a:buBlip>
                <a:blip r:embed="rId4"/>
              </a:buBlip>
              <a:defRPr/>
            </a:pPr>
            <a:r>
              <a:rPr lang="ru-RU" sz="2000" b="1" dirty="0" smtClean="0">
                <a:solidFill>
                  <a:srgbClr val="262626"/>
                </a:solidFill>
                <a:latin typeface="Arial" charset="0"/>
              </a:rPr>
              <a:t>Структура задолженности перед сотрудниками</a:t>
            </a:r>
          </a:p>
          <a:p>
            <a:pPr marL="719138" lvl="1" indent="-358775">
              <a:spcBef>
                <a:spcPct val="20000"/>
              </a:spcBef>
              <a:buBlip>
                <a:blip r:embed="rId4"/>
              </a:buBlip>
              <a:defRPr/>
            </a:pPr>
            <a:r>
              <a:rPr lang="ru-RU" sz="2000" b="1" dirty="0" smtClean="0">
                <a:solidFill>
                  <a:srgbClr val="262626"/>
                </a:solidFill>
                <a:latin typeface="Arial" charset="0"/>
              </a:rPr>
              <a:t>Структура задолженности организаций по ОПВ, ОППВ</a:t>
            </a:r>
          </a:p>
          <a:p>
            <a:pPr marL="719138" lvl="1" indent="-358775">
              <a:spcBef>
                <a:spcPct val="20000"/>
              </a:spcBef>
              <a:buBlip>
                <a:blip r:embed="rId4"/>
              </a:buBlip>
              <a:defRPr/>
            </a:pPr>
            <a:r>
              <a:rPr lang="ru-RU" sz="2000" b="1" dirty="0" smtClean="0">
                <a:solidFill>
                  <a:srgbClr val="262626"/>
                </a:solidFill>
                <a:latin typeface="Arial" charset="0"/>
              </a:rPr>
              <a:t>Карточка ОПВ в НПФ (Форма 451)</a:t>
            </a:r>
          </a:p>
          <a:p>
            <a:pPr marL="719138" lvl="1" indent="-358775">
              <a:spcBef>
                <a:spcPct val="20000"/>
              </a:spcBef>
              <a:buBlip>
                <a:blip r:embed="rId4"/>
              </a:buBlip>
              <a:defRPr/>
            </a:pPr>
            <a:r>
              <a:rPr lang="ru-RU" sz="2000" b="1" dirty="0" smtClean="0">
                <a:solidFill>
                  <a:srgbClr val="262626"/>
                </a:solidFill>
                <a:latin typeface="Arial" charset="0"/>
              </a:rPr>
              <a:t>Структура задолженности организаций по СО</a:t>
            </a:r>
          </a:p>
          <a:p>
            <a:pPr marL="719138" lvl="1" indent="-358775">
              <a:spcBef>
                <a:spcPct val="20000"/>
              </a:spcBef>
              <a:buBlip>
                <a:blip r:embed="rId4"/>
              </a:buBlip>
              <a:defRPr/>
            </a:pPr>
            <a:r>
              <a:rPr lang="ru-RU" sz="2000" b="1" dirty="0" smtClean="0">
                <a:solidFill>
                  <a:srgbClr val="262626"/>
                </a:solidFill>
                <a:latin typeface="Arial" charset="0"/>
              </a:rPr>
              <a:t>Регистр налогового учета по ИПН и СН</a:t>
            </a:r>
          </a:p>
          <a:p>
            <a:pPr marL="719138" lvl="1" indent="-358775">
              <a:spcBef>
                <a:spcPct val="20000"/>
              </a:spcBef>
              <a:buBlip>
                <a:blip r:embed="rId4"/>
              </a:buBlip>
              <a:defRPr/>
            </a:pPr>
            <a:r>
              <a:rPr lang="ru-RU" sz="2000" b="1" dirty="0" smtClean="0">
                <a:solidFill>
                  <a:srgbClr val="262626"/>
                </a:solidFill>
                <a:latin typeface="Arial" charset="0"/>
              </a:rPr>
              <a:t>ФНО 200, 210</a:t>
            </a:r>
          </a:p>
          <a:p>
            <a:pPr marL="719138" lvl="1" indent="-358775">
              <a:spcBef>
                <a:spcPct val="20000"/>
              </a:spcBef>
              <a:buBlip>
                <a:blip r:embed="rId4"/>
              </a:buBlip>
              <a:defRPr/>
            </a:pPr>
            <a:r>
              <a:rPr lang="ru-RU" sz="2000" b="1" dirty="0" smtClean="0">
                <a:solidFill>
                  <a:srgbClr val="262626"/>
                </a:solidFill>
                <a:latin typeface="Arial" charset="0"/>
              </a:rPr>
              <a:t>1Т-месячная. Отчет по труду</a:t>
            </a:r>
          </a:p>
          <a:p>
            <a:pPr marL="719138" lvl="1" indent="-358775">
              <a:spcBef>
                <a:spcPct val="20000"/>
              </a:spcBef>
              <a:buBlip>
                <a:blip r:embed="rId4"/>
              </a:buBlip>
              <a:defRPr/>
            </a:pPr>
            <a:r>
              <a:rPr lang="ru-RU" sz="2000" b="1" dirty="0" smtClean="0">
                <a:solidFill>
                  <a:srgbClr val="262626"/>
                </a:solidFill>
                <a:latin typeface="Arial" charset="0"/>
              </a:rPr>
              <a:t>Справки с места работы, о суммах дохода … и пр.</a:t>
            </a:r>
          </a:p>
        </p:txBody>
      </p:sp>
      <p:sp>
        <p:nvSpPr>
          <p:cNvPr id="8" name="Rectangle 6"/>
          <p:cNvSpPr txBox="1">
            <a:spLocks noChangeArrowheads="1"/>
          </p:cNvSpPr>
          <p:nvPr/>
        </p:nvSpPr>
        <p:spPr bwMode="auto">
          <a:xfrm>
            <a:off x="1501899" y="1409802"/>
            <a:ext cx="6194021" cy="400096"/>
          </a:xfrm>
          <a:prstGeom prst="rect">
            <a:avLst/>
          </a:prstGeom>
          <a:noFill/>
          <a:ln w="9525">
            <a:noFill/>
            <a:miter lim="800000"/>
            <a:headEnd/>
            <a:tailEnd/>
          </a:ln>
        </p:spPr>
        <p:txBody>
          <a:bodyPr/>
          <a:lstStyle/>
          <a:p>
            <a:pPr algn="ctr">
              <a:spcBef>
                <a:spcPts val="0"/>
              </a:spcBef>
              <a:defRPr/>
            </a:pPr>
            <a:endParaRPr lang="ru-RU" sz="2800" b="1" dirty="0">
              <a:solidFill>
                <a:srgbClr val="794D2D"/>
              </a:solidFill>
              <a:effectLst>
                <a:outerShdw blurRad="38100" dist="38100" dir="2700000" algn="tl">
                  <a:srgbClr val="C0C0C0"/>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txBox="1">
            <a:spLocks/>
          </p:cNvSpPr>
          <p:nvPr/>
        </p:nvSpPr>
        <p:spPr bwMode="auto">
          <a:xfrm>
            <a:off x="4356100" y="5229225"/>
            <a:ext cx="4786313" cy="936625"/>
          </a:xfrm>
          <a:prstGeom prst="rect">
            <a:avLst/>
          </a:prstGeom>
          <a:solidFill>
            <a:srgbClr val="FBD353"/>
          </a:solidFill>
          <a:ln w="9525">
            <a:noFill/>
            <a:miter lim="800000"/>
            <a:headEnd/>
            <a:tailEnd/>
          </a:ln>
        </p:spPr>
        <p:txBody>
          <a:bodyPr/>
          <a:lstStyle/>
          <a:p>
            <a:pPr algn="r">
              <a:spcBef>
                <a:spcPts val="600"/>
              </a:spcBef>
              <a:tabLst>
                <a:tab pos="3860800" algn="l"/>
              </a:tabLst>
            </a:pPr>
            <a:r>
              <a:rPr lang="ru-RU" altLang="ru-RU" sz="2800" dirty="0">
                <a:solidFill>
                  <a:srgbClr val="794D2D"/>
                </a:solidFill>
                <a:latin typeface="Arial" charset="0"/>
              </a:rPr>
              <a:t/>
            </a:r>
            <a:br>
              <a:rPr lang="ru-RU" altLang="ru-RU" sz="2800" dirty="0">
                <a:solidFill>
                  <a:srgbClr val="794D2D"/>
                </a:solidFill>
                <a:latin typeface="Arial" charset="0"/>
              </a:rPr>
            </a:br>
            <a:r>
              <a:rPr lang="ru-RU" altLang="ru-RU" sz="2800" dirty="0">
                <a:solidFill>
                  <a:srgbClr val="794D2D"/>
                </a:solidFill>
                <a:latin typeface="Arial" charset="0"/>
              </a:rPr>
              <a:t>1С-Рейтинг</a:t>
            </a:r>
          </a:p>
        </p:txBody>
      </p:sp>
      <p:sp>
        <p:nvSpPr>
          <p:cNvPr id="7" name="Заголовок 1"/>
          <p:cNvSpPr txBox="1">
            <a:spLocks/>
          </p:cNvSpPr>
          <p:nvPr/>
        </p:nvSpPr>
        <p:spPr>
          <a:xfrm>
            <a:off x="5300663" y="6308725"/>
            <a:ext cx="3829050" cy="396875"/>
          </a:xfrm>
          <a:prstGeom prst="rect">
            <a:avLst/>
          </a:prstGeom>
        </p:spPr>
        <p:txBody>
          <a:bodyPr anchor="ctr">
            <a:normAutofit fontScale="97500"/>
          </a:bodyPr>
          <a:lstStyle>
            <a:lvl1pPr algn="ctr" defTabSz="914400" rtl="0" eaLnBrk="1" latinLnBrk="0" hangingPunct="1">
              <a:spcBef>
                <a:spcPct val="0"/>
              </a:spcBef>
              <a:buNone/>
              <a:defRPr lang="ru-RU" sz="4400" b="1" kern="1200" dirty="0" smtClean="0">
                <a:solidFill>
                  <a:srgbClr val="DA251D"/>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fontAlgn="auto">
              <a:spcAft>
                <a:spcPts val="0"/>
              </a:spcAft>
              <a:defRPr/>
            </a:pPr>
            <a:endParaRPr sz="1800" b="0" dirty="0">
              <a:solidFill>
                <a:srgbClr val="794D2D"/>
              </a:solidFill>
              <a:effectLst/>
            </a:endParaRPr>
          </a:p>
        </p:txBody>
      </p:sp>
      <p:sp>
        <p:nvSpPr>
          <p:cNvPr id="3" name="Заголовок 2"/>
          <p:cNvSpPr>
            <a:spLocks noGrp="1"/>
          </p:cNvSpPr>
          <p:nvPr>
            <p:ph type="ctrTitle"/>
          </p:nvPr>
        </p:nvSpPr>
        <p:spPr>
          <a:xfrm>
            <a:off x="468313" y="2606675"/>
            <a:ext cx="8207375" cy="1470025"/>
          </a:xfrm>
        </p:spPr>
        <p:txBody>
          <a:bodyPr/>
          <a:lstStyle/>
          <a:p>
            <a:pPr fontAlgn="auto">
              <a:spcBef>
                <a:spcPts val="0"/>
              </a:spcBef>
              <a:spcAft>
                <a:spcPts val="0"/>
              </a:spcAft>
              <a:defRPr/>
            </a:pPr>
            <a:r>
              <a:rPr lang="ru-RU" sz="3200" dirty="0" smtClean="0">
                <a:solidFill>
                  <a:srgbClr val="990000"/>
                </a:solidFill>
                <a:effectLst>
                  <a:outerShdw blurRad="38100" dist="38100" dir="2700000" algn="tl">
                    <a:srgbClr val="C0C0C0"/>
                  </a:outerShdw>
                </a:effectLst>
              </a:rPr>
              <a:t>Дополнительную информацию по отраслевым решениям можно получить на сайте www.1c-rating.kz, </a:t>
            </a:r>
            <a:br>
              <a:rPr lang="ru-RU" sz="3200" dirty="0" smtClean="0">
                <a:solidFill>
                  <a:srgbClr val="990000"/>
                </a:solidFill>
                <a:effectLst>
                  <a:outerShdw blurRad="38100" dist="38100" dir="2700000" algn="tl">
                    <a:srgbClr val="C0C0C0"/>
                  </a:outerShdw>
                </a:effectLst>
              </a:rPr>
            </a:br>
            <a:r>
              <a:rPr lang="ru-RU" sz="3200" dirty="0" smtClean="0">
                <a:solidFill>
                  <a:srgbClr val="990000"/>
                </a:solidFill>
                <a:effectLst>
                  <a:outerShdw blurRad="38100" dist="38100" dir="2700000" algn="tl">
                    <a:srgbClr val="C0C0C0"/>
                  </a:outerShdw>
                </a:effectLst>
              </a:rPr>
              <a:t>либо по </a:t>
            </a:r>
            <a:r>
              <a:rPr lang="ru-RU" sz="3200" dirty="0" err="1" smtClean="0">
                <a:solidFill>
                  <a:srgbClr val="990000"/>
                </a:solidFill>
                <a:effectLst>
                  <a:outerShdw blurRad="38100" dist="38100" dir="2700000" algn="tl">
                    <a:srgbClr val="C0C0C0"/>
                  </a:outerShdw>
                </a:effectLst>
              </a:rPr>
              <a:t>e-mail</a:t>
            </a:r>
            <a:r>
              <a:rPr lang="ru-RU" sz="3200" dirty="0" smtClean="0">
                <a:solidFill>
                  <a:srgbClr val="990000"/>
                </a:solidFill>
                <a:effectLst>
                  <a:outerShdw blurRad="38100" dist="38100" dir="2700000" algn="tl">
                    <a:srgbClr val="C0C0C0"/>
                  </a:outerShdw>
                </a:effectLst>
              </a:rPr>
              <a:t>: 1c@1c-rating.kz</a:t>
            </a:r>
            <a:endParaRPr lang="ru-RU" sz="3200" dirty="0">
              <a:solidFill>
                <a:srgbClr val="99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Кадровый учет сотрудников</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3</a:t>
            </a:fld>
            <a:endParaRPr altLang="ru-RU" smtClean="0">
              <a:latin typeface="Arial" charset="0"/>
              <a:cs typeface="Arial" charset="0"/>
            </a:endParaRPr>
          </a:p>
        </p:txBody>
      </p:sp>
      <p:sp>
        <p:nvSpPr>
          <p:cNvPr id="5" name="Скругленный прямоугольник 4"/>
          <p:cNvSpPr/>
          <p:nvPr/>
        </p:nvSpPr>
        <p:spPr bwMode="auto">
          <a:xfrm>
            <a:off x="5462909" y="1857380"/>
            <a:ext cx="3357563" cy="1000132"/>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ru-RU" sz="1400" b="1" dirty="0">
              <a:solidFill>
                <a:srgbClr val="003300"/>
              </a:solidFill>
            </a:endParaRPr>
          </a:p>
          <a:p>
            <a:pPr algn="ctr">
              <a:defRPr/>
            </a:pPr>
            <a:r>
              <a:rPr lang="ru-RU" sz="1400" b="1" dirty="0">
                <a:solidFill>
                  <a:srgbClr val="003300"/>
                </a:solidFill>
              </a:rPr>
              <a:t>Хранение информации обо всех физических лицах организации – принятых и уволенных</a:t>
            </a:r>
            <a:endParaRPr lang="ru-RU" sz="1400" dirty="0">
              <a:solidFill>
                <a:srgbClr val="003300"/>
              </a:solidFill>
            </a:endParaRPr>
          </a:p>
          <a:p>
            <a:pPr algn="ctr">
              <a:defRPr/>
            </a:pPr>
            <a:endParaRPr lang="ru-RU" sz="1300" dirty="0">
              <a:solidFill>
                <a:srgbClr val="003300"/>
              </a:solidFill>
            </a:endParaRPr>
          </a:p>
        </p:txBody>
      </p:sp>
      <p:sp>
        <p:nvSpPr>
          <p:cNvPr id="6" name="Штриховая стрелка вправо 5"/>
          <p:cNvSpPr/>
          <p:nvPr/>
        </p:nvSpPr>
        <p:spPr bwMode="auto">
          <a:xfrm rot="5400000">
            <a:off x="6509940" y="3422724"/>
            <a:ext cx="1362447" cy="234280"/>
          </a:xfrm>
          <a:prstGeom prst="stripedRightArrow">
            <a:avLst/>
          </a:prstGeom>
          <a:solidFill>
            <a:schemeClr val="accent6">
              <a:lumMod val="60000"/>
              <a:lumOff val="40000"/>
            </a:schemeClr>
          </a:solidFill>
          <a:ln>
            <a:solidFill>
              <a:schemeClr val="accent6">
                <a:lumMod val="60000"/>
                <a:lumOff val="40000"/>
              </a:schemeClr>
            </a:solidFill>
            <a:prstDash val="solid"/>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кругленный прямоугольник 6"/>
          <p:cNvSpPr/>
          <p:nvPr/>
        </p:nvSpPr>
        <p:spPr bwMode="auto">
          <a:xfrm>
            <a:off x="5462909" y="4214834"/>
            <a:ext cx="3357563" cy="1000132"/>
          </a:xfrm>
          <a:prstGeom prst="roundRect">
            <a:avLst/>
          </a:prstGeom>
          <a:solidFill>
            <a:schemeClr val="accent6">
              <a:lumMod val="60000"/>
              <a:lumOff val="40000"/>
            </a:schemeClr>
          </a:solidFill>
          <a:ln>
            <a:noFill/>
          </a:ln>
          <a:effectLst>
            <a:outerShdw blurRad="225425" dist="50800" dir="5220000" algn="ctr">
              <a:srgbClr val="000000">
                <a:alpha val="33000"/>
              </a:srgbClr>
            </a:outerShdw>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ru-RU" sz="1400" b="1" dirty="0">
              <a:solidFill>
                <a:srgbClr val="003300"/>
              </a:solidFill>
            </a:endParaRPr>
          </a:p>
          <a:p>
            <a:pPr algn="ctr">
              <a:defRPr/>
            </a:pPr>
            <a:r>
              <a:rPr lang="ru-RU" sz="1400" b="1" dirty="0">
                <a:solidFill>
                  <a:srgbClr val="003300"/>
                </a:solidFill>
              </a:rPr>
              <a:t>Справочник «Физические лица»</a:t>
            </a:r>
            <a:endParaRPr lang="ru-RU" sz="1400" dirty="0">
              <a:solidFill>
                <a:srgbClr val="003300"/>
              </a:solidFill>
            </a:endParaRPr>
          </a:p>
          <a:p>
            <a:pPr algn="ctr">
              <a:defRPr/>
            </a:pPr>
            <a:endParaRPr lang="ru-RU" sz="1300" dirty="0">
              <a:solidFill>
                <a:srgbClr val="003300"/>
              </a:solidFill>
            </a:endParaRPr>
          </a:p>
        </p:txBody>
      </p:sp>
      <p:pic>
        <p:nvPicPr>
          <p:cNvPr id="8" name="Picture 2" descr="C:\Users\O_Slonova\Desktop\1.png"/>
          <p:cNvPicPr>
            <a:picLocks noChangeAspect="1" noChangeArrowheads="1"/>
          </p:cNvPicPr>
          <p:nvPr/>
        </p:nvPicPr>
        <p:blipFill>
          <a:blip r:embed="rId2" cstate="print"/>
          <a:srcRect/>
          <a:stretch>
            <a:fillRect/>
          </a:stretch>
        </p:blipFill>
        <p:spPr bwMode="auto">
          <a:xfrm>
            <a:off x="653437" y="1143000"/>
            <a:ext cx="4638643"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Кадровый учет сотрудников</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4</a:t>
            </a:fld>
            <a:endParaRPr altLang="ru-RU" smtClean="0">
              <a:latin typeface="Arial" charset="0"/>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35496" y="1124744"/>
            <a:ext cx="4667250" cy="46767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195736" y="2348880"/>
            <a:ext cx="6886575" cy="4133850"/>
          </a:xfrm>
          <a:prstGeom prst="rect">
            <a:avLst/>
          </a:prstGeom>
          <a:noFill/>
          <a:ln w="9525">
            <a:noFill/>
            <a:miter lim="800000"/>
            <a:headEnd/>
            <a:tailEnd/>
          </a:ln>
        </p:spPr>
      </p:pic>
      <p:sp>
        <p:nvSpPr>
          <p:cNvPr id="13" name="TextBox 12"/>
          <p:cNvSpPr txBox="1"/>
          <p:nvPr/>
        </p:nvSpPr>
        <p:spPr>
          <a:xfrm>
            <a:off x="4427984" y="1196752"/>
            <a:ext cx="4427984" cy="1077218"/>
          </a:xfrm>
          <a:prstGeom prst="rect">
            <a:avLst/>
          </a:prstGeom>
          <a:noFill/>
        </p:spPr>
        <p:txBody>
          <a:bodyPr wrap="square" rtlCol="0">
            <a:spAutoFit/>
          </a:bodyPr>
          <a:lstStyle/>
          <a:p>
            <a:pPr marL="1260000" lvl="2" indent="-228600">
              <a:spcBef>
                <a:spcPct val="20000"/>
              </a:spcBef>
              <a:defRPr/>
            </a:pPr>
            <a:r>
              <a:rPr lang="ru-RU" altLang="ru-RU" sz="3200" b="1" dirty="0" smtClean="0">
                <a:solidFill>
                  <a:srgbClr val="003399"/>
                </a:solidFill>
                <a:latin typeface="Arial" pitchFamily="34" charset="0"/>
                <a:cs typeface="Arial" pitchFamily="34" charset="0"/>
              </a:rPr>
              <a:t>Справочник «Сотрудники»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07504" y="1196752"/>
            <a:ext cx="6903992" cy="4157067"/>
          </a:xfrm>
          <a:prstGeom prst="rect">
            <a:avLst/>
          </a:prstGeom>
          <a:noFill/>
          <a:ln w="9525">
            <a:noFill/>
            <a:miter lim="800000"/>
            <a:headEnd/>
            <a:tailEnd/>
          </a:ln>
        </p:spPr>
      </p:pic>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Кадровый учет сотрудников</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5</a:t>
            </a:fld>
            <a:endParaRPr altLang="ru-RU" smtClean="0">
              <a:latin typeface="Arial" charset="0"/>
              <a:cs typeface="Arial" charset="0"/>
            </a:endParaRPr>
          </a:p>
        </p:txBody>
      </p:sp>
      <p:pic>
        <p:nvPicPr>
          <p:cNvPr id="7" name="Picture 7" descr="C:\Users\O_Slonova\Desktop\3.png"/>
          <p:cNvPicPr>
            <a:picLocks noChangeAspect="1" noChangeArrowheads="1"/>
          </p:cNvPicPr>
          <p:nvPr/>
        </p:nvPicPr>
        <p:blipFill>
          <a:blip r:embed="rId4" cstate="print"/>
          <a:srcRect/>
          <a:stretch>
            <a:fillRect/>
          </a:stretch>
        </p:blipFill>
        <p:spPr bwMode="auto">
          <a:xfrm>
            <a:off x="683568" y="5445224"/>
            <a:ext cx="4219556" cy="1285871"/>
          </a:xfrm>
          <a:prstGeom prst="rect">
            <a:avLst/>
          </a:prstGeom>
          <a:noFill/>
          <a:ln w="9525">
            <a:noFill/>
            <a:miter lim="800000"/>
            <a:headEnd/>
            <a:tailEnd/>
          </a:ln>
        </p:spPr>
      </p:pic>
      <p:pic>
        <p:nvPicPr>
          <p:cNvPr id="8" name="Picture 6" descr="C:\Users\O_Slonova\Desktop\2.png"/>
          <p:cNvPicPr>
            <a:picLocks noChangeAspect="1" noChangeArrowheads="1"/>
          </p:cNvPicPr>
          <p:nvPr/>
        </p:nvPicPr>
        <p:blipFill>
          <a:blip r:embed="rId5" cstate="print"/>
          <a:srcRect/>
          <a:stretch>
            <a:fillRect/>
          </a:stretch>
        </p:blipFill>
        <p:spPr bwMode="auto">
          <a:xfrm>
            <a:off x="5868144" y="1988840"/>
            <a:ext cx="3095611" cy="3009890"/>
          </a:xfrm>
          <a:prstGeom prst="rect">
            <a:avLst/>
          </a:prstGeom>
          <a:noFill/>
          <a:ln w="9525">
            <a:noFill/>
            <a:miter lim="800000"/>
            <a:headEnd/>
            <a:tailEnd/>
          </a:ln>
        </p:spPr>
      </p:pic>
      <p:cxnSp>
        <p:nvCxnSpPr>
          <p:cNvPr id="9" name="Прямая со стрелкой 8"/>
          <p:cNvCxnSpPr/>
          <p:nvPr/>
        </p:nvCxnSpPr>
        <p:spPr>
          <a:xfrm flipH="1">
            <a:off x="3071814" y="4077072"/>
            <a:ext cx="1284162" cy="13521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436096" y="2996952"/>
            <a:ext cx="49321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436096" y="3571429"/>
            <a:ext cx="504056"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Скругленный прямоугольник 17"/>
          <p:cNvSpPr/>
          <p:nvPr/>
        </p:nvSpPr>
        <p:spPr>
          <a:xfrm>
            <a:off x="4355976" y="2924944"/>
            <a:ext cx="1080120" cy="21602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355976" y="3429000"/>
            <a:ext cx="1080120" cy="21602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4355976" y="3861048"/>
            <a:ext cx="1080120" cy="216024"/>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Кадровый учет сотрудников</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6</a:t>
            </a:fld>
            <a:endParaRPr altLang="ru-RU" smtClean="0">
              <a:latin typeface="Arial" charset="0"/>
              <a:cs typeface="Arial" charset="0"/>
            </a:endParaRPr>
          </a:p>
        </p:txBody>
      </p:sp>
      <p:pic>
        <p:nvPicPr>
          <p:cNvPr id="3074" name="Picture 2"/>
          <p:cNvPicPr>
            <a:picLocks noChangeAspect="1" noChangeArrowheads="1"/>
          </p:cNvPicPr>
          <p:nvPr/>
        </p:nvPicPr>
        <p:blipFill>
          <a:blip r:embed="rId3" cstate="print"/>
          <a:srcRect/>
          <a:stretch>
            <a:fillRect/>
          </a:stretch>
        </p:blipFill>
        <p:spPr bwMode="auto">
          <a:xfrm>
            <a:off x="35496" y="1052736"/>
            <a:ext cx="5773190" cy="365301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716016" y="1340768"/>
            <a:ext cx="4248150" cy="130492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491880" y="3140968"/>
            <a:ext cx="5544616" cy="3508380"/>
          </a:xfrm>
          <a:prstGeom prst="rect">
            <a:avLst/>
          </a:prstGeom>
          <a:noFill/>
          <a:ln w="9525">
            <a:noFill/>
            <a:miter lim="800000"/>
            <a:headEnd/>
            <a:tailEnd/>
          </a:ln>
        </p:spPr>
      </p:pic>
      <p:cxnSp>
        <p:nvCxnSpPr>
          <p:cNvPr id="17" name="Прямая со стрелкой 16"/>
          <p:cNvCxnSpPr/>
          <p:nvPr/>
        </p:nvCxnSpPr>
        <p:spPr>
          <a:xfrm flipV="1">
            <a:off x="4572000" y="2204864"/>
            <a:ext cx="2376264"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572000" y="2780928"/>
            <a:ext cx="1872208" cy="20882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2000" dirty="0" smtClean="0">
                <a:latin typeface="Arial" charset="0"/>
                <a:cs typeface="Arial" charset="0"/>
              </a:rPr>
              <a:t>Распределение начислений по аналитике</a:t>
            </a:r>
            <a:br>
              <a:rPr lang="ru-RU" altLang="ru-RU" sz="2000" dirty="0" smtClean="0">
                <a:latin typeface="Arial" charset="0"/>
                <a:cs typeface="Arial" charset="0"/>
              </a:rPr>
            </a:br>
            <a:r>
              <a:rPr lang="ru-RU" altLang="ru-RU" sz="2000" dirty="0" smtClean="0">
                <a:latin typeface="Arial" charset="0"/>
                <a:cs typeface="Arial" charset="0"/>
              </a:rPr>
              <a:t> бюджетных программ</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7</a:t>
            </a:fld>
            <a:endParaRPr altLang="ru-RU" smtClean="0">
              <a:latin typeface="Arial" charset="0"/>
              <a:cs typeface="Arial" charset="0"/>
            </a:endParaRPr>
          </a:p>
        </p:txBody>
      </p:sp>
      <p:pic>
        <p:nvPicPr>
          <p:cNvPr id="4098" name="Picture 2"/>
          <p:cNvPicPr>
            <a:picLocks noChangeAspect="1" noChangeArrowheads="1"/>
          </p:cNvPicPr>
          <p:nvPr/>
        </p:nvPicPr>
        <p:blipFill>
          <a:blip r:embed="rId3" cstate="print"/>
          <a:srcRect/>
          <a:stretch>
            <a:fillRect/>
          </a:stretch>
        </p:blipFill>
        <p:spPr bwMode="auto">
          <a:xfrm>
            <a:off x="827584" y="1181671"/>
            <a:ext cx="7836855" cy="5199657"/>
          </a:xfrm>
          <a:prstGeom prst="rect">
            <a:avLst/>
          </a:prstGeom>
          <a:noFill/>
          <a:ln w="9525">
            <a:noFill/>
            <a:miter lim="800000"/>
            <a:headEnd/>
            <a:tailEnd/>
          </a:ln>
        </p:spPr>
      </p:pic>
      <p:cxnSp>
        <p:nvCxnSpPr>
          <p:cNvPr id="10" name="Прямая со стрелкой 9"/>
          <p:cNvCxnSpPr/>
          <p:nvPr/>
        </p:nvCxnSpPr>
        <p:spPr>
          <a:xfrm>
            <a:off x="6516216" y="3284984"/>
            <a:ext cx="0" cy="18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Кадровое перемещение</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8</a:t>
            </a:fld>
            <a:endParaRPr altLang="ru-RU" smtClean="0">
              <a:latin typeface="Arial" charset="0"/>
              <a:cs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179512" y="1124744"/>
            <a:ext cx="6212634" cy="3384376"/>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059832" y="2852936"/>
            <a:ext cx="5904656" cy="3633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42863"/>
            <a:ext cx="5472162" cy="1143001"/>
          </a:xfrm>
        </p:spPr>
        <p:txBody>
          <a:bodyPr/>
          <a:lstStyle/>
          <a:p>
            <a:pPr algn="l">
              <a:defRPr/>
            </a:pPr>
            <a:r>
              <a:rPr lang="ru-RU" altLang="ru-RU" sz="3200" dirty="0" smtClean="0">
                <a:latin typeface="Arial" charset="0"/>
                <a:cs typeface="Arial" charset="0"/>
              </a:rPr>
              <a:t>Изменение стажа</a:t>
            </a:r>
          </a:p>
        </p:txBody>
      </p:sp>
      <p:sp>
        <p:nvSpPr>
          <p:cNvPr id="6148" name="Номер слайда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ru-RU" smtClean="0">
                <a:latin typeface="Arial" charset="0"/>
                <a:cs typeface="Arial" charset="0"/>
              </a:rPr>
              <a:t>Слайд </a:t>
            </a:r>
            <a:fld id="{E21E7220-4D76-4D56-A0B2-0BF5FC98F2D8}" type="slidenum">
              <a:rPr altLang="ru-RU" smtClean="0">
                <a:latin typeface="Arial" charset="0"/>
                <a:cs typeface="Arial" charset="0"/>
              </a:rPr>
              <a:pPr fontAlgn="base">
                <a:spcBef>
                  <a:spcPct val="0"/>
                </a:spcBef>
                <a:spcAft>
                  <a:spcPct val="0"/>
                </a:spcAft>
              </a:pPr>
              <a:t>9</a:t>
            </a:fld>
            <a:endParaRPr altLang="ru-RU" smtClean="0">
              <a:latin typeface="Arial" charset="0"/>
              <a:cs typeface="Arial" charset="0"/>
            </a:endParaRPr>
          </a:p>
        </p:txBody>
      </p:sp>
      <p:pic>
        <p:nvPicPr>
          <p:cNvPr id="6146" name="Picture 2"/>
          <p:cNvPicPr>
            <a:picLocks noChangeAspect="1" noChangeArrowheads="1"/>
          </p:cNvPicPr>
          <p:nvPr/>
        </p:nvPicPr>
        <p:blipFill>
          <a:blip r:embed="rId3" cstate="print"/>
          <a:srcRect/>
          <a:stretch>
            <a:fillRect/>
          </a:stretch>
        </p:blipFill>
        <p:spPr bwMode="auto">
          <a:xfrm>
            <a:off x="119955" y="1008087"/>
            <a:ext cx="8772525" cy="5229225"/>
          </a:xfrm>
          <a:prstGeom prst="rect">
            <a:avLst/>
          </a:prstGeom>
          <a:noFill/>
          <a:ln w="9525">
            <a:noFill/>
            <a:miter lim="800000"/>
            <a:headEnd/>
            <a:tailEnd/>
          </a:ln>
        </p:spPr>
      </p:pic>
      <p:cxnSp>
        <p:nvCxnSpPr>
          <p:cNvPr id="8" name="Прямая со стрелкой 7"/>
          <p:cNvCxnSpPr/>
          <p:nvPr/>
        </p:nvCxnSpPr>
        <p:spPr>
          <a:xfrm flipH="1" flipV="1">
            <a:off x="3923928" y="1484784"/>
            <a:ext cx="576064"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660232" y="1772816"/>
            <a:ext cx="0"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316416" y="1772816"/>
            <a:ext cx="0"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 Госсекто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Госсектор</Template>
  <TotalTime>231</TotalTime>
  <Words>2158</Words>
  <Application>Microsoft Office PowerPoint</Application>
  <PresentationFormat>Экран (4:3)</PresentationFormat>
  <Paragraphs>189</Paragraphs>
  <Slides>28</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Шаблон Госсектор</vt:lpstr>
      <vt:lpstr>Кадровый учет и расчет заработной платы в Госсектор: Бухгалтерия государственного учреждения для Казахстана</vt:lpstr>
      <vt:lpstr>Возможности подсистемы</vt:lpstr>
      <vt:lpstr>Кадровый учет сотрудников</vt:lpstr>
      <vt:lpstr>Кадровый учет сотрудников</vt:lpstr>
      <vt:lpstr>Кадровый учет сотрудников</vt:lpstr>
      <vt:lpstr>Кадровый учет сотрудников</vt:lpstr>
      <vt:lpstr>Распределение начислений по аналитике  бюджетных программ</vt:lpstr>
      <vt:lpstr>Кадровое перемещение</vt:lpstr>
      <vt:lpstr>Изменение стажа</vt:lpstr>
      <vt:lpstr>Отчетность по кадрам</vt:lpstr>
      <vt:lpstr>Отчетность по кадрам</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Учет расчетов по заработной плате</vt:lpstr>
      <vt:lpstr>Дополнительную информацию по отраслевым решениям можно получить на сайте www.1c-rating.kz,  либо по e-mail: 1c@1c-rating.kz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формирования годовой отчетности 2011 года в «1С:Бухгалтерии 8 для Казахстана», редакция 2.0: Форма 100.00</dc:title>
  <dc:creator>I_Rybina</dc:creator>
  <cp:lastModifiedBy>I_Rybina</cp:lastModifiedBy>
  <cp:revision>111</cp:revision>
  <dcterms:created xsi:type="dcterms:W3CDTF">2014-12-08T03:42:19Z</dcterms:created>
  <dcterms:modified xsi:type="dcterms:W3CDTF">2014-12-08T08:49:30Z</dcterms:modified>
</cp:coreProperties>
</file>