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3" r:id="rId12"/>
    <p:sldId id="268" r:id="rId13"/>
    <p:sldId id="269" r:id="rId14"/>
    <p:sldId id="270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4D2D"/>
    <a:srgbClr val="D2AA71"/>
    <a:srgbClr val="FF9933"/>
    <a:srgbClr val="FBD353"/>
    <a:srgbClr val="CC6600"/>
    <a:srgbClr val="914415"/>
    <a:srgbClr val="482400"/>
    <a:srgbClr val="6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897" autoAdjust="0"/>
  </p:normalViewPr>
  <p:slideViewPr>
    <p:cSldViewPr>
      <p:cViewPr varScale="1">
        <p:scale>
          <a:sx n="97" d="100"/>
          <a:sy n="97" d="100"/>
        </p:scale>
        <p:origin x="-19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2D96F-0EAA-4659-9FC6-3D2D95711F4B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3C9E6B-3233-4144-9FBD-D9538474F600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i="0" baseline="0" dirty="0" smtClean="0"/>
            <a:t>Поступление активов и услуг</a:t>
          </a:r>
          <a:endParaRPr lang="ru-RU" b="1" i="0" baseline="0" dirty="0"/>
        </a:p>
      </dgm:t>
    </dgm:pt>
    <dgm:pt modelId="{8838ED05-80E0-4DBA-892E-CD7F012F6174}" type="parTrans" cxnId="{A56DB7AC-2B66-447D-B41E-56E215BEF4AB}">
      <dgm:prSet/>
      <dgm:spPr/>
      <dgm:t>
        <a:bodyPr/>
        <a:lstStyle/>
        <a:p>
          <a:endParaRPr lang="ru-RU"/>
        </a:p>
      </dgm:t>
    </dgm:pt>
    <dgm:pt modelId="{48BE6624-B51A-4830-8794-EC7E39008846}" type="sibTrans" cxnId="{A56DB7AC-2B66-447D-B41E-56E215BEF4AB}">
      <dgm:prSet/>
      <dgm:spPr/>
      <dgm:t>
        <a:bodyPr/>
        <a:lstStyle/>
        <a:p>
          <a:endParaRPr lang="ru-RU"/>
        </a:p>
      </dgm:t>
    </dgm:pt>
    <dgm:pt modelId="{DC897BAA-48A0-4E11-982C-BA5FE6AB1AA1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Поступление доп. расходов</a:t>
          </a:r>
          <a:endParaRPr lang="ru-RU" b="1" dirty="0"/>
        </a:p>
      </dgm:t>
    </dgm:pt>
    <dgm:pt modelId="{A29D1B20-A802-49E5-8129-7B887A978154}" type="parTrans" cxnId="{29E6A876-8159-4A85-9074-A7581AF4F7EB}">
      <dgm:prSet/>
      <dgm:spPr/>
      <dgm:t>
        <a:bodyPr/>
        <a:lstStyle/>
        <a:p>
          <a:endParaRPr lang="ru-RU"/>
        </a:p>
      </dgm:t>
    </dgm:pt>
    <dgm:pt modelId="{AFE1C3D9-B345-483F-91D0-D802CC9DEDD9}" type="sibTrans" cxnId="{29E6A876-8159-4A85-9074-A7581AF4F7EB}">
      <dgm:prSet/>
      <dgm:spPr/>
      <dgm:t>
        <a:bodyPr/>
        <a:lstStyle/>
        <a:p>
          <a:endParaRPr lang="ru-RU"/>
        </a:p>
      </dgm:t>
    </dgm:pt>
    <dgm:pt modelId="{1E604141-DC74-4302-BA5A-E4B80374E85E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Возврат активов и услуг поставщику</a:t>
          </a:r>
          <a:endParaRPr lang="ru-RU" b="1" dirty="0"/>
        </a:p>
      </dgm:t>
    </dgm:pt>
    <dgm:pt modelId="{7AD519B0-A049-4A94-AC5F-071957E5A86B}" type="parTrans" cxnId="{DCA03993-5ABB-4557-BDDB-E08771074F66}">
      <dgm:prSet/>
      <dgm:spPr/>
      <dgm:t>
        <a:bodyPr/>
        <a:lstStyle/>
        <a:p>
          <a:endParaRPr lang="ru-RU"/>
        </a:p>
      </dgm:t>
    </dgm:pt>
    <dgm:pt modelId="{32B6CB2F-3434-40B2-A0C2-26C364967D25}" type="sibTrans" cxnId="{DCA03993-5ABB-4557-BDDB-E08771074F66}">
      <dgm:prSet/>
      <dgm:spPr/>
      <dgm:t>
        <a:bodyPr/>
        <a:lstStyle/>
        <a:p>
          <a:endParaRPr lang="ru-RU"/>
        </a:p>
      </dgm:t>
    </dgm:pt>
    <dgm:pt modelId="{2E76D66E-F77C-40D3-ADF1-8A9F55F6764C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Поступление активов по импорту</a:t>
          </a:r>
          <a:endParaRPr lang="ru-RU" b="1" dirty="0"/>
        </a:p>
      </dgm:t>
    </dgm:pt>
    <dgm:pt modelId="{5C0BD5CE-9604-4C1D-835A-559410A1763A}" type="parTrans" cxnId="{3CE395A6-8E66-4482-BE6B-0507D94A290C}">
      <dgm:prSet/>
      <dgm:spPr/>
      <dgm:t>
        <a:bodyPr/>
        <a:lstStyle/>
        <a:p>
          <a:endParaRPr lang="ru-RU"/>
        </a:p>
      </dgm:t>
    </dgm:pt>
    <dgm:pt modelId="{971775BA-F325-4252-A25D-7C79C3B778D3}" type="sibTrans" cxnId="{3CE395A6-8E66-4482-BE6B-0507D94A290C}">
      <dgm:prSet/>
      <dgm:spPr/>
      <dgm:t>
        <a:bodyPr/>
        <a:lstStyle/>
        <a:p>
          <a:endParaRPr lang="ru-RU"/>
        </a:p>
      </dgm:t>
    </dgm:pt>
    <dgm:pt modelId="{8AC66AC4-1DCA-4C75-A5AA-38F91C215D03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Оформление доверенностей</a:t>
          </a:r>
          <a:endParaRPr lang="ru-RU" b="1" dirty="0"/>
        </a:p>
      </dgm:t>
    </dgm:pt>
    <dgm:pt modelId="{D7B3552A-3597-405C-A112-F4E3D184AA52}" type="parTrans" cxnId="{13AC1D26-C74D-4F91-8EF9-3DFB1FDF2A1D}">
      <dgm:prSet/>
      <dgm:spPr/>
      <dgm:t>
        <a:bodyPr/>
        <a:lstStyle/>
        <a:p>
          <a:endParaRPr lang="ru-RU"/>
        </a:p>
      </dgm:t>
    </dgm:pt>
    <dgm:pt modelId="{FE3BE9ED-DB58-4DC8-AD37-1AE14C6936D4}" type="sibTrans" cxnId="{13AC1D26-C74D-4F91-8EF9-3DFB1FDF2A1D}">
      <dgm:prSet/>
      <dgm:spPr/>
      <dgm:t>
        <a:bodyPr/>
        <a:lstStyle/>
        <a:p>
          <a:endParaRPr lang="ru-RU"/>
        </a:p>
      </dgm:t>
    </dgm:pt>
    <dgm:pt modelId="{3B3E85AE-4FBC-4CEB-A7BE-D1CCF18BF184}" type="pres">
      <dgm:prSet presAssocID="{6A22D96F-0EAA-4659-9FC6-3D2D95711F4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920591E-97C2-4F0F-B036-F150AA7E8AF1}" type="pres">
      <dgm:prSet presAssocID="{6A22D96F-0EAA-4659-9FC6-3D2D95711F4B}" presName="pyramid" presStyleLbl="node1" presStyleIdx="0" presStyleCnt="1" custLinFactNeighborX="-2500" custLinFactNeighborY="-16640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CC99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23AE123D-625D-42BC-91F1-0F25C5B2F8DF}" type="pres">
      <dgm:prSet presAssocID="{6A22D96F-0EAA-4659-9FC6-3D2D95711F4B}" presName="theList" presStyleCnt="0"/>
      <dgm:spPr/>
    </dgm:pt>
    <dgm:pt modelId="{CBC4F02A-CC8B-4999-9C3A-FDAC52E49D80}" type="pres">
      <dgm:prSet presAssocID="{833C9E6B-3233-4144-9FBD-D9538474F600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066CF-7B49-4701-A0FF-C47501426D89}" type="pres">
      <dgm:prSet presAssocID="{833C9E6B-3233-4144-9FBD-D9538474F600}" presName="aSpace" presStyleCnt="0"/>
      <dgm:spPr/>
    </dgm:pt>
    <dgm:pt modelId="{FDD8097A-F5EB-404F-8E1F-7FD4407703C8}" type="pres">
      <dgm:prSet presAssocID="{DC897BAA-48A0-4E11-982C-BA5FE6AB1AA1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7D593-61DD-4DEB-BEB1-B67D3C335DE8}" type="pres">
      <dgm:prSet presAssocID="{DC897BAA-48A0-4E11-982C-BA5FE6AB1AA1}" presName="aSpace" presStyleCnt="0"/>
      <dgm:spPr/>
    </dgm:pt>
    <dgm:pt modelId="{7AD8356D-0F27-4B72-B96C-A858CD31A13A}" type="pres">
      <dgm:prSet presAssocID="{1E604141-DC74-4302-BA5A-E4B80374E85E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44DD5-F694-4909-BD7C-CF0FFC27A078}" type="pres">
      <dgm:prSet presAssocID="{1E604141-DC74-4302-BA5A-E4B80374E85E}" presName="aSpace" presStyleCnt="0"/>
      <dgm:spPr/>
    </dgm:pt>
    <dgm:pt modelId="{8CDB9724-B79C-4B56-986F-55C286EAD703}" type="pres">
      <dgm:prSet presAssocID="{2E76D66E-F77C-40D3-ADF1-8A9F55F6764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12686-2A56-406E-8CAE-21E162CEE8AC}" type="pres">
      <dgm:prSet presAssocID="{2E76D66E-F77C-40D3-ADF1-8A9F55F6764C}" presName="aSpace" presStyleCnt="0"/>
      <dgm:spPr/>
    </dgm:pt>
    <dgm:pt modelId="{2B123EFC-357E-4805-90AF-4D9808226F63}" type="pres">
      <dgm:prSet presAssocID="{8AC66AC4-1DCA-4C75-A5AA-38F91C215D03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C84DB-E80F-41D7-A4EE-96042E4258BF}" type="pres">
      <dgm:prSet presAssocID="{8AC66AC4-1DCA-4C75-A5AA-38F91C215D03}" presName="aSpace" presStyleCnt="0"/>
      <dgm:spPr/>
    </dgm:pt>
  </dgm:ptLst>
  <dgm:cxnLst>
    <dgm:cxn modelId="{13AC1D26-C74D-4F91-8EF9-3DFB1FDF2A1D}" srcId="{6A22D96F-0EAA-4659-9FC6-3D2D95711F4B}" destId="{8AC66AC4-1DCA-4C75-A5AA-38F91C215D03}" srcOrd="4" destOrd="0" parTransId="{D7B3552A-3597-405C-A112-F4E3D184AA52}" sibTransId="{FE3BE9ED-DB58-4DC8-AD37-1AE14C6936D4}"/>
    <dgm:cxn modelId="{29E6A876-8159-4A85-9074-A7581AF4F7EB}" srcId="{6A22D96F-0EAA-4659-9FC6-3D2D95711F4B}" destId="{DC897BAA-48A0-4E11-982C-BA5FE6AB1AA1}" srcOrd="1" destOrd="0" parTransId="{A29D1B20-A802-49E5-8129-7B887A978154}" sibTransId="{AFE1C3D9-B345-483F-91D0-D802CC9DEDD9}"/>
    <dgm:cxn modelId="{50D99B48-D0E7-4D32-AA86-1B4AF017B703}" type="presOf" srcId="{833C9E6B-3233-4144-9FBD-D9538474F600}" destId="{CBC4F02A-CC8B-4999-9C3A-FDAC52E49D80}" srcOrd="0" destOrd="0" presId="urn:microsoft.com/office/officeart/2005/8/layout/pyramid2"/>
    <dgm:cxn modelId="{0FB06804-D517-42C8-8092-0C28BD47632F}" type="presOf" srcId="{6A22D96F-0EAA-4659-9FC6-3D2D95711F4B}" destId="{3B3E85AE-4FBC-4CEB-A7BE-D1CCF18BF184}" srcOrd="0" destOrd="0" presId="urn:microsoft.com/office/officeart/2005/8/layout/pyramid2"/>
    <dgm:cxn modelId="{5A995725-9C8E-4489-867F-DDF9ACB05870}" type="presOf" srcId="{2E76D66E-F77C-40D3-ADF1-8A9F55F6764C}" destId="{8CDB9724-B79C-4B56-986F-55C286EAD703}" srcOrd="0" destOrd="0" presId="urn:microsoft.com/office/officeart/2005/8/layout/pyramid2"/>
    <dgm:cxn modelId="{4DB36EC9-4BFE-4743-AB77-8E1E6CA4B1CE}" type="presOf" srcId="{DC897BAA-48A0-4E11-982C-BA5FE6AB1AA1}" destId="{FDD8097A-F5EB-404F-8E1F-7FD4407703C8}" srcOrd="0" destOrd="0" presId="urn:microsoft.com/office/officeart/2005/8/layout/pyramid2"/>
    <dgm:cxn modelId="{622388E7-DBE3-4A14-8844-12B7F5358B9C}" type="presOf" srcId="{8AC66AC4-1DCA-4C75-A5AA-38F91C215D03}" destId="{2B123EFC-357E-4805-90AF-4D9808226F63}" srcOrd="0" destOrd="0" presId="urn:microsoft.com/office/officeart/2005/8/layout/pyramid2"/>
    <dgm:cxn modelId="{DCA03993-5ABB-4557-BDDB-E08771074F66}" srcId="{6A22D96F-0EAA-4659-9FC6-3D2D95711F4B}" destId="{1E604141-DC74-4302-BA5A-E4B80374E85E}" srcOrd="2" destOrd="0" parTransId="{7AD519B0-A049-4A94-AC5F-071957E5A86B}" sibTransId="{32B6CB2F-3434-40B2-A0C2-26C364967D25}"/>
    <dgm:cxn modelId="{A56DB7AC-2B66-447D-B41E-56E215BEF4AB}" srcId="{6A22D96F-0EAA-4659-9FC6-3D2D95711F4B}" destId="{833C9E6B-3233-4144-9FBD-D9538474F600}" srcOrd="0" destOrd="0" parTransId="{8838ED05-80E0-4DBA-892E-CD7F012F6174}" sibTransId="{48BE6624-B51A-4830-8794-EC7E39008846}"/>
    <dgm:cxn modelId="{A7B94D37-861C-4203-8D88-7307A4954B4A}" type="presOf" srcId="{1E604141-DC74-4302-BA5A-E4B80374E85E}" destId="{7AD8356D-0F27-4B72-B96C-A858CD31A13A}" srcOrd="0" destOrd="0" presId="urn:microsoft.com/office/officeart/2005/8/layout/pyramid2"/>
    <dgm:cxn modelId="{3CE395A6-8E66-4482-BE6B-0507D94A290C}" srcId="{6A22D96F-0EAA-4659-9FC6-3D2D95711F4B}" destId="{2E76D66E-F77C-40D3-ADF1-8A9F55F6764C}" srcOrd="3" destOrd="0" parTransId="{5C0BD5CE-9604-4C1D-835A-559410A1763A}" sibTransId="{971775BA-F325-4252-A25D-7C79C3B778D3}"/>
    <dgm:cxn modelId="{7CDFDF73-DFC1-436B-AF03-970638B2F16F}" type="presParOf" srcId="{3B3E85AE-4FBC-4CEB-A7BE-D1CCF18BF184}" destId="{4920591E-97C2-4F0F-B036-F150AA7E8AF1}" srcOrd="0" destOrd="0" presId="urn:microsoft.com/office/officeart/2005/8/layout/pyramid2"/>
    <dgm:cxn modelId="{D3CF539E-673D-44A5-AE44-A843C2D244C8}" type="presParOf" srcId="{3B3E85AE-4FBC-4CEB-A7BE-D1CCF18BF184}" destId="{23AE123D-625D-42BC-91F1-0F25C5B2F8DF}" srcOrd="1" destOrd="0" presId="urn:microsoft.com/office/officeart/2005/8/layout/pyramid2"/>
    <dgm:cxn modelId="{E4714D01-63DF-40CF-9C2F-CAFE79B1E799}" type="presParOf" srcId="{23AE123D-625D-42BC-91F1-0F25C5B2F8DF}" destId="{CBC4F02A-CC8B-4999-9C3A-FDAC52E49D80}" srcOrd="0" destOrd="0" presId="urn:microsoft.com/office/officeart/2005/8/layout/pyramid2"/>
    <dgm:cxn modelId="{2070E7AA-8909-479C-A875-A31009C5441F}" type="presParOf" srcId="{23AE123D-625D-42BC-91F1-0F25C5B2F8DF}" destId="{E10066CF-7B49-4701-A0FF-C47501426D89}" srcOrd="1" destOrd="0" presId="urn:microsoft.com/office/officeart/2005/8/layout/pyramid2"/>
    <dgm:cxn modelId="{43E99131-989C-4BD3-B989-79C5DD97CCFD}" type="presParOf" srcId="{23AE123D-625D-42BC-91F1-0F25C5B2F8DF}" destId="{FDD8097A-F5EB-404F-8E1F-7FD4407703C8}" srcOrd="2" destOrd="0" presId="urn:microsoft.com/office/officeart/2005/8/layout/pyramid2"/>
    <dgm:cxn modelId="{6CCC69A6-6FF7-4682-8A7A-1C1F73587B39}" type="presParOf" srcId="{23AE123D-625D-42BC-91F1-0F25C5B2F8DF}" destId="{2977D593-61DD-4DEB-BEB1-B67D3C335DE8}" srcOrd="3" destOrd="0" presId="urn:microsoft.com/office/officeart/2005/8/layout/pyramid2"/>
    <dgm:cxn modelId="{D1000918-8FA8-42DA-8712-BA3BF2A848C3}" type="presParOf" srcId="{23AE123D-625D-42BC-91F1-0F25C5B2F8DF}" destId="{7AD8356D-0F27-4B72-B96C-A858CD31A13A}" srcOrd="4" destOrd="0" presId="urn:microsoft.com/office/officeart/2005/8/layout/pyramid2"/>
    <dgm:cxn modelId="{D5309320-E5AA-425A-B25F-F619E259DA38}" type="presParOf" srcId="{23AE123D-625D-42BC-91F1-0F25C5B2F8DF}" destId="{C1144DD5-F694-4909-BD7C-CF0FFC27A078}" srcOrd="5" destOrd="0" presId="urn:microsoft.com/office/officeart/2005/8/layout/pyramid2"/>
    <dgm:cxn modelId="{B1694662-F4EA-4B82-93CE-9AA1F09217EF}" type="presParOf" srcId="{23AE123D-625D-42BC-91F1-0F25C5B2F8DF}" destId="{8CDB9724-B79C-4B56-986F-55C286EAD703}" srcOrd="6" destOrd="0" presId="urn:microsoft.com/office/officeart/2005/8/layout/pyramid2"/>
    <dgm:cxn modelId="{BA2520A3-E22E-40F7-B39A-5C832196CBF5}" type="presParOf" srcId="{23AE123D-625D-42BC-91F1-0F25C5B2F8DF}" destId="{B0E12686-2A56-406E-8CAE-21E162CEE8AC}" srcOrd="7" destOrd="0" presId="urn:microsoft.com/office/officeart/2005/8/layout/pyramid2"/>
    <dgm:cxn modelId="{13437D31-B31B-4CB3-8776-7C8F1C60733A}" type="presParOf" srcId="{23AE123D-625D-42BC-91F1-0F25C5B2F8DF}" destId="{2B123EFC-357E-4805-90AF-4D9808226F63}" srcOrd="8" destOrd="0" presId="urn:microsoft.com/office/officeart/2005/8/layout/pyramid2"/>
    <dgm:cxn modelId="{84C04FB6-CEA8-4878-B6AA-E467E13C3337}" type="presParOf" srcId="{23AE123D-625D-42BC-91F1-0F25C5B2F8DF}" destId="{677C84DB-E80F-41D7-A4EE-96042E4258B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1C6D24-D4A1-4E27-914A-4F5F3091EF6B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83762A-7E7A-4810-AA34-2540DAC8CA1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Реализация активов и услуг</a:t>
          </a:r>
          <a:endParaRPr lang="ru-RU" sz="2400" b="1" dirty="0">
            <a:solidFill>
              <a:srgbClr val="C00000"/>
            </a:solidFill>
          </a:endParaRPr>
        </a:p>
      </dgm:t>
    </dgm:pt>
    <dgm:pt modelId="{CDAE2639-8E61-40D6-9FDA-75A09705F5DA}" type="parTrans" cxnId="{9A1802DB-7C6E-4FFB-916B-F44A6D222AEE}">
      <dgm:prSet/>
      <dgm:spPr/>
      <dgm:t>
        <a:bodyPr/>
        <a:lstStyle/>
        <a:p>
          <a:endParaRPr lang="ru-RU"/>
        </a:p>
      </dgm:t>
    </dgm:pt>
    <dgm:pt modelId="{F338D248-2D59-4B3F-AD0D-9299AE84D089}" type="sibTrans" cxnId="{9A1802DB-7C6E-4FFB-916B-F44A6D222AEE}">
      <dgm:prSet/>
      <dgm:spPr/>
      <dgm:t>
        <a:bodyPr/>
        <a:lstStyle/>
        <a:p>
          <a:endParaRPr lang="ru-RU"/>
        </a:p>
      </dgm:t>
    </dgm:pt>
    <dgm:pt modelId="{DA1B4D4D-963D-4831-B1FC-E0798432C575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1800" b="1" dirty="0" smtClean="0"/>
            <a:t>Реализация активов и услуг непроизводственного характера</a:t>
          </a:r>
          <a:endParaRPr lang="ru-RU" sz="1800" b="1" dirty="0"/>
        </a:p>
      </dgm:t>
    </dgm:pt>
    <dgm:pt modelId="{C9E0531A-C70D-4723-897F-8FF2CE00863E}" type="parTrans" cxnId="{E372D452-00F7-4844-BA9F-B95AAEAA6FD9}">
      <dgm:prSet/>
      <dgm:spPr/>
      <dgm:t>
        <a:bodyPr/>
        <a:lstStyle/>
        <a:p>
          <a:endParaRPr lang="ru-RU"/>
        </a:p>
      </dgm:t>
    </dgm:pt>
    <dgm:pt modelId="{83DAE43E-D476-461C-B28D-3FF57A7BE5EA}" type="sibTrans" cxnId="{E372D452-00F7-4844-BA9F-B95AAEAA6FD9}">
      <dgm:prSet/>
      <dgm:spPr/>
      <dgm:t>
        <a:bodyPr/>
        <a:lstStyle/>
        <a:p>
          <a:endParaRPr lang="ru-RU"/>
        </a:p>
      </dgm:t>
    </dgm:pt>
    <dgm:pt modelId="{EEE40944-1453-4068-9089-E226D3555BF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1800" b="1" dirty="0" smtClean="0"/>
            <a:t>Реализация услуг производственного характера</a:t>
          </a:r>
          <a:endParaRPr lang="ru-RU" sz="1800" b="1" dirty="0"/>
        </a:p>
      </dgm:t>
    </dgm:pt>
    <dgm:pt modelId="{790C3FD3-C7CE-43CF-B56A-95DE73CC3A54}" type="parTrans" cxnId="{6E90D629-D750-40A2-A95E-FA99FCF65592}">
      <dgm:prSet/>
      <dgm:spPr/>
      <dgm:t>
        <a:bodyPr/>
        <a:lstStyle/>
        <a:p>
          <a:endParaRPr lang="ru-RU"/>
        </a:p>
      </dgm:t>
    </dgm:pt>
    <dgm:pt modelId="{809CAA90-9AE2-4E59-86A9-ABA89A0D43CB}" type="sibTrans" cxnId="{6E90D629-D750-40A2-A95E-FA99FCF65592}">
      <dgm:prSet/>
      <dgm:spPr/>
      <dgm:t>
        <a:bodyPr/>
        <a:lstStyle/>
        <a:p>
          <a:endParaRPr lang="ru-RU"/>
        </a:p>
      </dgm:t>
    </dgm:pt>
    <dgm:pt modelId="{F5FA5EEE-20D0-4A96-80EA-1D93D4CDAD92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b="1" dirty="0" smtClean="0"/>
            <a:t>Возврат активов и услуг от покупателя</a:t>
          </a:r>
          <a:endParaRPr lang="ru-RU" b="1" dirty="0"/>
        </a:p>
      </dgm:t>
    </dgm:pt>
    <dgm:pt modelId="{AB7B6C61-77D8-48FD-B5D6-F132B3BC8B26}" type="parTrans" cxnId="{D1E8579F-AD3B-4F5A-9D28-3A12B070ADF6}">
      <dgm:prSet/>
      <dgm:spPr/>
      <dgm:t>
        <a:bodyPr/>
        <a:lstStyle/>
        <a:p>
          <a:endParaRPr lang="ru-RU"/>
        </a:p>
      </dgm:t>
    </dgm:pt>
    <dgm:pt modelId="{3DC4251C-3E55-43B3-A265-0C45640FEB42}" type="sibTrans" cxnId="{D1E8579F-AD3B-4F5A-9D28-3A12B070ADF6}">
      <dgm:prSet/>
      <dgm:spPr/>
      <dgm:t>
        <a:bodyPr/>
        <a:lstStyle/>
        <a:p>
          <a:endParaRPr lang="ru-RU"/>
        </a:p>
      </dgm:t>
    </dgm:pt>
    <dgm:pt modelId="{BB191805-0990-49B3-9E52-E5470CD048F7}" type="pres">
      <dgm:prSet presAssocID="{FB1C6D24-D4A1-4E27-914A-4F5F3091EF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B1A82B-3EF2-488B-AC8B-CEF552CC9953}" type="pres">
      <dgm:prSet presAssocID="{4583762A-7E7A-4810-AA34-2540DAC8CA1E}" presName="hierRoot1" presStyleCnt="0"/>
      <dgm:spPr/>
    </dgm:pt>
    <dgm:pt modelId="{85C6C93B-9A3E-43B4-A44A-3899808C2373}" type="pres">
      <dgm:prSet presAssocID="{4583762A-7E7A-4810-AA34-2540DAC8CA1E}" presName="composite" presStyleCnt="0"/>
      <dgm:spPr/>
    </dgm:pt>
    <dgm:pt modelId="{20B75773-2CD5-4303-A495-1400D9A653B0}" type="pres">
      <dgm:prSet presAssocID="{4583762A-7E7A-4810-AA34-2540DAC8CA1E}" presName="background" presStyleLbl="node0" presStyleIdx="0" presStyleCn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CC99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endParaRPr lang="ru-RU"/>
        </a:p>
      </dgm:t>
    </dgm:pt>
    <dgm:pt modelId="{99054B8F-3CCF-43E6-956C-57E4B487D11D}" type="pres">
      <dgm:prSet presAssocID="{4583762A-7E7A-4810-AA34-2540DAC8CA1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BA7A42-520A-4672-AC29-CD181DE15BA9}" type="pres">
      <dgm:prSet presAssocID="{4583762A-7E7A-4810-AA34-2540DAC8CA1E}" presName="hierChild2" presStyleCnt="0"/>
      <dgm:spPr/>
    </dgm:pt>
    <dgm:pt modelId="{A29C1FFF-B743-409E-8F87-FC8C91B0EEA4}" type="pres">
      <dgm:prSet presAssocID="{C9E0531A-C70D-4723-897F-8FF2CE00863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CBAF6EC-2345-40D7-A449-B89B5B215777}" type="pres">
      <dgm:prSet presAssocID="{DA1B4D4D-963D-4831-B1FC-E0798432C575}" presName="hierRoot2" presStyleCnt="0"/>
      <dgm:spPr/>
    </dgm:pt>
    <dgm:pt modelId="{7A28947F-3CDB-404E-B280-73A06854D492}" type="pres">
      <dgm:prSet presAssocID="{DA1B4D4D-963D-4831-B1FC-E0798432C575}" presName="composite2" presStyleCnt="0"/>
      <dgm:spPr/>
    </dgm:pt>
    <dgm:pt modelId="{BA168D74-4CB0-450D-BFA7-6B2EB104CA9B}" type="pres">
      <dgm:prSet presAssocID="{DA1B4D4D-963D-4831-B1FC-E0798432C575}" presName="background2" presStyleLbl="node2" presStyleIdx="0" presStyleCnt="3"/>
      <dgm:spPr>
        <a:solidFill>
          <a:srgbClr val="FFCC99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endParaRPr lang="ru-RU"/>
        </a:p>
      </dgm:t>
    </dgm:pt>
    <dgm:pt modelId="{044391B5-C20A-4D68-A7E2-3EA8B8D7C118}" type="pres">
      <dgm:prSet presAssocID="{DA1B4D4D-963D-4831-B1FC-E0798432C575}" presName="text2" presStyleLbl="fgAcc2" presStyleIdx="0" presStyleCnt="3" custScaleX="109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40AD4D-39A6-421F-AEA7-72DC1F9DF559}" type="pres">
      <dgm:prSet presAssocID="{DA1B4D4D-963D-4831-B1FC-E0798432C575}" presName="hierChild3" presStyleCnt="0"/>
      <dgm:spPr/>
    </dgm:pt>
    <dgm:pt modelId="{65BCD225-3877-4C50-AB6E-5F7E2C0773FE}" type="pres">
      <dgm:prSet presAssocID="{790C3FD3-C7CE-43CF-B56A-95DE73CC3A5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56D224F-9D81-4236-B478-058359CDDD8D}" type="pres">
      <dgm:prSet presAssocID="{EEE40944-1453-4068-9089-E226D3555BF0}" presName="hierRoot2" presStyleCnt="0"/>
      <dgm:spPr/>
    </dgm:pt>
    <dgm:pt modelId="{A17E6B48-3809-4204-8315-A4B1839296C3}" type="pres">
      <dgm:prSet presAssocID="{EEE40944-1453-4068-9089-E226D3555BF0}" presName="composite2" presStyleCnt="0"/>
      <dgm:spPr/>
    </dgm:pt>
    <dgm:pt modelId="{1BBCB341-BB10-4459-A754-B66D11418D14}" type="pres">
      <dgm:prSet presAssocID="{EEE40944-1453-4068-9089-E226D3555BF0}" presName="background2" presStyleLbl="node2" presStyleIdx="1" presStyleCnt="3"/>
      <dgm:spPr>
        <a:solidFill>
          <a:srgbClr val="FFCC99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endParaRPr lang="ru-RU"/>
        </a:p>
      </dgm:t>
    </dgm:pt>
    <dgm:pt modelId="{01B60E24-525D-4820-8E24-E05B0A4E9449}" type="pres">
      <dgm:prSet presAssocID="{EEE40944-1453-4068-9089-E226D3555BF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DB70D7-2007-4BB6-B614-790EB8BD9AF7}" type="pres">
      <dgm:prSet presAssocID="{EEE40944-1453-4068-9089-E226D3555BF0}" presName="hierChild3" presStyleCnt="0"/>
      <dgm:spPr/>
    </dgm:pt>
    <dgm:pt modelId="{66D3A570-17A2-4178-AFC3-43211156C1F3}" type="pres">
      <dgm:prSet presAssocID="{AB7B6C61-77D8-48FD-B5D6-F132B3BC8B2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00E6A4B-47FF-4493-884A-48B2638AE0BE}" type="pres">
      <dgm:prSet presAssocID="{F5FA5EEE-20D0-4A96-80EA-1D93D4CDAD92}" presName="hierRoot2" presStyleCnt="0"/>
      <dgm:spPr/>
    </dgm:pt>
    <dgm:pt modelId="{6DB3D577-F4A8-4626-83A5-173AC16F100C}" type="pres">
      <dgm:prSet presAssocID="{F5FA5EEE-20D0-4A96-80EA-1D93D4CDAD92}" presName="composite2" presStyleCnt="0"/>
      <dgm:spPr/>
    </dgm:pt>
    <dgm:pt modelId="{CA0D95CE-CD7A-4F19-BB70-30BB180F1E15}" type="pres">
      <dgm:prSet presAssocID="{F5FA5EEE-20D0-4A96-80EA-1D93D4CDAD92}" presName="background2" presStyleLbl="node2" presStyleIdx="2" presStyleCnt="3"/>
      <dgm:spPr>
        <a:solidFill>
          <a:srgbClr val="FFCC99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endParaRPr lang="ru-RU"/>
        </a:p>
      </dgm:t>
    </dgm:pt>
    <dgm:pt modelId="{AF812BC5-3B9A-4384-BFBA-0020397B540D}" type="pres">
      <dgm:prSet presAssocID="{F5FA5EEE-20D0-4A96-80EA-1D93D4CDAD9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F954B0-1C62-4C32-8D74-60A846CB5927}" type="pres">
      <dgm:prSet presAssocID="{F5FA5EEE-20D0-4A96-80EA-1D93D4CDAD92}" presName="hierChild3" presStyleCnt="0"/>
      <dgm:spPr/>
    </dgm:pt>
  </dgm:ptLst>
  <dgm:cxnLst>
    <dgm:cxn modelId="{E0F4EDEA-3404-4CE0-9E12-9547DDA01BDE}" type="presOf" srcId="{DA1B4D4D-963D-4831-B1FC-E0798432C575}" destId="{044391B5-C20A-4D68-A7E2-3EA8B8D7C118}" srcOrd="0" destOrd="0" presId="urn:microsoft.com/office/officeart/2005/8/layout/hierarchy1"/>
    <dgm:cxn modelId="{9DD59FE2-BDAF-4EF9-A91E-12FE6097813A}" type="presOf" srcId="{C9E0531A-C70D-4723-897F-8FF2CE00863E}" destId="{A29C1FFF-B743-409E-8F87-FC8C91B0EEA4}" srcOrd="0" destOrd="0" presId="urn:microsoft.com/office/officeart/2005/8/layout/hierarchy1"/>
    <dgm:cxn modelId="{839A1C6A-12AD-48D0-BF8D-0F4F120EBC9B}" type="presOf" srcId="{FB1C6D24-D4A1-4E27-914A-4F5F3091EF6B}" destId="{BB191805-0990-49B3-9E52-E5470CD048F7}" srcOrd="0" destOrd="0" presId="urn:microsoft.com/office/officeart/2005/8/layout/hierarchy1"/>
    <dgm:cxn modelId="{E372D452-00F7-4844-BA9F-B95AAEAA6FD9}" srcId="{4583762A-7E7A-4810-AA34-2540DAC8CA1E}" destId="{DA1B4D4D-963D-4831-B1FC-E0798432C575}" srcOrd="0" destOrd="0" parTransId="{C9E0531A-C70D-4723-897F-8FF2CE00863E}" sibTransId="{83DAE43E-D476-461C-B28D-3FF57A7BE5EA}"/>
    <dgm:cxn modelId="{6E90D629-D750-40A2-A95E-FA99FCF65592}" srcId="{4583762A-7E7A-4810-AA34-2540DAC8CA1E}" destId="{EEE40944-1453-4068-9089-E226D3555BF0}" srcOrd="1" destOrd="0" parTransId="{790C3FD3-C7CE-43CF-B56A-95DE73CC3A54}" sibTransId="{809CAA90-9AE2-4E59-86A9-ABA89A0D43CB}"/>
    <dgm:cxn modelId="{18CC4CF3-B730-4B62-A56D-9C81891171F7}" type="presOf" srcId="{AB7B6C61-77D8-48FD-B5D6-F132B3BC8B26}" destId="{66D3A570-17A2-4178-AFC3-43211156C1F3}" srcOrd="0" destOrd="0" presId="urn:microsoft.com/office/officeart/2005/8/layout/hierarchy1"/>
    <dgm:cxn modelId="{9A1802DB-7C6E-4FFB-916B-F44A6D222AEE}" srcId="{FB1C6D24-D4A1-4E27-914A-4F5F3091EF6B}" destId="{4583762A-7E7A-4810-AA34-2540DAC8CA1E}" srcOrd="0" destOrd="0" parTransId="{CDAE2639-8E61-40D6-9FDA-75A09705F5DA}" sibTransId="{F338D248-2D59-4B3F-AD0D-9299AE84D089}"/>
    <dgm:cxn modelId="{D1E8579F-AD3B-4F5A-9D28-3A12B070ADF6}" srcId="{4583762A-7E7A-4810-AA34-2540DAC8CA1E}" destId="{F5FA5EEE-20D0-4A96-80EA-1D93D4CDAD92}" srcOrd="2" destOrd="0" parTransId="{AB7B6C61-77D8-48FD-B5D6-F132B3BC8B26}" sibTransId="{3DC4251C-3E55-43B3-A265-0C45640FEB42}"/>
    <dgm:cxn modelId="{02BF4888-0768-4ED2-88DD-581FF89B3311}" type="presOf" srcId="{EEE40944-1453-4068-9089-E226D3555BF0}" destId="{01B60E24-525D-4820-8E24-E05B0A4E9449}" srcOrd="0" destOrd="0" presId="urn:microsoft.com/office/officeart/2005/8/layout/hierarchy1"/>
    <dgm:cxn modelId="{E2B93ED5-608F-43EE-91C5-4D1328CCC070}" type="presOf" srcId="{F5FA5EEE-20D0-4A96-80EA-1D93D4CDAD92}" destId="{AF812BC5-3B9A-4384-BFBA-0020397B540D}" srcOrd="0" destOrd="0" presId="urn:microsoft.com/office/officeart/2005/8/layout/hierarchy1"/>
    <dgm:cxn modelId="{7AA5A169-4AD1-4EA3-B6B1-561291378015}" type="presOf" srcId="{790C3FD3-C7CE-43CF-B56A-95DE73CC3A54}" destId="{65BCD225-3877-4C50-AB6E-5F7E2C0773FE}" srcOrd="0" destOrd="0" presId="urn:microsoft.com/office/officeart/2005/8/layout/hierarchy1"/>
    <dgm:cxn modelId="{3D0F9F21-53A8-4A80-A388-2275490B87F9}" type="presOf" srcId="{4583762A-7E7A-4810-AA34-2540DAC8CA1E}" destId="{99054B8F-3CCF-43E6-956C-57E4B487D11D}" srcOrd="0" destOrd="0" presId="urn:microsoft.com/office/officeart/2005/8/layout/hierarchy1"/>
    <dgm:cxn modelId="{65882D52-6CDA-49BB-82B8-6A5336837DCF}" type="presParOf" srcId="{BB191805-0990-49B3-9E52-E5470CD048F7}" destId="{70B1A82B-3EF2-488B-AC8B-CEF552CC9953}" srcOrd="0" destOrd="0" presId="urn:microsoft.com/office/officeart/2005/8/layout/hierarchy1"/>
    <dgm:cxn modelId="{49602E06-DEA2-4FB6-8976-1E7BED56060C}" type="presParOf" srcId="{70B1A82B-3EF2-488B-AC8B-CEF552CC9953}" destId="{85C6C93B-9A3E-43B4-A44A-3899808C2373}" srcOrd="0" destOrd="0" presId="urn:microsoft.com/office/officeart/2005/8/layout/hierarchy1"/>
    <dgm:cxn modelId="{76970D49-D106-4ECF-824E-BBD48987169D}" type="presParOf" srcId="{85C6C93B-9A3E-43B4-A44A-3899808C2373}" destId="{20B75773-2CD5-4303-A495-1400D9A653B0}" srcOrd="0" destOrd="0" presId="urn:microsoft.com/office/officeart/2005/8/layout/hierarchy1"/>
    <dgm:cxn modelId="{672869CD-2644-4C21-ADEB-6793E4556656}" type="presParOf" srcId="{85C6C93B-9A3E-43B4-A44A-3899808C2373}" destId="{99054B8F-3CCF-43E6-956C-57E4B487D11D}" srcOrd="1" destOrd="0" presId="urn:microsoft.com/office/officeart/2005/8/layout/hierarchy1"/>
    <dgm:cxn modelId="{9825F174-C30C-4AC3-AD84-39D7FB5FCFBE}" type="presParOf" srcId="{70B1A82B-3EF2-488B-AC8B-CEF552CC9953}" destId="{19BA7A42-520A-4672-AC29-CD181DE15BA9}" srcOrd="1" destOrd="0" presId="urn:microsoft.com/office/officeart/2005/8/layout/hierarchy1"/>
    <dgm:cxn modelId="{5960F1D4-CE33-45DB-B2FB-43FDCFC40728}" type="presParOf" srcId="{19BA7A42-520A-4672-AC29-CD181DE15BA9}" destId="{A29C1FFF-B743-409E-8F87-FC8C91B0EEA4}" srcOrd="0" destOrd="0" presId="urn:microsoft.com/office/officeart/2005/8/layout/hierarchy1"/>
    <dgm:cxn modelId="{3A041F1B-6BBF-45B6-B998-2C94C16DAC8B}" type="presParOf" srcId="{19BA7A42-520A-4672-AC29-CD181DE15BA9}" destId="{BCBAF6EC-2345-40D7-A449-B89B5B215777}" srcOrd="1" destOrd="0" presId="urn:microsoft.com/office/officeart/2005/8/layout/hierarchy1"/>
    <dgm:cxn modelId="{E20298E7-27A5-4897-8EDC-38BCE7815D47}" type="presParOf" srcId="{BCBAF6EC-2345-40D7-A449-B89B5B215777}" destId="{7A28947F-3CDB-404E-B280-73A06854D492}" srcOrd="0" destOrd="0" presId="urn:microsoft.com/office/officeart/2005/8/layout/hierarchy1"/>
    <dgm:cxn modelId="{58B76971-98E9-4E5D-91E5-F5104D1E5A6E}" type="presParOf" srcId="{7A28947F-3CDB-404E-B280-73A06854D492}" destId="{BA168D74-4CB0-450D-BFA7-6B2EB104CA9B}" srcOrd="0" destOrd="0" presId="urn:microsoft.com/office/officeart/2005/8/layout/hierarchy1"/>
    <dgm:cxn modelId="{42F5CD14-21EB-4DC0-AE33-3FA2FB7E1BD8}" type="presParOf" srcId="{7A28947F-3CDB-404E-B280-73A06854D492}" destId="{044391B5-C20A-4D68-A7E2-3EA8B8D7C118}" srcOrd="1" destOrd="0" presId="urn:microsoft.com/office/officeart/2005/8/layout/hierarchy1"/>
    <dgm:cxn modelId="{0FE9FA15-90A7-43F7-99CE-16D103ED6AD3}" type="presParOf" srcId="{BCBAF6EC-2345-40D7-A449-B89B5B215777}" destId="{2B40AD4D-39A6-421F-AEA7-72DC1F9DF559}" srcOrd="1" destOrd="0" presId="urn:microsoft.com/office/officeart/2005/8/layout/hierarchy1"/>
    <dgm:cxn modelId="{1FF8DE84-83F9-4E75-94E7-B5E0414D68D3}" type="presParOf" srcId="{19BA7A42-520A-4672-AC29-CD181DE15BA9}" destId="{65BCD225-3877-4C50-AB6E-5F7E2C0773FE}" srcOrd="2" destOrd="0" presId="urn:microsoft.com/office/officeart/2005/8/layout/hierarchy1"/>
    <dgm:cxn modelId="{D09D760E-EDA5-4D66-9264-AB74AF7511EE}" type="presParOf" srcId="{19BA7A42-520A-4672-AC29-CD181DE15BA9}" destId="{A56D224F-9D81-4236-B478-058359CDDD8D}" srcOrd="3" destOrd="0" presId="urn:microsoft.com/office/officeart/2005/8/layout/hierarchy1"/>
    <dgm:cxn modelId="{EBF0EAFF-8560-4C37-BE54-FDD588185890}" type="presParOf" srcId="{A56D224F-9D81-4236-B478-058359CDDD8D}" destId="{A17E6B48-3809-4204-8315-A4B1839296C3}" srcOrd="0" destOrd="0" presId="urn:microsoft.com/office/officeart/2005/8/layout/hierarchy1"/>
    <dgm:cxn modelId="{74A2E2A5-78FF-4937-A329-7826404E96D3}" type="presParOf" srcId="{A17E6B48-3809-4204-8315-A4B1839296C3}" destId="{1BBCB341-BB10-4459-A754-B66D11418D14}" srcOrd="0" destOrd="0" presId="urn:microsoft.com/office/officeart/2005/8/layout/hierarchy1"/>
    <dgm:cxn modelId="{0DA4750C-5AD3-418B-8E5B-3A6626252177}" type="presParOf" srcId="{A17E6B48-3809-4204-8315-A4B1839296C3}" destId="{01B60E24-525D-4820-8E24-E05B0A4E9449}" srcOrd="1" destOrd="0" presId="urn:microsoft.com/office/officeart/2005/8/layout/hierarchy1"/>
    <dgm:cxn modelId="{6E058584-A109-4ADD-ACA3-6CD467114762}" type="presParOf" srcId="{A56D224F-9D81-4236-B478-058359CDDD8D}" destId="{C8DB70D7-2007-4BB6-B614-790EB8BD9AF7}" srcOrd="1" destOrd="0" presId="urn:microsoft.com/office/officeart/2005/8/layout/hierarchy1"/>
    <dgm:cxn modelId="{E8FE6B59-D2C2-4005-997A-927B2CC76941}" type="presParOf" srcId="{19BA7A42-520A-4672-AC29-CD181DE15BA9}" destId="{66D3A570-17A2-4178-AFC3-43211156C1F3}" srcOrd="4" destOrd="0" presId="urn:microsoft.com/office/officeart/2005/8/layout/hierarchy1"/>
    <dgm:cxn modelId="{9FABAB86-96F3-4FB0-8F60-C68A893B2A5B}" type="presParOf" srcId="{19BA7A42-520A-4672-AC29-CD181DE15BA9}" destId="{F00E6A4B-47FF-4493-884A-48B2638AE0BE}" srcOrd="5" destOrd="0" presId="urn:microsoft.com/office/officeart/2005/8/layout/hierarchy1"/>
    <dgm:cxn modelId="{C6DFE7F7-B728-47D4-99FE-B18BEF96B36C}" type="presParOf" srcId="{F00E6A4B-47FF-4493-884A-48B2638AE0BE}" destId="{6DB3D577-F4A8-4626-83A5-173AC16F100C}" srcOrd="0" destOrd="0" presId="urn:microsoft.com/office/officeart/2005/8/layout/hierarchy1"/>
    <dgm:cxn modelId="{5F930C9F-3DD1-4F6D-AC67-6047EDD005D8}" type="presParOf" srcId="{6DB3D577-F4A8-4626-83A5-173AC16F100C}" destId="{CA0D95CE-CD7A-4F19-BB70-30BB180F1E15}" srcOrd="0" destOrd="0" presId="urn:microsoft.com/office/officeart/2005/8/layout/hierarchy1"/>
    <dgm:cxn modelId="{4FFADFFD-C843-4C80-931F-341582FF9F86}" type="presParOf" srcId="{6DB3D577-F4A8-4626-83A5-173AC16F100C}" destId="{AF812BC5-3B9A-4384-BFBA-0020397B540D}" srcOrd="1" destOrd="0" presId="urn:microsoft.com/office/officeart/2005/8/layout/hierarchy1"/>
    <dgm:cxn modelId="{8E49BF11-D864-4647-B0E2-F8968AB1271A}" type="presParOf" srcId="{F00E6A4B-47FF-4493-884A-48B2638AE0BE}" destId="{73F954B0-1C62-4C32-8D74-60A846CB5927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9EDFF-BC74-433A-978A-3B385B1F3BD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25B9A0-22EA-4AEA-8A7D-BDB84AD045F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CC99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Перемещение ТМЗ</a:t>
          </a:r>
          <a:endParaRPr lang="ru-RU" sz="2000" b="1" dirty="0">
            <a:solidFill>
              <a:schemeClr val="tx1"/>
            </a:solidFill>
          </a:endParaRPr>
        </a:p>
      </dgm:t>
    </dgm:pt>
    <dgm:pt modelId="{D17A2998-6C94-4938-B0DE-1FF10703906A}" type="parTrans" cxnId="{77E77EF2-ACA9-405A-A9CD-AAFAB0AB2372}">
      <dgm:prSet/>
      <dgm:spPr/>
      <dgm:t>
        <a:bodyPr/>
        <a:lstStyle/>
        <a:p>
          <a:endParaRPr lang="ru-RU"/>
        </a:p>
      </dgm:t>
    </dgm:pt>
    <dgm:pt modelId="{48F52919-3C0F-4EF3-A6D7-717FCAE1175F}" type="sibTrans" cxnId="{77E77EF2-ACA9-405A-A9CD-AAFAB0AB2372}">
      <dgm:prSet/>
      <dgm:spPr/>
      <dgm:t>
        <a:bodyPr/>
        <a:lstStyle/>
        <a:p>
          <a:endParaRPr lang="ru-RU"/>
        </a:p>
      </dgm:t>
    </dgm:pt>
    <dgm:pt modelId="{8B2C5305-30FC-4D22-BD08-0489A8B293E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CC99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Инвентаризация ТМЗ на складе</a:t>
          </a:r>
          <a:endParaRPr lang="ru-RU" sz="2000" b="1" dirty="0">
            <a:solidFill>
              <a:schemeClr val="tx1"/>
            </a:solidFill>
          </a:endParaRPr>
        </a:p>
      </dgm:t>
    </dgm:pt>
    <dgm:pt modelId="{F1589051-D9BC-4FCB-AE91-8C4ABA737590}" type="parTrans" cxnId="{7F0D1F0D-F220-4983-AE79-4C349840D92B}">
      <dgm:prSet/>
      <dgm:spPr/>
      <dgm:t>
        <a:bodyPr/>
        <a:lstStyle/>
        <a:p>
          <a:endParaRPr lang="ru-RU"/>
        </a:p>
      </dgm:t>
    </dgm:pt>
    <dgm:pt modelId="{75E552C6-868E-4C73-BE37-785277EF2953}" type="sibTrans" cxnId="{7F0D1F0D-F220-4983-AE79-4C349840D92B}">
      <dgm:prSet/>
      <dgm:spPr/>
      <dgm:t>
        <a:bodyPr/>
        <a:lstStyle/>
        <a:p>
          <a:endParaRPr lang="ru-RU"/>
        </a:p>
      </dgm:t>
    </dgm:pt>
    <dgm:pt modelId="{081C1D85-FFE5-44C8-9ED2-55D5B61DBA0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CC99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Оприходование ТМЗ</a:t>
          </a:r>
          <a:endParaRPr lang="ru-RU" sz="2000" b="1" dirty="0">
            <a:solidFill>
              <a:schemeClr val="tx1"/>
            </a:solidFill>
          </a:endParaRPr>
        </a:p>
      </dgm:t>
    </dgm:pt>
    <dgm:pt modelId="{0FF64380-EF3F-4A04-ABE9-693FD4C976A0}" type="parTrans" cxnId="{D025E894-FF37-4EB4-A103-3ABEC60F12CF}">
      <dgm:prSet/>
      <dgm:spPr/>
      <dgm:t>
        <a:bodyPr/>
        <a:lstStyle/>
        <a:p>
          <a:endParaRPr lang="ru-RU"/>
        </a:p>
      </dgm:t>
    </dgm:pt>
    <dgm:pt modelId="{9DB13A48-AE4B-4D82-8C52-BBE710CABF77}" type="sibTrans" cxnId="{D025E894-FF37-4EB4-A103-3ABEC60F12CF}">
      <dgm:prSet/>
      <dgm:spPr/>
      <dgm:t>
        <a:bodyPr/>
        <a:lstStyle/>
        <a:p>
          <a:endParaRPr lang="ru-RU"/>
        </a:p>
      </dgm:t>
    </dgm:pt>
    <dgm:pt modelId="{D0694A99-4D6D-437E-9A29-D7AAF8E19AC1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CC99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Списание ТМЗ</a:t>
          </a:r>
          <a:endParaRPr lang="ru-RU" sz="2000" b="1" dirty="0">
            <a:solidFill>
              <a:schemeClr val="tx1"/>
            </a:solidFill>
          </a:endParaRPr>
        </a:p>
      </dgm:t>
    </dgm:pt>
    <dgm:pt modelId="{80761FE8-5913-48CD-9489-7CAD908625AF}" type="parTrans" cxnId="{F4483B0F-35BD-4542-83EC-5851CA0C52F1}">
      <dgm:prSet/>
      <dgm:spPr/>
      <dgm:t>
        <a:bodyPr/>
        <a:lstStyle/>
        <a:p>
          <a:endParaRPr lang="ru-RU"/>
        </a:p>
      </dgm:t>
    </dgm:pt>
    <dgm:pt modelId="{ACC84807-9A8C-4B88-A23B-623CDC13325E}" type="sibTrans" cxnId="{F4483B0F-35BD-4542-83EC-5851CA0C52F1}">
      <dgm:prSet/>
      <dgm:spPr/>
      <dgm:t>
        <a:bodyPr/>
        <a:lstStyle/>
        <a:p>
          <a:endParaRPr lang="ru-RU"/>
        </a:p>
      </dgm:t>
    </dgm:pt>
    <dgm:pt modelId="{4CCAD8C4-AC80-4FAB-B1C8-E768EE4DEE0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CC99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Комплектация ТМЗ</a:t>
          </a:r>
          <a:endParaRPr lang="ru-RU" sz="2000" b="1" dirty="0">
            <a:solidFill>
              <a:schemeClr val="tx1"/>
            </a:solidFill>
          </a:endParaRPr>
        </a:p>
      </dgm:t>
    </dgm:pt>
    <dgm:pt modelId="{EEC25EF0-19B6-4730-8B96-CAF020E65320}" type="parTrans" cxnId="{AAFF2B7E-2418-4083-B468-50724E33E42F}">
      <dgm:prSet/>
      <dgm:spPr/>
      <dgm:t>
        <a:bodyPr/>
        <a:lstStyle/>
        <a:p>
          <a:endParaRPr lang="ru-RU"/>
        </a:p>
      </dgm:t>
    </dgm:pt>
    <dgm:pt modelId="{E87B1774-C2EB-4DD5-841E-AB9392E71220}" type="sibTrans" cxnId="{AAFF2B7E-2418-4083-B468-50724E33E42F}">
      <dgm:prSet/>
      <dgm:spPr/>
      <dgm:t>
        <a:bodyPr/>
        <a:lstStyle/>
        <a:p>
          <a:endParaRPr lang="ru-RU"/>
        </a:p>
      </dgm:t>
    </dgm:pt>
    <dgm:pt modelId="{98D0B9EA-465F-489D-91D3-0FCD82AD30BA}" type="pres">
      <dgm:prSet presAssocID="{A239EDFF-BC74-433A-978A-3B385B1F3B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164193-56CD-4EFB-8759-7ED8CF444F5C}" type="pres">
      <dgm:prSet presAssocID="{FC25B9A0-22EA-4AEA-8A7D-BDB84AD045F3}" presName="node" presStyleLbl="node1" presStyleIdx="0" presStyleCnt="5" custScaleX="101632" custLinFactX="-8916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FABE7-4FC9-46B9-A0A9-1B4F4C7BCADD}" type="pres">
      <dgm:prSet presAssocID="{48F52919-3C0F-4EF3-A6D7-717FCAE1175F}" presName="sibTrans" presStyleCnt="0"/>
      <dgm:spPr/>
    </dgm:pt>
    <dgm:pt modelId="{C955AEA7-4907-49F9-8781-02AC05B13671}" type="pres">
      <dgm:prSet presAssocID="{8B2C5305-30FC-4D22-BD08-0489A8B293E6}" presName="node" presStyleLbl="node1" presStyleIdx="1" presStyleCnt="5" custScaleX="109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4E870-AF0A-4483-926C-5E9E5EAC39A2}" type="pres">
      <dgm:prSet presAssocID="{75E552C6-868E-4C73-BE37-785277EF2953}" presName="sibTrans" presStyleCnt="0"/>
      <dgm:spPr/>
    </dgm:pt>
    <dgm:pt modelId="{BFA18D24-02C3-4FAB-989E-DF25A5EFBF96}" type="pres">
      <dgm:prSet presAssocID="{4CCAD8C4-AC80-4FAB-B1C8-E768EE4DEE0D}" presName="node" presStyleLbl="node1" presStyleIdx="2" presStyleCnt="5" custScaleX="10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2C208-AE20-4270-8606-9C001C33DED2}" type="pres">
      <dgm:prSet presAssocID="{E87B1774-C2EB-4DD5-841E-AB9392E71220}" presName="sibTrans" presStyleCnt="0"/>
      <dgm:spPr/>
    </dgm:pt>
    <dgm:pt modelId="{C22F002C-87B0-4457-AD9A-EE2AEE4BCE64}" type="pres">
      <dgm:prSet presAssocID="{081C1D85-FFE5-44C8-9ED2-55D5B61DBA0F}" presName="node" presStyleLbl="node1" presStyleIdx="3" presStyleCnt="5" custScaleX="9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0227B-F70A-4C60-8C04-64658F1E9AF3}" type="pres">
      <dgm:prSet presAssocID="{9DB13A48-AE4B-4D82-8C52-BBE710CABF77}" presName="sibTrans" presStyleCnt="0"/>
      <dgm:spPr/>
    </dgm:pt>
    <dgm:pt modelId="{8C7AF3F6-5BF6-451C-B535-C9B88269AD65}" type="pres">
      <dgm:prSet presAssocID="{D0694A99-4D6D-437E-9A29-D7AAF8E19A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E77EF2-ACA9-405A-A9CD-AAFAB0AB2372}" srcId="{A239EDFF-BC74-433A-978A-3B385B1F3BDC}" destId="{FC25B9A0-22EA-4AEA-8A7D-BDB84AD045F3}" srcOrd="0" destOrd="0" parTransId="{D17A2998-6C94-4938-B0DE-1FF10703906A}" sibTransId="{48F52919-3C0F-4EF3-A6D7-717FCAE1175F}"/>
    <dgm:cxn modelId="{D025E894-FF37-4EB4-A103-3ABEC60F12CF}" srcId="{A239EDFF-BC74-433A-978A-3B385B1F3BDC}" destId="{081C1D85-FFE5-44C8-9ED2-55D5B61DBA0F}" srcOrd="3" destOrd="0" parTransId="{0FF64380-EF3F-4A04-ABE9-693FD4C976A0}" sibTransId="{9DB13A48-AE4B-4D82-8C52-BBE710CABF77}"/>
    <dgm:cxn modelId="{AAFF2B7E-2418-4083-B468-50724E33E42F}" srcId="{A239EDFF-BC74-433A-978A-3B385B1F3BDC}" destId="{4CCAD8C4-AC80-4FAB-B1C8-E768EE4DEE0D}" srcOrd="2" destOrd="0" parTransId="{EEC25EF0-19B6-4730-8B96-CAF020E65320}" sibTransId="{E87B1774-C2EB-4DD5-841E-AB9392E71220}"/>
    <dgm:cxn modelId="{45704131-2DA7-4C39-B235-15C8BF72003E}" type="presOf" srcId="{D0694A99-4D6D-437E-9A29-D7AAF8E19AC1}" destId="{8C7AF3F6-5BF6-451C-B535-C9B88269AD65}" srcOrd="0" destOrd="0" presId="urn:microsoft.com/office/officeart/2005/8/layout/hList6"/>
    <dgm:cxn modelId="{8A42E0D9-E1D0-4A09-BBA7-212B48DD49AD}" type="presOf" srcId="{081C1D85-FFE5-44C8-9ED2-55D5B61DBA0F}" destId="{C22F002C-87B0-4457-AD9A-EE2AEE4BCE64}" srcOrd="0" destOrd="0" presId="urn:microsoft.com/office/officeart/2005/8/layout/hList6"/>
    <dgm:cxn modelId="{37ABD5D6-3D3E-4404-B267-B15194AD0702}" type="presOf" srcId="{FC25B9A0-22EA-4AEA-8A7D-BDB84AD045F3}" destId="{06164193-56CD-4EFB-8759-7ED8CF444F5C}" srcOrd="0" destOrd="0" presId="urn:microsoft.com/office/officeart/2005/8/layout/hList6"/>
    <dgm:cxn modelId="{4AF5CF5A-B84A-44AA-B672-0A5E5DDAA04B}" type="presOf" srcId="{4CCAD8C4-AC80-4FAB-B1C8-E768EE4DEE0D}" destId="{BFA18D24-02C3-4FAB-989E-DF25A5EFBF96}" srcOrd="0" destOrd="0" presId="urn:microsoft.com/office/officeart/2005/8/layout/hList6"/>
    <dgm:cxn modelId="{B49E0403-FEDF-4154-B1B4-A3CD781048E9}" type="presOf" srcId="{A239EDFF-BC74-433A-978A-3B385B1F3BDC}" destId="{98D0B9EA-465F-489D-91D3-0FCD82AD30BA}" srcOrd="0" destOrd="0" presId="urn:microsoft.com/office/officeart/2005/8/layout/hList6"/>
    <dgm:cxn modelId="{7F0D1F0D-F220-4983-AE79-4C349840D92B}" srcId="{A239EDFF-BC74-433A-978A-3B385B1F3BDC}" destId="{8B2C5305-30FC-4D22-BD08-0489A8B293E6}" srcOrd="1" destOrd="0" parTransId="{F1589051-D9BC-4FCB-AE91-8C4ABA737590}" sibTransId="{75E552C6-868E-4C73-BE37-785277EF2953}"/>
    <dgm:cxn modelId="{3C9E3653-EFED-4990-BB25-6477FC914CB7}" type="presOf" srcId="{8B2C5305-30FC-4D22-BD08-0489A8B293E6}" destId="{C955AEA7-4907-49F9-8781-02AC05B13671}" srcOrd="0" destOrd="0" presId="urn:microsoft.com/office/officeart/2005/8/layout/hList6"/>
    <dgm:cxn modelId="{F4483B0F-35BD-4542-83EC-5851CA0C52F1}" srcId="{A239EDFF-BC74-433A-978A-3B385B1F3BDC}" destId="{D0694A99-4D6D-437E-9A29-D7AAF8E19AC1}" srcOrd="4" destOrd="0" parTransId="{80761FE8-5913-48CD-9489-7CAD908625AF}" sibTransId="{ACC84807-9A8C-4B88-A23B-623CDC13325E}"/>
    <dgm:cxn modelId="{A021067A-D397-4DB2-9862-E7F59721AB44}" type="presParOf" srcId="{98D0B9EA-465F-489D-91D3-0FCD82AD30BA}" destId="{06164193-56CD-4EFB-8759-7ED8CF444F5C}" srcOrd="0" destOrd="0" presId="urn:microsoft.com/office/officeart/2005/8/layout/hList6"/>
    <dgm:cxn modelId="{003E76D2-8973-49CF-ACF1-79E8B5A8F8E9}" type="presParOf" srcId="{98D0B9EA-465F-489D-91D3-0FCD82AD30BA}" destId="{436FABE7-4FC9-46B9-A0A9-1B4F4C7BCADD}" srcOrd="1" destOrd="0" presId="urn:microsoft.com/office/officeart/2005/8/layout/hList6"/>
    <dgm:cxn modelId="{4D324A36-2D04-4AFE-ABF8-7DB92F71E84F}" type="presParOf" srcId="{98D0B9EA-465F-489D-91D3-0FCD82AD30BA}" destId="{C955AEA7-4907-49F9-8781-02AC05B13671}" srcOrd="2" destOrd="0" presId="urn:microsoft.com/office/officeart/2005/8/layout/hList6"/>
    <dgm:cxn modelId="{7E800EDD-CAE3-4B6B-B1EF-A04632847650}" type="presParOf" srcId="{98D0B9EA-465F-489D-91D3-0FCD82AD30BA}" destId="{CB94E870-AF0A-4483-926C-5E9E5EAC39A2}" srcOrd="3" destOrd="0" presId="urn:microsoft.com/office/officeart/2005/8/layout/hList6"/>
    <dgm:cxn modelId="{828C17A4-55A6-4F6F-AE05-D84F6064AC6B}" type="presParOf" srcId="{98D0B9EA-465F-489D-91D3-0FCD82AD30BA}" destId="{BFA18D24-02C3-4FAB-989E-DF25A5EFBF96}" srcOrd="4" destOrd="0" presId="urn:microsoft.com/office/officeart/2005/8/layout/hList6"/>
    <dgm:cxn modelId="{F64AC218-5B5A-46A6-8977-7B2490D8DD87}" type="presParOf" srcId="{98D0B9EA-465F-489D-91D3-0FCD82AD30BA}" destId="{BD42C208-AE20-4270-8606-9C001C33DED2}" srcOrd="5" destOrd="0" presId="urn:microsoft.com/office/officeart/2005/8/layout/hList6"/>
    <dgm:cxn modelId="{E4A8A709-1CF1-43C5-8667-F04ED2231CA7}" type="presParOf" srcId="{98D0B9EA-465F-489D-91D3-0FCD82AD30BA}" destId="{C22F002C-87B0-4457-AD9A-EE2AEE4BCE64}" srcOrd="6" destOrd="0" presId="urn:microsoft.com/office/officeart/2005/8/layout/hList6"/>
    <dgm:cxn modelId="{E674450A-1BB4-4D17-9E47-EE4DCF6E12AF}" type="presParOf" srcId="{98D0B9EA-465F-489D-91D3-0FCD82AD30BA}" destId="{D030227B-F70A-4C60-8C04-64658F1E9AF3}" srcOrd="7" destOrd="0" presId="urn:microsoft.com/office/officeart/2005/8/layout/hList6"/>
    <dgm:cxn modelId="{9F67D43A-1F34-4689-A36E-FAE3E89B49E4}" type="presParOf" srcId="{98D0B9EA-465F-489D-91D3-0FCD82AD30BA}" destId="{8C7AF3F6-5BF6-451C-B535-C9B88269AD65}" srcOrd="8" destOrd="0" presId="urn:microsoft.com/office/officeart/2005/8/layout/h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20591E-97C2-4F0F-B036-F150AA7E8AF1}">
      <dsp:nvSpPr>
        <dsp:cNvPr id="0" name=""/>
        <dsp:cNvSpPr/>
      </dsp:nvSpPr>
      <dsp:spPr>
        <a:xfrm>
          <a:off x="476231" y="0"/>
          <a:ext cx="4286280" cy="4286280"/>
        </a:xfrm>
        <a:prstGeom prst="triangle">
          <a:avLst/>
        </a:prstGeom>
        <a:solidFill>
          <a:srgbClr val="FFCC99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CBC4F02A-CC8B-4999-9C3A-FDAC52E49D80}">
      <dsp:nvSpPr>
        <dsp:cNvPr id="0" name=""/>
        <dsp:cNvSpPr/>
      </dsp:nvSpPr>
      <dsp:spPr>
        <a:xfrm>
          <a:off x="2726528" y="429046"/>
          <a:ext cx="2786082" cy="609455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0" kern="1200" baseline="0" dirty="0" smtClean="0"/>
            <a:t>Поступление активов и услуг</a:t>
          </a:r>
          <a:endParaRPr lang="ru-RU" sz="1500" b="1" i="0" kern="1200" baseline="0" dirty="0"/>
        </a:p>
      </dsp:txBody>
      <dsp:txXfrm>
        <a:off x="2726528" y="429046"/>
        <a:ext cx="2786082" cy="609455"/>
      </dsp:txXfrm>
    </dsp:sp>
    <dsp:sp modelId="{FDD8097A-F5EB-404F-8E1F-7FD4407703C8}">
      <dsp:nvSpPr>
        <dsp:cNvPr id="0" name=""/>
        <dsp:cNvSpPr/>
      </dsp:nvSpPr>
      <dsp:spPr>
        <a:xfrm>
          <a:off x="2726528" y="1114683"/>
          <a:ext cx="2786082" cy="609455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Поступление доп. расходов</a:t>
          </a:r>
          <a:endParaRPr lang="ru-RU" sz="1500" b="1" kern="1200" dirty="0"/>
        </a:p>
      </dsp:txBody>
      <dsp:txXfrm>
        <a:off x="2726528" y="1114683"/>
        <a:ext cx="2786082" cy="609455"/>
      </dsp:txXfrm>
    </dsp:sp>
    <dsp:sp modelId="{7AD8356D-0F27-4B72-B96C-A858CD31A13A}">
      <dsp:nvSpPr>
        <dsp:cNvPr id="0" name=""/>
        <dsp:cNvSpPr/>
      </dsp:nvSpPr>
      <dsp:spPr>
        <a:xfrm>
          <a:off x="2726528" y="1800321"/>
          <a:ext cx="2786082" cy="609455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Возврат активов и услуг поставщику</a:t>
          </a:r>
          <a:endParaRPr lang="ru-RU" sz="1500" b="1" kern="1200" dirty="0"/>
        </a:p>
      </dsp:txBody>
      <dsp:txXfrm>
        <a:off x="2726528" y="1800321"/>
        <a:ext cx="2786082" cy="609455"/>
      </dsp:txXfrm>
    </dsp:sp>
    <dsp:sp modelId="{8CDB9724-B79C-4B56-986F-55C286EAD703}">
      <dsp:nvSpPr>
        <dsp:cNvPr id="0" name=""/>
        <dsp:cNvSpPr/>
      </dsp:nvSpPr>
      <dsp:spPr>
        <a:xfrm>
          <a:off x="2726528" y="2485958"/>
          <a:ext cx="2786082" cy="609455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Поступление активов по импорту</a:t>
          </a:r>
          <a:endParaRPr lang="ru-RU" sz="1500" b="1" kern="1200" dirty="0"/>
        </a:p>
      </dsp:txBody>
      <dsp:txXfrm>
        <a:off x="2726528" y="2485958"/>
        <a:ext cx="2786082" cy="609455"/>
      </dsp:txXfrm>
    </dsp:sp>
    <dsp:sp modelId="{2B123EFC-357E-4805-90AF-4D9808226F63}">
      <dsp:nvSpPr>
        <dsp:cNvPr id="0" name=""/>
        <dsp:cNvSpPr/>
      </dsp:nvSpPr>
      <dsp:spPr>
        <a:xfrm>
          <a:off x="2726528" y="3171596"/>
          <a:ext cx="2786082" cy="609455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Оформление доверенностей</a:t>
          </a:r>
          <a:endParaRPr lang="ru-RU" sz="1500" b="1" kern="1200" dirty="0"/>
        </a:p>
      </dsp:txBody>
      <dsp:txXfrm>
        <a:off x="2726528" y="3171596"/>
        <a:ext cx="2786082" cy="6094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D3A570-17A2-4178-AFC3-43211156C1F3}">
      <dsp:nvSpPr>
        <dsp:cNvPr id="0" name=""/>
        <dsp:cNvSpPr/>
      </dsp:nvSpPr>
      <dsp:spPr>
        <a:xfrm>
          <a:off x="3878832" y="1776445"/>
          <a:ext cx="2781619" cy="637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149"/>
              </a:lnTo>
              <a:lnTo>
                <a:pt x="2781619" y="434149"/>
              </a:lnTo>
              <a:lnTo>
                <a:pt x="2781619" y="6370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CD225-3877-4C50-AB6E-5F7E2C0773FE}">
      <dsp:nvSpPr>
        <dsp:cNvPr id="0" name=""/>
        <dsp:cNvSpPr/>
      </dsp:nvSpPr>
      <dsp:spPr>
        <a:xfrm>
          <a:off x="3878832" y="1776445"/>
          <a:ext cx="104312" cy="637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149"/>
              </a:lnTo>
              <a:lnTo>
                <a:pt x="104312" y="434149"/>
              </a:lnTo>
              <a:lnTo>
                <a:pt x="104312" y="6370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C1FFF-B743-409E-8F87-FC8C91B0EEA4}">
      <dsp:nvSpPr>
        <dsp:cNvPr id="0" name=""/>
        <dsp:cNvSpPr/>
      </dsp:nvSpPr>
      <dsp:spPr>
        <a:xfrm>
          <a:off x="1201525" y="1776445"/>
          <a:ext cx="2677306" cy="637077"/>
        </a:xfrm>
        <a:custGeom>
          <a:avLst/>
          <a:gdLst/>
          <a:ahLst/>
          <a:cxnLst/>
          <a:rect l="0" t="0" r="0" b="0"/>
          <a:pathLst>
            <a:path>
              <a:moveTo>
                <a:pt x="2677306" y="0"/>
              </a:moveTo>
              <a:lnTo>
                <a:pt x="2677306" y="434149"/>
              </a:lnTo>
              <a:lnTo>
                <a:pt x="0" y="434149"/>
              </a:lnTo>
              <a:lnTo>
                <a:pt x="0" y="6370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75773-2CD5-4303-A495-1400D9A653B0}">
      <dsp:nvSpPr>
        <dsp:cNvPr id="0" name=""/>
        <dsp:cNvSpPr/>
      </dsp:nvSpPr>
      <dsp:spPr>
        <a:xfrm>
          <a:off x="2783570" y="385463"/>
          <a:ext cx="2190523" cy="1390982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99054B8F-3CCF-43E6-956C-57E4B487D11D}">
      <dsp:nvSpPr>
        <dsp:cNvPr id="0" name=""/>
        <dsp:cNvSpPr/>
      </dsp:nvSpPr>
      <dsp:spPr>
        <a:xfrm>
          <a:off x="3026962" y="616684"/>
          <a:ext cx="2190523" cy="139098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Реализация активов и услуг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3026962" y="616684"/>
        <a:ext cx="2190523" cy="1390982"/>
      </dsp:txXfrm>
    </dsp:sp>
    <dsp:sp modelId="{BA168D74-4CB0-450D-BFA7-6B2EB104CA9B}">
      <dsp:nvSpPr>
        <dsp:cNvPr id="0" name=""/>
        <dsp:cNvSpPr/>
      </dsp:nvSpPr>
      <dsp:spPr>
        <a:xfrm>
          <a:off x="1951" y="2413522"/>
          <a:ext cx="2399148" cy="1390982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4391B5-C20A-4D68-A7E2-3EA8B8D7C118}">
      <dsp:nvSpPr>
        <dsp:cNvPr id="0" name=""/>
        <dsp:cNvSpPr/>
      </dsp:nvSpPr>
      <dsp:spPr>
        <a:xfrm>
          <a:off x="245342" y="2644744"/>
          <a:ext cx="2399148" cy="139098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Реализация активов и услуг непроизводственного характера</a:t>
          </a:r>
          <a:endParaRPr lang="ru-RU" sz="1800" b="1" kern="1200" dirty="0"/>
        </a:p>
      </dsp:txBody>
      <dsp:txXfrm>
        <a:off x="245342" y="2644744"/>
        <a:ext cx="2399148" cy="1390982"/>
      </dsp:txXfrm>
    </dsp:sp>
    <dsp:sp modelId="{1BBCB341-BB10-4459-A754-B66D11418D14}">
      <dsp:nvSpPr>
        <dsp:cNvPr id="0" name=""/>
        <dsp:cNvSpPr/>
      </dsp:nvSpPr>
      <dsp:spPr>
        <a:xfrm>
          <a:off x="2887883" y="2413522"/>
          <a:ext cx="2190523" cy="1390982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B60E24-525D-4820-8E24-E05B0A4E9449}">
      <dsp:nvSpPr>
        <dsp:cNvPr id="0" name=""/>
        <dsp:cNvSpPr/>
      </dsp:nvSpPr>
      <dsp:spPr>
        <a:xfrm>
          <a:off x="3131274" y="2644744"/>
          <a:ext cx="2190523" cy="139098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Реализация услуг производственного характера</a:t>
          </a:r>
          <a:endParaRPr lang="ru-RU" sz="1800" b="1" kern="1200" dirty="0"/>
        </a:p>
      </dsp:txBody>
      <dsp:txXfrm>
        <a:off x="3131274" y="2644744"/>
        <a:ext cx="2190523" cy="1390982"/>
      </dsp:txXfrm>
    </dsp:sp>
    <dsp:sp modelId="{CA0D95CE-CD7A-4F19-BB70-30BB180F1E15}">
      <dsp:nvSpPr>
        <dsp:cNvPr id="0" name=""/>
        <dsp:cNvSpPr/>
      </dsp:nvSpPr>
      <dsp:spPr>
        <a:xfrm>
          <a:off x="5565189" y="2413522"/>
          <a:ext cx="2190523" cy="1390982"/>
        </a:xfrm>
        <a:prstGeom prst="roundRect">
          <a:avLst>
            <a:gd name="adj" fmla="val 10000"/>
          </a:avLst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812BC5-3B9A-4384-BFBA-0020397B540D}">
      <dsp:nvSpPr>
        <dsp:cNvPr id="0" name=""/>
        <dsp:cNvSpPr/>
      </dsp:nvSpPr>
      <dsp:spPr>
        <a:xfrm>
          <a:off x="5808581" y="2644744"/>
          <a:ext cx="2190523" cy="139098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Возврат активов и услуг от покупателя</a:t>
          </a:r>
          <a:endParaRPr lang="ru-RU" sz="2200" b="1" kern="1200" dirty="0"/>
        </a:p>
      </dsp:txBody>
      <dsp:txXfrm>
        <a:off x="5808581" y="2644744"/>
        <a:ext cx="2190523" cy="13909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164193-56CD-4EFB-8759-7ED8CF444F5C}">
      <dsp:nvSpPr>
        <dsp:cNvPr id="0" name=""/>
        <dsp:cNvSpPr/>
      </dsp:nvSpPr>
      <dsp:spPr>
        <a:xfrm rot="16200000">
          <a:off x="-1331971" y="1331971"/>
          <a:ext cx="4278314" cy="1614370"/>
        </a:xfrm>
        <a:prstGeom prst="flowChartManualOperation">
          <a:avLst/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Перемещение ТМЗ</a:t>
          </a:r>
          <a:endParaRPr lang="ru-RU" sz="2000" b="1" kern="1200" dirty="0">
            <a:solidFill>
              <a:schemeClr val="tx1"/>
            </a:solidFill>
          </a:endParaRPr>
        </a:p>
      </dsp:txBody>
      <dsp:txXfrm rot="16200000">
        <a:off x="-1331971" y="1331971"/>
        <a:ext cx="4278314" cy="1614370"/>
      </dsp:txXfrm>
    </dsp:sp>
    <dsp:sp modelId="{C955AEA7-4907-49F9-8781-02AC05B13671}">
      <dsp:nvSpPr>
        <dsp:cNvPr id="0" name=""/>
        <dsp:cNvSpPr/>
      </dsp:nvSpPr>
      <dsp:spPr>
        <a:xfrm rot="16200000">
          <a:off x="462560" y="1273437"/>
          <a:ext cx="4278314" cy="1731439"/>
        </a:xfrm>
        <a:prstGeom prst="flowChartManualOperation">
          <a:avLst/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Инвентаризация ТМЗ на складе</a:t>
          </a:r>
          <a:endParaRPr lang="ru-RU" sz="2000" b="1" kern="1200" dirty="0">
            <a:solidFill>
              <a:schemeClr val="tx1"/>
            </a:solidFill>
          </a:endParaRPr>
        </a:p>
      </dsp:txBody>
      <dsp:txXfrm rot="16200000">
        <a:off x="462560" y="1273437"/>
        <a:ext cx="4278314" cy="1731439"/>
      </dsp:txXfrm>
    </dsp:sp>
    <dsp:sp modelId="{BFA18D24-02C3-4FAB-989E-DF25A5EFBF96}">
      <dsp:nvSpPr>
        <dsp:cNvPr id="0" name=""/>
        <dsp:cNvSpPr/>
      </dsp:nvSpPr>
      <dsp:spPr>
        <a:xfrm rot="16200000">
          <a:off x="2293825" y="1292744"/>
          <a:ext cx="4278314" cy="1692824"/>
        </a:xfrm>
        <a:prstGeom prst="flowChartManualOperation">
          <a:avLst/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Комплектация ТМЗ</a:t>
          </a:r>
          <a:endParaRPr lang="ru-RU" sz="2000" b="1" kern="1200" dirty="0">
            <a:solidFill>
              <a:schemeClr val="tx1"/>
            </a:solidFill>
          </a:endParaRPr>
        </a:p>
      </dsp:txBody>
      <dsp:txXfrm rot="16200000">
        <a:off x="2293825" y="1292744"/>
        <a:ext cx="4278314" cy="1692824"/>
      </dsp:txXfrm>
    </dsp:sp>
    <dsp:sp modelId="{C22F002C-87B0-4457-AD9A-EE2AEE4BCE64}">
      <dsp:nvSpPr>
        <dsp:cNvPr id="0" name=""/>
        <dsp:cNvSpPr/>
      </dsp:nvSpPr>
      <dsp:spPr>
        <a:xfrm rot="16200000">
          <a:off x="4008164" y="1390363"/>
          <a:ext cx="4278314" cy="1497587"/>
        </a:xfrm>
        <a:prstGeom prst="flowChartManualOperation">
          <a:avLst/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Оприходование ТМЗ</a:t>
          </a:r>
          <a:endParaRPr lang="ru-RU" sz="2000" b="1" kern="1200" dirty="0">
            <a:solidFill>
              <a:schemeClr val="tx1"/>
            </a:solidFill>
          </a:endParaRPr>
        </a:p>
      </dsp:txBody>
      <dsp:txXfrm rot="16200000">
        <a:off x="4008164" y="1390363"/>
        <a:ext cx="4278314" cy="1497587"/>
      </dsp:txXfrm>
    </dsp:sp>
    <dsp:sp modelId="{8C7AF3F6-5BF6-451C-B535-C9B88269AD65}">
      <dsp:nvSpPr>
        <dsp:cNvPr id="0" name=""/>
        <dsp:cNvSpPr/>
      </dsp:nvSpPr>
      <dsp:spPr>
        <a:xfrm rot="16200000">
          <a:off x="5670316" y="1344933"/>
          <a:ext cx="4278314" cy="1588447"/>
        </a:xfrm>
        <a:prstGeom prst="flowChartManualOperation">
          <a:avLst/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Списание ТМЗ</a:t>
          </a:r>
          <a:endParaRPr lang="ru-RU" sz="2000" b="1" kern="1200" dirty="0">
            <a:solidFill>
              <a:schemeClr val="tx1"/>
            </a:solidFill>
          </a:endParaRPr>
        </a:p>
      </dsp:txBody>
      <dsp:txXfrm rot="16200000">
        <a:off x="5670316" y="1344933"/>
        <a:ext cx="4278314" cy="1588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30F8CA-5C8E-47C7-A4D7-E2A7D896D2B6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FCC850-2BF6-4704-B280-FEB42DA9C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794427"/>
                </a:solidFill>
              </a:rPr>
              <a:t>Для составления меню на день с указанием категории довольствующихся, количества питающихся, состава готовых блюд на каждое кормление, а также списания продуктов питания согласно рецептур готовых блюд и числа питающихся, используется документ «Меню-требование»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FCC850-2BF6-4704-B280-FEB42DA9CD4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2" cstate="print"/>
          <a:srcRect l="13615" t="388" b="2429"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4450"/>
            <a:ext cx="10096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SERVERDOMAIN\Home\S_Stepanov\Госсектор презентация\test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50" y="-4763"/>
            <a:ext cx="915035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7047"/>
            <a:ext cx="8208912" cy="1470025"/>
          </a:xfrm>
        </p:spPr>
        <p:txBody>
          <a:bodyPr/>
          <a:lstStyle>
            <a:lvl1pPr>
              <a:defRPr b="1">
                <a:solidFill>
                  <a:srgbClr val="DA25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rgbClr val="FFE372"/>
          </a:solidFill>
          <a:ln>
            <a:noFill/>
          </a:ln>
          <a:effectLst>
            <a:outerShdw blurRad="88900" dist="25400" dir="5400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599238"/>
            <a:ext cx="9144000" cy="258762"/>
          </a:xfrm>
          <a:prstGeom prst="rect">
            <a:avLst/>
          </a:prstGeom>
          <a:gradFill flip="none" rotWithShape="1">
            <a:gsLst>
              <a:gs pos="51000">
                <a:srgbClr val="FFF1B3"/>
              </a:gs>
              <a:gs pos="0">
                <a:srgbClr val="FFFFFF"/>
              </a:gs>
              <a:gs pos="100000">
                <a:srgbClr val="FBD35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149975"/>
            <a:ext cx="5762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\\SERVERDOMAIN\Home\S_Stepanov\Госсектор презентация\test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4738" y="0"/>
            <a:ext cx="55372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12568"/>
          </a:xfrm>
          <a:ln>
            <a:noFill/>
          </a:ln>
        </p:spPr>
        <p:txBody>
          <a:bodyPr/>
          <a:lstStyle>
            <a:lvl1pPr marL="342900" indent="-360000" algn="l" defTabSz="914400" rtl="0" eaLnBrk="1" latinLnBrk="0" hangingPunct="1">
              <a:spcBef>
                <a:spcPts val="1800"/>
              </a:spcBef>
              <a:buFontTx/>
              <a:buBlip>
                <a:blip r:embed="rId4"/>
              </a:buBlip>
              <a:defRPr lang="ru-RU" sz="3000" b="1" i="0" kern="1200" dirty="0" smtClean="0">
                <a:solidFill>
                  <a:srgbClr val="794D2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20000" indent="-360000">
              <a:buFontTx/>
              <a:buBlip>
                <a:blip r:embed="rId5"/>
              </a:buBlip>
              <a:defRPr sz="26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60000" indent="-228600">
              <a:buFontTx/>
              <a:buBlip>
                <a:blip r:embed="rId6"/>
              </a:buBlip>
              <a:defRPr lang="ru-RU" sz="2000" b="1" kern="1200" baseline="0" dirty="0" smtClean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>
              <a:buClr>
                <a:schemeClr val="tx1"/>
              </a:buClr>
              <a:buFont typeface="Arial" pitchFamily="34" charset="0"/>
              <a:buNone/>
              <a:defRPr baseline="0"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ru-RU" sz="3600" b="1" kern="1200" dirty="0">
                <a:solidFill>
                  <a:srgbClr val="DA25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53250" y="6542088"/>
            <a:ext cx="2133600" cy="365125"/>
          </a:xfrm>
        </p:spPr>
        <p:txBody>
          <a:bodyPr/>
          <a:lstStyle>
            <a:lvl1pPr>
              <a:defRPr sz="1400" b="1">
                <a:solidFill>
                  <a:srgbClr val="D2AA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t>Слайд </a:t>
            </a:r>
            <a:fld id="{BCED8789-9C9E-4AF0-AB28-D769C5A02DB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599238"/>
            <a:ext cx="9144000" cy="258762"/>
          </a:xfrm>
          <a:prstGeom prst="rect">
            <a:avLst/>
          </a:prstGeom>
          <a:gradFill flip="none" rotWithShape="1">
            <a:gsLst>
              <a:gs pos="51000">
                <a:srgbClr val="FFF1B3"/>
              </a:gs>
              <a:gs pos="0">
                <a:srgbClr val="FFFFFF"/>
              </a:gs>
              <a:gs pos="100000">
                <a:srgbClr val="FBD35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6149975"/>
            <a:ext cx="5762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75475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ru-RU" sz="1400" b="1" kern="1200">
                <a:solidFill>
                  <a:srgbClr val="D2AA7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t>Слайд </a:t>
            </a:r>
            <a:fld id="{A90F9864-9994-43BE-9FD4-49CC103299D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3600" b="1" kern="1200" dirty="0">
          <a:solidFill>
            <a:srgbClr val="794D2D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94D2D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794D2D"/>
          </a:solidFill>
          <a:latin typeface="Arial" charset="0"/>
          <a:cs typeface="Arial" charset="0"/>
        </a:defRPr>
      </a:lvl9pPr>
    </p:titleStyle>
    <p:bodyStyle>
      <a:lvl1pPr marL="439738" indent="-4572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lang="ru-RU" sz="3000" b="1" kern="1200" dirty="0">
          <a:solidFill>
            <a:srgbClr val="794D2D"/>
          </a:solidFill>
          <a:latin typeface="Arial" pitchFamily="34" charset="0"/>
          <a:ea typeface="+mj-ea"/>
          <a:cs typeface="Arial" pitchFamily="34" charset="0"/>
        </a:defRPr>
      </a:lvl1pPr>
      <a:lvl2pPr marL="815975" indent="-4572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lang="ru-RU" sz="2600" b="1" kern="1200" dirty="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2pPr>
      <a:lvl3pPr marL="1373188" indent="-3429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lang="ru-RU" sz="2000" b="1" kern="1200" dirty="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3pPr>
      <a:lvl4pPr marL="1655763" indent="-342900" algn="l" rtl="0" eaLnBrk="1" fontAlgn="base" hangingPunct="1">
        <a:spcBef>
          <a:spcPct val="20000"/>
        </a:spcBef>
        <a:spcAft>
          <a:spcPct val="0"/>
        </a:spcAft>
        <a:buClr>
          <a:srgbClr val="482400"/>
        </a:buClr>
        <a:buFont typeface="Arial" charset="0"/>
        <a:buChar char="•"/>
        <a:defRPr lang="ru-RU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ru-RU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 txBox="1">
            <a:spLocks/>
          </p:cNvSpPr>
          <p:nvPr/>
        </p:nvSpPr>
        <p:spPr bwMode="auto">
          <a:xfrm>
            <a:off x="4356100" y="5229225"/>
            <a:ext cx="4786313" cy="936625"/>
          </a:xfrm>
          <a:prstGeom prst="rect">
            <a:avLst/>
          </a:prstGeom>
          <a:solidFill>
            <a:srgbClr val="FBD35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600"/>
              </a:spcBef>
              <a:tabLst>
                <a:tab pos="3860800" algn="l"/>
              </a:tabLst>
            </a:pPr>
            <a:r>
              <a:rPr lang="ru-RU" altLang="ru-RU" sz="2800" dirty="0">
                <a:solidFill>
                  <a:srgbClr val="794D2D"/>
                </a:solidFill>
                <a:latin typeface="Arial" charset="0"/>
              </a:rPr>
              <a:t/>
            </a:r>
            <a:br>
              <a:rPr lang="ru-RU" altLang="ru-RU" sz="2800" dirty="0">
                <a:solidFill>
                  <a:srgbClr val="794D2D"/>
                </a:solidFill>
                <a:latin typeface="Arial" charset="0"/>
              </a:rPr>
            </a:br>
            <a:r>
              <a:rPr lang="ru-RU" altLang="ru-RU" sz="2800" dirty="0">
                <a:solidFill>
                  <a:srgbClr val="794D2D"/>
                </a:solidFill>
                <a:latin typeface="Arial" charset="0"/>
              </a:rPr>
              <a:t>1С-Рейтинг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00663" y="6308725"/>
            <a:ext cx="3829050" cy="3968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b="1" kern="1200" dirty="0" smtClean="0">
                <a:solidFill>
                  <a:srgbClr val="DA25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sz="1800" b="0" dirty="0">
              <a:solidFill>
                <a:srgbClr val="794D2D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8313" y="2679700"/>
            <a:ext cx="8207375" cy="1470025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u-RU" dirty="0" smtClean="0"/>
              <a:t>Учет товарно-материальных запасов в «Госсектор: Бухгалтерия государственного учреждения для Казахстана»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112122" cy="1143001"/>
          </a:xfrm>
        </p:spPr>
        <p:txBody>
          <a:bodyPr/>
          <a:lstStyle/>
          <a:p>
            <a:pPr algn="l">
              <a:defRPr/>
            </a:pPr>
            <a:r>
              <a:rPr altLang="ru-RU" sz="2800" dirty="0" err="1" smtClean="0">
                <a:latin typeface="Arial" charset="0"/>
                <a:cs typeface="Arial" charset="0"/>
              </a:rPr>
              <a:t>Учет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товарно-материальных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запасов</a:t>
            </a:r>
            <a:endParaRPr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04403"/>
          </a:xfrm>
        </p:spPr>
        <p:txBody>
          <a:bodyPr/>
          <a:lstStyle/>
          <a:p>
            <a:pPr>
              <a:defRPr/>
            </a:pPr>
            <a:r>
              <a:rPr sz="3600" dirty="0" err="1" smtClean="0"/>
              <a:t>Реализация</a:t>
            </a:r>
            <a:r>
              <a:rPr sz="3600" dirty="0" smtClean="0"/>
              <a:t> </a:t>
            </a:r>
            <a:r>
              <a:rPr sz="3600" dirty="0" err="1" smtClean="0"/>
              <a:t>активов</a:t>
            </a:r>
            <a:r>
              <a:rPr sz="3600" dirty="0" smtClean="0"/>
              <a:t> и </a:t>
            </a:r>
            <a:r>
              <a:rPr sz="3600" dirty="0" err="1" smtClean="0"/>
              <a:t>услуг</a:t>
            </a:r>
            <a:endParaRPr sz="36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altLang="ru-RU" smtClean="0">
              <a:latin typeface="Arial" charset="0"/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42910" y="1793892"/>
          <a:ext cx="8001056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112122" cy="1143001"/>
          </a:xfrm>
        </p:spPr>
        <p:txBody>
          <a:bodyPr/>
          <a:lstStyle/>
          <a:p>
            <a:pPr algn="l">
              <a:defRPr/>
            </a:pPr>
            <a:r>
              <a:rPr altLang="ru-RU" sz="2800" dirty="0" err="1" smtClean="0">
                <a:latin typeface="Arial" charset="0"/>
                <a:cs typeface="Arial" charset="0"/>
              </a:rPr>
              <a:t>Учет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товарно-материальных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запасов</a:t>
            </a:r>
            <a:endParaRPr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04403"/>
          </a:xfrm>
        </p:spPr>
        <p:txBody>
          <a:bodyPr/>
          <a:lstStyle/>
          <a:p>
            <a:pPr>
              <a:defRPr/>
            </a:pPr>
            <a:r>
              <a:rPr sz="2400" dirty="0" err="1" smtClean="0"/>
              <a:t>Оформление</a:t>
            </a:r>
            <a:r>
              <a:rPr sz="2400" dirty="0" smtClean="0"/>
              <a:t> </a:t>
            </a:r>
            <a:r>
              <a:rPr sz="2400" dirty="0" err="1" smtClean="0"/>
              <a:t>операций</a:t>
            </a:r>
            <a:r>
              <a:rPr sz="2400" dirty="0" smtClean="0"/>
              <a:t> </a:t>
            </a:r>
            <a:r>
              <a:rPr sz="2400" dirty="0" err="1" smtClean="0"/>
              <a:t>по</a:t>
            </a:r>
            <a:r>
              <a:rPr sz="2400" dirty="0" smtClean="0"/>
              <a:t> </a:t>
            </a:r>
            <a:r>
              <a:rPr sz="2400" dirty="0" err="1" smtClean="0"/>
              <a:t>безвозмездному</a:t>
            </a:r>
            <a:r>
              <a:rPr sz="2400" dirty="0" smtClean="0"/>
              <a:t> </a:t>
            </a:r>
            <a:r>
              <a:rPr sz="2400" dirty="0" err="1" smtClean="0"/>
              <a:t>получению</a:t>
            </a:r>
            <a:r>
              <a:rPr sz="2400" dirty="0" smtClean="0"/>
              <a:t>\</a:t>
            </a:r>
            <a:r>
              <a:rPr sz="2400" dirty="0" err="1" smtClean="0"/>
              <a:t>передаче</a:t>
            </a:r>
            <a:r>
              <a:rPr sz="2400" dirty="0" smtClean="0"/>
              <a:t> </a:t>
            </a:r>
            <a:r>
              <a:rPr sz="2400" dirty="0" err="1" smtClean="0"/>
              <a:t>запасов</a:t>
            </a:r>
            <a:r>
              <a:rPr sz="2400" dirty="0" smtClean="0"/>
              <a:t>, </a:t>
            </a:r>
            <a:r>
              <a:rPr sz="2400" dirty="0" err="1" smtClean="0"/>
              <a:t>учет</a:t>
            </a:r>
            <a:r>
              <a:rPr sz="2400" dirty="0" smtClean="0"/>
              <a:t> </a:t>
            </a:r>
            <a:r>
              <a:rPr sz="2400" dirty="0" err="1" smtClean="0"/>
              <a:t>извещений</a:t>
            </a:r>
            <a:r>
              <a:rPr sz="2400" dirty="0" smtClean="0"/>
              <a:t> </a:t>
            </a:r>
            <a:endParaRPr sz="2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3"/>
            <a:ext cx="6624736" cy="359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5726" y="2708920"/>
            <a:ext cx="6414539" cy="383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112122" cy="1143001"/>
          </a:xfrm>
        </p:spPr>
        <p:txBody>
          <a:bodyPr/>
          <a:lstStyle/>
          <a:p>
            <a:pPr algn="l">
              <a:defRPr/>
            </a:pPr>
            <a:r>
              <a:rPr altLang="ru-RU" sz="2800" dirty="0" err="1" smtClean="0">
                <a:latin typeface="Arial" charset="0"/>
                <a:cs typeface="Arial" charset="0"/>
              </a:rPr>
              <a:t>Учет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товарно-материальных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запасов</a:t>
            </a:r>
            <a:endParaRPr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04403"/>
          </a:xfrm>
        </p:spPr>
        <p:txBody>
          <a:bodyPr/>
          <a:lstStyle/>
          <a:p>
            <a:pPr>
              <a:defRPr/>
            </a:pPr>
            <a:r>
              <a:rPr sz="3600" dirty="0" err="1" smtClean="0"/>
              <a:t>Складские</a:t>
            </a:r>
            <a:r>
              <a:rPr sz="3600" dirty="0" smtClean="0"/>
              <a:t> </a:t>
            </a:r>
            <a:r>
              <a:rPr sz="3600" dirty="0" err="1" smtClean="0"/>
              <a:t>операции</a:t>
            </a:r>
            <a:r>
              <a:rPr sz="3600" dirty="0" smtClean="0"/>
              <a:t> </a:t>
            </a:r>
            <a:r>
              <a:rPr sz="3600" dirty="0" err="1" smtClean="0"/>
              <a:t>по</a:t>
            </a:r>
            <a:r>
              <a:rPr sz="3600" dirty="0" smtClean="0"/>
              <a:t> </a:t>
            </a:r>
            <a:r>
              <a:rPr sz="3600" dirty="0" err="1" smtClean="0"/>
              <a:t>учету</a:t>
            </a:r>
            <a:r>
              <a:rPr sz="3600" dirty="0" smtClean="0"/>
              <a:t> ТМЗ</a:t>
            </a:r>
            <a:endParaRPr sz="36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altLang="ru-RU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2071678"/>
          <a:ext cx="8606190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112122" cy="1143001"/>
          </a:xfrm>
        </p:spPr>
        <p:txBody>
          <a:bodyPr/>
          <a:lstStyle/>
          <a:p>
            <a:pPr algn="l">
              <a:defRPr/>
            </a:pPr>
            <a:r>
              <a:rPr altLang="ru-RU" sz="2800" dirty="0" err="1" smtClean="0">
                <a:latin typeface="Arial" charset="0"/>
                <a:cs typeface="Arial" charset="0"/>
              </a:rPr>
              <a:t>Учет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товарно-материальных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запасов</a:t>
            </a:r>
            <a:endParaRPr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04403"/>
          </a:xfrm>
        </p:spPr>
        <p:txBody>
          <a:bodyPr/>
          <a:lstStyle/>
          <a:p>
            <a:pPr>
              <a:defRPr/>
            </a:pPr>
            <a:r>
              <a:rPr sz="2800" dirty="0" err="1" smtClean="0"/>
              <a:t>Возможность</a:t>
            </a:r>
            <a:r>
              <a:rPr sz="2800" dirty="0" smtClean="0"/>
              <a:t> </a:t>
            </a:r>
            <a:r>
              <a:rPr sz="2800" dirty="0" err="1" smtClean="0"/>
              <a:t>формирования</a:t>
            </a:r>
            <a:r>
              <a:rPr sz="2800" dirty="0" smtClean="0"/>
              <a:t> </a:t>
            </a:r>
            <a:r>
              <a:rPr sz="2800" dirty="0" err="1" smtClean="0"/>
              <a:t>специализированных</a:t>
            </a:r>
            <a:r>
              <a:rPr sz="2800" dirty="0" smtClean="0"/>
              <a:t> </a:t>
            </a:r>
            <a:r>
              <a:rPr sz="2800" dirty="0" err="1" smtClean="0"/>
              <a:t>отчетов</a:t>
            </a:r>
            <a:r>
              <a:rPr sz="2800" dirty="0" smtClean="0"/>
              <a:t> </a:t>
            </a:r>
            <a:r>
              <a:rPr sz="2800" dirty="0" err="1" smtClean="0"/>
              <a:t>по</a:t>
            </a:r>
            <a:r>
              <a:rPr sz="2800" dirty="0" smtClean="0"/>
              <a:t> </a:t>
            </a:r>
            <a:r>
              <a:rPr sz="2800" dirty="0" err="1" smtClean="0"/>
              <a:t>учету</a:t>
            </a:r>
            <a:r>
              <a:rPr sz="2800" dirty="0" smtClean="0"/>
              <a:t> ТМЗ</a:t>
            </a:r>
            <a:endParaRPr sz="28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altLang="ru-RU" smtClean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060848"/>
            <a:ext cx="864096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1" indent="-3600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Материальная ведомость</a:t>
            </a:r>
          </a:p>
          <a:p>
            <a:pPr marL="720000" lvl="1" indent="-3600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Ведомость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остатков ТМЗ</a:t>
            </a:r>
          </a:p>
          <a:p>
            <a:pPr marL="720000" lvl="1" indent="-3600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Книга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складского учета запасов (форма М-17)</a:t>
            </a:r>
          </a:p>
          <a:p>
            <a:pPr marL="720000" lvl="1" indent="-3600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Карточка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количественно-суммового учета запасов (формы 296 и 296-а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20000" lvl="1" indent="-3600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Книга учета контрольных проверок инвентаризаций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8" descr="reest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933056"/>
            <a:ext cx="2238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112122" cy="1143001"/>
          </a:xfrm>
        </p:spPr>
        <p:txBody>
          <a:bodyPr/>
          <a:lstStyle/>
          <a:p>
            <a:pPr algn="l">
              <a:defRPr/>
            </a:pPr>
            <a:r>
              <a:rPr altLang="ru-RU" sz="2800" dirty="0" err="1" smtClean="0">
                <a:latin typeface="Arial" charset="0"/>
                <a:cs typeface="Arial" charset="0"/>
              </a:rPr>
              <a:t>Учет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товарно-материальных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запасов</a:t>
            </a:r>
            <a:endParaRPr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04403"/>
          </a:xfrm>
        </p:spPr>
        <p:txBody>
          <a:bodyPr/>
          <a:lstStyle/>
          <a:p>
            <a:pPr>
              <a:defRPr/>
            </a:pPr>
            <a:r>
              <a:rPr sz="2800" dirty="0" err="1" smtClean="0"/>
              <a:t>Подсистема</a:t>
            </a:r>
            <a:r>
              <a:rPr sz="2800" dirty="0" smtClean="0"/>
              <a:t> </a:t>
            </a:r>
            <a:r>
              <a:rPr sz="2800" dirty="0" err="1" smtClean="0"/>
              <a:t>учета</a:t>
            </a:r>
            <a:r>
              <a:rPr sz="2800" dirty="0" smtClean="0"/>
              <a:t> </a:t>
            </a:r>
            <a:r>
              <a:rPr sz="2800" dirty="0" err="1" smtClean="0"/>
              <a:t>питания</a:t>
            </a:r>
            <a:endParaRPr sz="28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altLang="ru-RU" smtClean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1628800"/>
            <a:ext cx="2448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1" indent="-3600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Хранение в информационной базе нормативов списания продуктов на приготовление готовых блюд по раскладкам (рецептур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01" y="1628800"/>
            <a:ext cx="7129487" cy="263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301986"/>
            <a:ext cx="3600400" cy="225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4869160"/>
            <a:ext cx="478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1" indent="-360000"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Хранение в информационной базе неограниченного количества типовых меню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112122" cy="1143001"/>
          </a:xfrm>
        </p:spPr>
        <p:txBody>
          <a:bodyPr/>
          <a:lstStyle/>
          <a:p>
            <a:pPr algn="l">
              <a:defRPr/>
            </a:pPr>
            <a:r>
              <a:rPr altLang="ru-RU" sz="2800" dirty="0" err="1" smtClean="0">
                <a:latin typeface="Arial" charset="0"/>
                <a:cs typeface="Arial" charset="0"/>
              </a:rPr>
              <a:t>Учет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товарно-материальных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запасов</a:t>
            </a:r>
            <a:endParaRPr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04403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Формирование меню-требования</a:t>
            </a:r>
            <a:endParaRPr sz="28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10" name="Рисунок 9" descr="e02e5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4850" y="2852936"/>
            <a:ext cx="2489150" cy="162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1"/>
            <a:ext cx="6264696" cy="468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112122" cy="1143001"/>
          </a:xfrm>
        </p:spPr>
        <p:txBody>
          <a:bodyPr/>
          <a:lstStyle/>
          <a:p>
            <a:pPr algn="l">
              <a:defRPr/>
            </a:pPr>
            <a:r>
              <a:rPr altLang="ru-RU" sz="2800" dirty="0" err="1" smtClean="0">
                <a:latin typeface="Arial" charset="0"/>
                <a:cs typeface="Arial" charset="0"/>
              </a:rPr>
              <a:t>Учет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товарно-материальных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запасов</a:t>
            </a:r>
            <a:endParaRPr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04403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Списание ГСМ по заданным нормам расхода</a:t>
            </a:r>
            <a:endParaRPr sz="28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6792"/>
            <a:ext cx="4536504" cy="225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852936"/>
            <a:ext cx="5353595" cy="369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44008" y="1772816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1" indent="-360000">
              <a:spcBef>
                <a:spcPct val="20000"/>
              </a:spcBef>
              <a:buBlip>
                <a:blip r:embed="rId5"/>
              </a:buBlip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Формула расчета задается для каждого транспортного средства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393305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1" indent="-360000">
              <a:spcBef>
                <a:spcPct val="20000"/>
              </a:spcBef>
              <a:buBlip>
                <a:blip r:embed="rId5"/>
              </a:buBlip>
              <a:defRPr/>
            </a:pP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 помощи документа «Путевой лист» осуществляется расчет количества ГСМ к списанию, производится списание  данного количества ГСМ, формируются печатные формы путевых листов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 txBox="1">
            <a:spLocks/>
          </p:cNvSpPr>
          <p:nvPr/>
        </p:nvSpPr>
        <p:spPr bwMode="auto">
          <a:xfrm>
            <a:off x="4356100" y="5229225"/>
            <a:ext cx="4786313" cy="936625"/>
          </a:xfrm>
          <a:prstGeom prst="rect">
            <a:avLst/>
          </a:prstGeom>
          <a:solidFill>
            <a:srgbClr val="FBD35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600"/>
              </a:spcBef>
              <a:tabLst>
                <a:tab pos="3860800" algn="l"/>
              </a:tabLst>
            </a:pPr>
            <a:r>
              <a:rPr lang="ru-RU" altLang="ru-RU" sz="2800" dirty="0">
                <a:solidFill>
                  <a:srgbClr val="794D2D"/>
                </a:solidFill>
                <a:latin typeface="Arial" charset="0"/>
              </a:rPr>
              <a:t/>
            </a:r>
            <a:br>
              <a:rPr lang="ru-RU" altLang="ru-RU" sz="2800" dirty="0">
                <a:solidFill>
                  <a:srgbClr val="794D2D"/>
                </a:solidFill>
                <a:latin typeface="Arial" charset="0"/>
              </a:rPr>
            </a:br>
            <a:r>
              <a:rPr lang="ru-RU" altLang="ru-RU" sz="2800" dirty="0">
                <a:solidFill>
                  <a:srgbClr val="794D2D"/>
                </a:solidFill>
                <a:latin typeface="Arial" charset="0"/>
              </a:rPr>
              <a:t>1С-Рейтинг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00663" y="6308725"/>
            <a:ext cx="3829050" cy="3968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b="1" kern="1200" dirty="0" smtClean="0">
                <a:solidFill>
                  <a:srgbClr val="DA25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sz="1800" b="0" dirty="0">
              <a:solidFill>
                <a:srgbClr val="794D2D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8313" y="2606675"/>
            <a:ext cx="8207375" cy="14700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Дополнительную информацию по отраслевым решениям можно получить на сайте www.1c-rating.kz, </a:t>
            </a:r>
            <a:br>
              <a:rPr lang="ru-RU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либо по </a:t>
            </a:r>
            <a:r>
              <a:rPr lang="ru-RU" sz="28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e-mail</a:t>
            </a:r>
            <a:r>
              <a:rPr lang="ru-RU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1c@1c-rating.kz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8135938" cy="1143001"/>
          </a:xfrm>
        </p:spPr>
        <p:txBody>
          <a:bodyPr/>
          <a:lstStyle/>
          <a:p>
            <a:pPr algn="l">
              <a:defRPr/>
            </a:pPr>
            <a:r>
              <a:rPr altLang="ru-RU" sz="2800" dirty="0" err="1" smtClean="0">
                <a:latin typeface="Arial" charset="0"/>
                <a:cs typeface="Arial" charset="0"/>
              </a:rPr>
              <a:t>Возможности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подсистемы</a:t>
            </a:r>
            <a:endParaRPr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7991"/>
            <a:ext cx="9036496" cy="5113337"/>
          </a:xfrm>
        </p:spPr>
        <p:txBody>
          <a:bodyPr/>
          <a:lstStyle/>
          <a:p>
            <a:pPr>
              <a:defRPr/>
            </a:pPr>
            <a:r>
              <a:rPr lang="ru-RU" sz="2000" dirty="0"/>
              <a:t>Подсистема учета запасов конфигурации «Госсектор: Бухгалтерия государственного учреждения для Казахстана» предоставляет следующие возможности</a:t>
            </a:r>
            <a:r>
              <a:rPr lang="ru-RU" sz="2000" dirty="0" smtClean="0"/>
              <a:t>:</a:t>
            </a:r>
            <a:endParaRPr lang="ru-RU" sz="2000" dirty="0"/>
          </a:p>
          <a:p>
            <a:pPr lvl="1">
              <a:defRPr/>
            </a:pPr>
            <a:r>
              <a:rPr lang="ru-RU" sz="1800" dirty="0" smtClean="0"/>
              <a:t>приобретение и реализация запасов;</a:t>
            </a:r>
          </a:p>
          <a:p>
            <a:pPr lvl="1">
              <a:defRPr/>
            </a:pPr>
            <a:r>
              <a:rPr lang="ru-RU" sz="1800" dirty="0" smtClean="0"/>
              <a:t>учет товарно-материальных запасов не только по складам, но и по подразделениям и материально-ответственным лицам;</a:t>
            </a:r>
          </a:p>
          <a:p>
            <a:pPr lvl="1">
              <a:defRPr/>
            </a:pPr>
            <a:r>
              <a:rPr lang="ru-RU" sz="1800" dirty="0" smtClean="0"/>
              <a:t>перемещение между местами хранения;</a:t>
            </a:r>
          </a:p>
          <a:p>
            <a:pPr lvl="1">
              <a:defRPr/>
            </a:pPr>
            <a:r>
              <a:rPr lang="ru-RU" sz="1800" dirty="0" smtClean="0"/>
              <a:t>ведение </a:t>
            </a:r>
            <a:r>
              <a:rPr lang="ru-RU" sz="1800" dirty="0" err="1" smtClean="0"/>
              <a:t>партионного</a:t>
            </a:r>
            <a:r>
              <a:rPr lang="ru-RU" sz="1800" dirty="0" smtClean="0"/>
              <a:t> учета запасов со способами оценки себестоимости ФИФО, по средней и методом специфической идентификации;</a:t>
            </a:r>
          </a:p>
          <a:p>
            <a:pPr lvl="1">
              <a:defRPr/>
            </a:pPr>
            <a:r>
              <a:rPr lang="ru-RU" sz="1800" dirty="0" smtClean="0"/>
              <a:t>учет медикаментов по сериям и срокам годности;</a:t>
            </a:r>
          </a:p>
          <a:p>
            <a:pPr lvl="1">
              <a:defRPr/>
            </a:pPr>
            <a:r>
              <a:rPr lang="ru-RU" sz="1800" dirty="0" smtClean="0"/>
              <a:t>формирование путевых листов, расчет норм расхода ГСМ;</a:t>
            </a:r>
          </a:p>
          <a:p>
            <a:pPr lvl="1">
              <a:defRPr/>
            </a:pPr>
            <a:r>
              <a:rPr lang="ru-RU" sz="1800" dirty="0" smtClean="0"/>
              <a:t>списания продуктов питания согласно меню и норм расхода продуктов на приготовление готовых блюд;</a:t>
            </a:r>
          </a:p>
          <a:p>
            <a:pPr lvl="1">
              <a:defRPr/>
            </a:pPr>
            <a:r>
              <a:rPr lang="ru-RU" sz="1800" dirty="0" smtClean="0"/>
              <a:t>возможность проведения</a:t>
            </a:r>
            <a:r>
              <a:rPr lang="en-US" sz="1800" dirty="0" smtClean="0"/>
              <a:t>	</a:t>
            </a:r>
            <a:r>
              <a:rPr lang="ru-RU" sz="1800" dirty="0" smtClean="0"/>
              <a:t> инвентаризации</a:t>
            </a:r>
            <a:r>
              <a:rPr lang="en-US" sz="1800" dirty="0" smtClean="0"/>
              <a:t> </a:t>
            </a:r>
            <a:r>
              <a:rPr lang="ru-RU" sz="1800" dirty="0" smtClean="0"/>
              <a:t>ТМЗ</a:t>
            </a:r>
          </a:p>
          <a:p>
            <a:pPr>
              <a:defRPr/>
            </a:pPr>
            <a:endParaRPr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A8CE2A6-5035-4694-8ECF-BC167A2878B0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112122" cy="1143001"/>
          </a:xfrm>
        </p:spPr>
        <p:txBody>
          <a:bodyPr/>
          <a:lstStyle/>
          <a:p>
            <a:pPr algn="l">
              <a:defRPr/>
            </a:pPr>
            <a:r>
              <a:rPr altLang="ru-RU" sz="2800" dirty="0" err="1" smtClean="0">
                <a:latin typeface="Arial" charset="0"/>
                <a:cs typeface="Arial" charset="0"/>
              </a:rPr>
              <a:t>Учет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товарно-материальных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запасов</a:t>
            </a:r>
            <a:endParaRPr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4403"/>
          </a:xfrm>
        </p:spPr>
        <p:txBody>
          <a:bodyPr/>
          <a:lstStyle/>
          <a:p>
            <a:pPr>
              <a:defRPr/>
            </a:pPr>
            <a:r>
              <a:rPr sz="2400" dirty="0" err="1" smtClean="0"/>
              <a:t>Организация</a:t>
            </a:r>
            <a:r>
              <a:rPr sz="2400" dirty="0" smtClean="0"/>
              <a:t> </a:t>
            </a:r>
            <a:r>
              <a:rPr sz="2400" dirty="0" err="1" smtClean="0"/>
              <a:t>учета</a:t>
            </a:r>
            <a:r>
              <a:rPr sz="2400" dirty="0" smtClean="0"/>
              <a:t> </a:t>
            </a:r>
            <a:r>
              <a:rPr sz="2400" dirty="0" err="1" smtClean="0"/>
              <a:t>данных</a:t>
            </a:r>
            <a:r>
              <a:rPr sz="2400" dirty="0" smtClean="0"/>
              <a:t> в </a:t>
            </a:r>
            <a:r>
              <a:rPr sz="2400" dirty="0" err="1" smtClean="0"/>
              <a:t>справочнике</a:t>
            </a:r>
            <a:r>
              <a:rPr sz="2400" dirty="0" smtClean="0"/>
              <a:t> "</a:t>
            </a:r>
            <a:r>
              <a:rPr sz="2400" dirty="0" err="1" smtClean="0"/>
              <a:t>Номенклатура</a:t>
            </a:r>
            <a:r>
              <a:rPr sz="2400" dirty="0" smtClean="0"/>
              <a:t>"</a:t>
            </a:r>
            <a:endParaRPr sz="2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3085"/>
            <a:ext cx="7277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33132"/>
            <a:ext cx="3829794" cy="366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112122" cy="1143001"/>
          </a:xfrm>
        </p:spPr>
        <p:txBody>
          <a:bodyPr/>
          <a:lstStyle/>
          <a:p>
            <a:pPr algn="l">
              <a:defRPr/>
            </a:pPr>
            <a:r>
              <a:rPr altLang="ru-RU" sz="2800" dirty="0" err="1" smtClean="0">
                <a:latin typeface="Arial" charset="0"/>
                <a:cs typeface="Arial" charset="0"/>
              </a:rPr>
              <a:t>Учет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товарно-материальных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запасов</a:t>
            </a:r>
            <a:endParaRPr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4403"/>
          </a:xfrm>
        </p:spPr>
        <p:txBody>
          <a:bodyPr/>
          <a:lstStyle/>
          <a:p>
            <a:pPr>
              <a:defRPr/>
            </a:pPr>
            <a:r>
              <a:rPr sz="2400" dirty="0" err="1" smtClean="0"/>
              <a:t>Классификация</a:t>
            </a:r>
            <a:r>
              <a:rPr sz="2400" dirty="0" smtClean="0"/>
              <a:t> </a:t>
            </a:r>
            <a:r>
              <a:rPr sz="2400" dirty="0" err="1" smtClean="0"/>
              <a:t>видов</a:t>
            </a:r>
            <a:r>
              <a:rPr sz="2400" dirty="0" smtClean="0"/>
              <a:t> </a:t>
            </a:r>
            <a:r>
              <a:rPr sz="2400" dirty="0" err="1" smtClean="0"/>
              <a:t>номенклатуры</a:t>
            </a:r>
            <a:r>
              <a:rPr sz="2400" dirty="0" smtClean="0"/>
              <a:t>:</a:t>
            </a:r>
            <a:endParaRPr sz="2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6662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39752" y="2996952"/>
            <a:ext cx="2592288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916832"/>
            <a:ext cx="396044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1" indent="-3600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Медикаменты </a:t>
            </a:r>
          </a:p>
          <a:p>
            <a:pPr marL="720000" lvl="1" indent="-3600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Строительные материалы</a:t>
            </a:r>
          </a:p>
          <a:p>
            <a:pPr marL="720000" lvl="1" indent="-3600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Готовая продукция</a:t>
            </a:r>
          </a:p>
          <a:p>
            <a:pPr marL="720000" lvl="1" indent="-3600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Товары приобретенные</a:t>
            </a:r>
          </a:p>
          <a:p>
            <a:pPr marL="720000" lvl="1" indent="-3600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Топливо и ГСМ</a:t>
            </a:r>
          </a:p>
          <a:p>
            <a:pPr marL="720000" lvl="1" indent="-3600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Запасные части</a:t>
            </a:r>
          </a:p>
          <a:p>
            <a:pPr marL="720000" lvl="1" indent="-3600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Спецодежда</a:t>
            </a:r>
          </a:p>
          <a:p>
            <a:pPr marL="720000" lvl="1" indent="-3600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Продукты питания</a:t>
            </a:r>
          </a:p>
          <a:p>
            <a:pPr marL="720000" lvl="1" indent="-3600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Хозяйственные материалы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112122" cy="1143001"/>
          </a:xfrm>
        </p:spPr>
        <p:txBody>
          <a:bodyPr/>
          <a:lstStyle/>
          <a:p>
            <a:pPr algn="l">
              <a:defRPr/>
            </a:pPr>
            <a:r>
              <a:rPr altLang="ru-RU" sz="2800" dirty="0" err="1" smtClean="0">
                <a:latin typeface="Arial" charset="0"/>
                <a:cs typeface="Arial" charset="0"/>
              </a:rPr>
              <a:t>Учет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товарно-материальных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запасов</a:t>
            </a:r>
            <a:endParaRPr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04403"/>
          </a:xfrm>
        </p:spPr>
        <p:txBody>
          <a:bodyPr/>
          <a:lstStyle/>
          <a:p>
            <a:pPr>
              <a:defRPr/>
            </a:pPr>
            <a:r>
              <a:rPr sz="2400" dirty="0" err="1" smtClean="0"/>
              <a:t>Учет</a:t>
            </a:r>
            <a:r>
              <a:rPr sz="2400" dirty="0" smtClean="0"/>
              <a:t> </a:t>
            </a:r>
            <a:r>
              <a:rPr sz="2400" dirty="0" err="1" smtClean="0"/>
              <a:t>медикаментов</a:t>
            </a:r>
            <a:r>
              <a:rPr sz="2400" dirty="0" smtClean="0"/>
              <a:t> в </a:t>
            </a:r>
            <a:r>
              <a:rPr sz="2400" dirty="0" err="1" smtClean="0"/>
              <a:t>разрезе</a:t>
            </a:r>
            <a:r>
              <a:rPr sz="2400" dirty="0" smtClean="0"/>
              <a:t> </a:t>
            </a:r>
            <a:r>
              <a:rPr sz="2400" dirty="0" err="1" smtClean="0"/>
              <a:t>серий</a:t>
            </a:r>
            <a:r>
              <a:rPr sz="2400" dirty="0" smtClean="0"/>
              <a:t> и </a:t>
            </a:r>
            <a:r>
              <a:rPr sz="2400" dirty="0" err="1" smtClean="0"/>
              <a:t>сроков</a:t>
            </a:r>
            <a:r>
              <a:rPr sz="2400" dirty="0" smtClean="0"/>
              <a:t> </a:t>
            </a:r>
            <a:r>
              <a:rPr sz="2400" dirty="0" err="1" smtClean="0"/>
              <a:t>годности</a:t>
            </a:r>
            <a:endParaRPr sz="2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altLang="ru-RU" smtClean="0">
              <a:latin typeface="Arial" charset="0"/>
              <a:cs typeface="Arial" charset="0"/>
            </a:endParaRPr>
          </a:p>
        </p:txBody>
      </p:sp>
      <p:grpSp>
        <p:nvGrpSpPr>
          <p:cNvPr id="9" name="Группа 11"/>
          <p:cNvGrpSpPr>
            <a:grpSpLocks/>
          </p:cNvGrpSpPr>
          <p:nvPr/>
        </p:nvGrpSpPr>
        <p:grpSpPr bwMode="auto">
          <a:xfrm>
            <a:off x="214313" y="1921594"/>
            <a:ext cx="8280400" cy="4603750"/>
            <a:chOff x="71406" y="1714488"/>
            <a:chExt cx="8280431" cy="4603692"/>
          </a:xfrm>
        </p:grpSpPr>
        <p:pic>
          <p:nvPicPr>
            <p:cNvPr id="10" name="Рисунок 7" descr="виды номенклатуры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06" y="1714488"/>
              <a:ext cx="6927181" cy="2217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8" descr="серии номенклатуры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5791" y="3643328"/>
              <a:ext cx="6066046" cy="2674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" name="Прямая со стрелкой 11"/>
          <p:cNvCxnSpPr/>
          <p:nvPr/>
        </p:nvCxnSpPr>
        <p:spPr>
          <a:xfrm rot="5400000">
            <a:off x="3035300" y="4696048"/>
            <a:ext cx="1928813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112122" cy="1143001"/>
          </a:xfrm>
        </p:spPr>
        <p:txBody>
          <a:bodyPr/>
          <a:lstStyle/>
          <a:p>
            <a:pPr algn="l">
              <a:defRPr/>
            </a:pPr>
            <a:r>
              <a:rPr altLang="ru-RU" sz="2800" dirty="0" err="1" smtClean="0">
                <a:latin typeface="Arial" charset="0"/>
                <a:cs typeface="Arial" charset="0"/>
              </a:rPr>
              <a:t>Учет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товарно-материальных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запасов</a:t>
            </a:r>
            <a:endParaRPr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04403"/>
          </a:xfrm>
        </p:spPr>
        <p:txBody>
          <a:bodyPr/>
          <a:lstStyle/>
          <a:p>
            <a:pPr>
              <a:defRPr/>
            </a:pPr>
            <a:r>
              <a:rPr sz="2400" dirty="0" err="1" smtClean="0"/>
              <a:t>Способы</a:t>
            </a:r>
            <a:r>
              <a:rPr sz="2400" dirty="0" smtClean="0"/>
              <a:t> </a:t>
            </a:r>
            <a:r>
              <a:rPr sz="2400" dirty="0" err="1" smtClean="0"/>
              <a:t>оценки</a:t>
            </a:r>
            <a:r>
              <a:rPr sz="2400" dirty="0" smtClean="0"/>
              <a:t> </a:t>
            </a:r>
            <a:r>
              <a:rPr sz="2400" dirty="0" err="1" smtClean="0"/>
              <a:t>запасов</a:t>
            </a:r>
            <a:endParaRPr sz="2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altLang="ru-RU" smtClean="0">
              <a:latin typeface="Arial" charset="0"/>
              <a:cs typeface="Arial" charset="0"/>
            </a:endParaRPr>
          </a:p>
        </p:txBody>
      </p:sp>
      <p:grpSp>
        <p:nvGrpSpPr>
          <p:cNvPr id="9" name="Группа 10"/>
          <p:cNvGrpSpPr>
            <a:grpSpLocks/>
          </p:cNvGrpSpPr>
          <p:nvPr/>
        </p:nvGrpSpPr>
        <p:grpSpPr bwMode="auto">
          <a:xfrm>
            <a:off x="147638" y="1428750"/>
            <a:ext cx="8848725" cy="4714875"/>
            <a:chOff x="147019" y="1428722"/>
            <a:chExt cx="8849961" cy="4714922"/>
          </a:xfrm>
        </p:grpSpPr>
        <p:pic>
          <p:nvPicPr>
            <p:cNvPr id="13" name="Рисунок 5" descr="план счетов_партии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019" y="2923744"/>
              <a:ext cx="8849961" cy="321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6" descr="способы оценки запасов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602" y="1428722"/>
              <a:ext cx="5753903" cy="194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Прямая со стрелкой 14"/>
          <p:cNvCxnSpPr/>
          <p:nvPr/>
        </p:nvCxnSpPr>
        <p:spPr>
          <a:xfrm rot="16200000" flipH="1">
            <a:off x="6179345" y="3107531"/>
            <a:ext cx="2500312" cy="2143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9512" y="1412776"/>
            <a:ext cx="2736304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1" indent="-360000">
              <a:spcBef>
                <a:spcPct val="20000"/>
              </a:spcBef>
              <a:buBlip>
                <a:blip r:embed="rId4"/>
              </a:buBlip>
              <a:defRPr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 средней 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0000" lvl="1" indent="-360000">
              <a:spcBef>
                <a:spcPct val="20000"/>
              </a:spcBef>
              <a:buBlip>
                <a:blip r:embed="rId4"/>
              </a:buBlip>
              <a:defRPr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ФИФО</a:t>
            </a: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0000" lvl="1" indent="-360000">
              <a:spcBef>
                <a:spcPct val="20000"/>
              </a:spcBef>
              <a:buBlip>
                <a:blip r:embed="rId4"/>
              </a:buBlip>
              <a:defRPr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ЛИФО</a:t>
            </a: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0000" lvl="1" indent="-360000">
              <a:spcBef>
                <a:spcPct val="20000"/>
              </a:spcBef>
              <a:buBlip>
                <a:blip r:embed="rId4"/>
              </a:buBlip>
              <a:defRPr/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Метод специфической идентификации</a:t>
            </a: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112122" cy="1143001"/>
          </a:xfrm>
        </p:spPr>
        <p:txBody>
          <a:bodyPr/>
          <a:lstStyle/>
          <a:p>
            <a:pPr algn="l">
              <a:defRPr/>
            </a:pPr>
            <a:r>
              <a:rPr altLang="ru-RU" sz="2800" dirty="0" err="1" smtClean="0">
                <a:latin typeface="Arial" charset="0"/>
                <a:cs typeface="Arial" charset="0"/>
              </a:rPr>
              <a:t>Учет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товарно-материальных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запасов</a:t>
            </a:r>
            <a:endParaRPr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397"/>
            <a:ext cx="8892480" cy="504403"/>
          </a:xfrm>
        </p:spPr>
        <p:txBody>
          <a:bodyPr/>
          <a:lstStyle/>
          <a:p>
            <a:pPr>
              <a:defRPr/>
            </a:pPr>
            <a:r>
              <a:rPr sz="2400" dirty="0" err="1" smtClean="0"/>
              <a:t>Поступление</a:t>
            </a:r>
            <a:r>
              <a:rPr sz="2400" dirty="0" smtClean="0"/>
              <a:t> </a:t>
            </a:r>
            <a:r>
              <a:rPr sz="2400" dirty="0" err="1" smtClean="0"/>
              <a:t>активов</a:t>
            </a:r>
            <a:r>
              <a:rPr sz="2400" dirty="0" smtClean="0"/>
              <a:t> и </a:t>
            </a:r>
            <a:r>
              <a:rPr sz="2400" dirty="0" err="1" smtClean="0"/>
              <a:t>услуг</a:t>
            </a:r>
            <a:endParaRPr sz="2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altLang="ru-RU" smtClean="0">
              <a:latin typeface="Arial" charset="0"/>
              <a:cs typeface="Arial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048000" y="1628800"/>
          <a:ext cx="60960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85750" y="1858999"/>
            <a:ext cx="3357563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/>
              <a:t>Автоматизированы операции по поступлению запасов (в том числе по импорту), учету дополнительных расходов на приобретение, реализации, возврату поставщику и от покупателя, перемещению между местами хранения и ответственными лицами, комплектации и списанию, оформлению доверенностей.</a:t>
            </a:r>
          </a:p>
          <a:p>
            <a:pPr>
              <a:spcBef>
                <a:spcPct val="50000"/>
              </a:spcBef>
            </a:pPr>
            <a:endParaRPr lang="ru-RU" sz="1600" dirty="0">
              <a:solidFill>
                <a:srgbClr val="7944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112122" cy="1143001"/>
          </a:xfrm>
        </p:spPr>
        <p:txBody>
          <a:bodyPr/>
          <a:lstStyle/>
          <a:p>
            <a:pPr algn="l">
              <a:defRPr/>
            </a:pPr>
            <a:r>
              <a:rPr altLang="ru-RU" sz="2800" dirty="0" err="1" smtClean="0">
                <a:latin typeface="Arial" charset="0"/>
                <a:cs typeface="Arial" charset="0"/>
              </a:rPr>
              <a:t>Учет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товарно-материальных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запасов</a:t>
            </a:r>
            <a:endParaRPr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397"/>
            <a:ext cx="8892480" cy="504403"/>
          </a:xfrm>
        </p:spPr>
        <p:txBody>
          <a:bodyPr/>
          <a:lstStyle/>
          <a:p>
            <a:pPr>
              <a:defRPr/>
            </a:pPr>
            <a:r>
              <a:rPr sz="2400" dirty="0" err="1" smtClean="0"/>
              <a:t>Оформление</a:t>
            </a:r>
            <a:r>
              <a:rPr sz="2400" dirty="0" smtClean="0"/>
              <a:t> </a:t>
            </a:r>
            <a:r>
              <a:rPr sz="2400" dirty="0" err="1" smtClean="0"/>
              <a:t>операций</a:t>
            </a:r>
            <a:r>
              <a:rPr sz="2400" dirty="0" smtClean="0"/>
              <a:t> </a:t>
            </a:r>
            <a:r>
              <a:rPr sz="2400" dirty="0" err="1" smtClean="0"/>
              <a:t>приобретения</a:t>
            </a:r>
            <a:r>
              <a:rPr sz="2400" dirty="0" smtClean="0"/>
              <a:t> </a:t>
            </a:r>
            <a:r>
              <a:rPr sz="2400" dirty="0" err="1" smtClean="0"/>
              <a:t>внеоборотных</a:t>
            </a:r>
            <a:r>
              <a:rPr sz="2400" dirty="0" smtClean="0"/>
              <a:t> </a:t>
            </a:r>
            <a:r>
              <a:rPr sz="2400" dirty="0" err="1" smtClean="0"/>
              <a:t>активов</a:t>
            </a:r>
            <a:r>
              <a:rPr sz="2400" dirty="0" smtClean="0"/>
              <a:t>, </a:t>
            </a:r>
            <a:r>
              <a:rPr sz="2400" dirty="0" err="1" smtClean="0"/>
              <a:t>запасов</a:t>
            </a:r>
            <a:r>
              <a:rPr sz="2400" dirty="0" smtClean="0"/>
              <a:t> и </a:t>
            </a:r>
            <a:r>
              <a:rPr sz="2400" dirty="0" err="1" smtClean="0"/>
              <a:t>услуг</a:t>
            </a:r>
            <a:r>
              <a:rPr sz="2400" dirty="0" smtClean="0"/>
              <a:t> </a:t>
            </a:r>
            <a:r>
              <a:rPr sz="2400" dirty="0" err="1" smtClean="0"/>
              <a:t>одним</a:t>
            </a:r>
            <a:r>
              <a:rPr sz="2400" dirty="0" smtClean="0"/>
              <a:t> </a:t>
            </a:r>
            <a:r>
              <a:rPr sz="2400" dirty="0" err="1" smtClean="0"/>
              <a:t>документом</a:t>
            </a:r>
            <a:r>
              <a:rPr sz="2400" dirty="0" smtClean="0"/>
              <a:t> в </a:t>
            </a:r>
            <a:r>
              <a:rPr sz="2400" dirty="0" err="1" smtClean="0"/>
              <a:t>разрезе</a:t>
            </a:r>
            <a:r>
              <a:rPr sz="2400" dirty="0" smtClean="0"/>
              <a:t> </a:t>
            </a:r>
            <a:r>
              <a:rPr sz="2400" dirty="0" err="1" smtClean="0"/>
              <a:t>бюджетных</a:t>
            </a:r>
            <a:r>
              <a:rPr sz="2400" dirty="0" smtClean="0"/>
              <a:t> </a:t>
            </a:r>
            <a:r>
              <a:rPr sz="2400" dirty="0" err="1" smtClean="0"/>
              <a:t>аналитик</a:t>
            </a:r>
            <a:endParaRPr sz="2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91289"/>
            <a:ext cx="6624736" cy="425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950" y="-42863"/>
            <a:ext cx="5112122" cy="1143001"/>
          </a:xfrm>
        </p:spPr>
        <p:txBody>
          <a:bodyPr/>
          <a:lstStyle/>
          <a:p>
            <a:pPr algn="l">
              <a:defRPr/>
            </a:pPr>
            <a:r>
              <a:rPr altLang="ru-RU" sz="2800" dirty="0" err="1" smtClean="0">
                <a:latin typeface="Arial" charset="0"/>
                <a:cs typeface="Arial" charset="0"/>
              </a:rPr>
              <a:t>Учет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товарно-материальных</a:t>
            </a:r>
            <a:r>
              <a:rPr altLang="ru-RU" sz="2800" dirty="0" smtClean="0">
                <a:latin typeface="Arial" charset="0"/>
                <a:cs typeface="Arial" charset="0"/>
              </a:rPr>
              <a:t> </a:t>
            </a:r>
            <a:r>
              <a:rPr altLang="ru-RU" sz="2800" dirty="0" err="1" smtClean="0">
                <a:latin typeface="Arial" charset="0"/>
                <a:cs typeface="Arial" charset="0"/>
              </a:rPr>
              <a:t>запасов</a:t>
            </a:r>
            <a:endParaRPr altLang="ru-RU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04403"/>
          </a:xfrm>
        </p:spPr>
        <p:txBody>
          <a:bodyPr/>
          <a:lstStyle/>
          <a:p>
            <a:pPr>
              <a:defRPr/>
            </a:pPr>
            <a:r>
              <a:rPr sz="1800" dirty="0" err="1" smtClean="0"/>
              <a:t>Учет</a:t>
            </a:r>
            <a:r>
              <a:rPr sz="1800" dirty="0" smtClean="0"/>
              <a:t> </a:t>
            </a:r>
            <a:r>
              <a:rPr sz="1800" dirty="0" err="1" smtClean="0"/>
              <a:t>доверенностей</a:t>
            </a:r>
            <a:r>
              <a:rPr sz="1800" dirty="0" smtClean="0"/>
              <a:t> </a:t>
            </a:r>
            <a:r>
              <a:rPr sz="1800" dirty="0" err="1" smtClean="0"/>
              <a:t>по</a:t>
            </a:r>
            <a:r>
              <a:rPr sz="1800" dirty="0" smtClean="0"/>
              <a:t> </a:t>
            </a:r>
            <a:r>
              <a:rPr sz="1800" dirty="0" err="1" smtClean="0"/>
              <a:t>статусам</a:t>
            </a:r>
            <a:r>
              <a:rPr sz="1800" dirty="0" smtClean="0"/>
              <a:t>. </a:t>
            </a:r>
            <a:r>
              <a:rPr lang="ru-RU" sz="1800" dirty="0" smtClean="0"/>
              <a:t>Возможность формирования журнала доверенностей</a:t>
            </a:r>
            <a:endParaRPr sz="18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ru-RU" smtClean="0">
                <a:latin typeface="Arial" charset="0"/>
                <a:cs typeface="Arial" charset="0"/>
              </a:rPr>
              <a:t>Слайд </a:t>
            </a:r>
            <a:fld id="{E21E7220-4D76-4D56-A0B2-0BF5FC98F2D8}" type="slidenum">
              <a:rPr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altLang="ru-RU" smtClean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7200800" cy="326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157192"/>
            <a:ext cx="75057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6732240" y="4941168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Гос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Госсектор</Template>
  <TotalTime>78</TotalTime>
  <Words>519</Words>
  <Application>Microsoft Office PowerPoint</Application>
  <PresentationFormat>Экран (4:3)</PresentationFormat>
  <Paragraphs>98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Госсектор</vt:lpstr>
      <vt:lpstr>Учет товарно-материальных запасов в «Госсектор: Бухгалтерия государственного учреждения для Казахстана»</vt:lpstr>
      <vt:lpstr>Возможности подсистемы</vt:lpstr>
      <vt:lpstr>Учет товарно-материальных запасов</vt:lpstr>
      <vt:lpstr>Учет товарно-материальных запасов</vt:lpstr>
      <vt:lpstr>Учет товарно-материальных запасов</vt:lpstr>
      <vt:lpstr>Учет товарно-материальных запасов</vt:lpstr>
      <vt:lpstr>Учет товарно-материальных запасов</vt:lpstr>
      <vt:lpstr>Учет товарно-материальных запасов</vt:lpstr>
      <vt:lpstr>Учет товарно-материальных запасов</vt:lpstr>
      <vt:lpstr>Учет товарно-материальных запасов</vt:lpstr>
      <vt:lpstr>Учет товарно-материальных запасов</vt:lpstr>
      <vt:lpstr>Учет товарно-материальных запасов</vt:lpstr>
      <vt:lpstr>Учет товарно-материальных запасов</vt:lpstr>
      <vt:lpstr>Учет товарно-материальных запасов</vt:lpstr>
      <vt:lpstr>Учет товарно-материальных запасов</vt:lpstr>
      <vt:lpstr>Учет товарно-материальных запасов</vt:lpstr>
      <vt:lpstr>Дополнительную информацию по отраслевым решениям можно получить на сайте www.1c-rating.kz,  либо по e-mail: 1c@1c-rating.kz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формирования годовой отчетности 2011 года в «1С:Бухгалтерии 8 для Казахстана», редакция 2.0: Форма 100.00</dc:title>
  <dc:creator>I_Rybina</dc:creator>
  <cp:lastModifiedBy>I_Rybina</cp:lastModifiedBy>
  <cp:revision>64</cp:revision>
  <dcterms:created xsi:type="dcterms:W3CDTF">2014-12-08T09:07:39Z</dcterms:created>
  <dcterms:modified xsi:type="dcterms:W3CDTF">2014-12-08T10:25:57Z</dcterms:modified>
</cp:coreProperties>
</file>