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40.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52.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62.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63.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68.xml" ContentType="application/vnd.openxmlformats-officedocument.presentationml.notesSlide+xml"/>
  <Override PartName="/ppt/notesSlides/notesSlide6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0" r:id="rId1"/>
  </p:sldMasterIdLst>
  <p:notesMasterIdLst>
    <p:notesMasterId r:id="rId71"/>
  </p:notesMasterIdLst>
  <p:handoutMasterIdLst>
    <p:handoutMasterId r:id="rId72"/>
  </p:handoutMasterIdLst>
  <p:sldIdLst>
    <p:sldId id="410" r:id="rId2"/>
    <p:sldId id="625" r:id="rId3"/>
    <p:sldId id="626" r:id="rId4"/>
    <p:sldId id="628" r:id="rId5"/>
    <p:sldId id="585" r:id="rId6"/>
    <p:sldId id="559" r:id="rId7"/>
    <p:sldId id="591" r:id="rId8"/>
    <p:sldId id="624" r:id="rId9"/>
    <p:sldId id="595" r:id="rId10"/>
    <p:sldId id="631" r:id="rId11"/>
    <p:sldId id="632" r:id="rId12"/>
    <p:sldId id="633" r:id="rId13"/>
    <p:sldId id="637" r:id="rId14"/>
    <p:sldId id="638" r:id="rId15"/>
    <p:sldId id="634" r:id="rId16"/>
    <p:sldId id="639" r:id="rId17"/>
    <p:sldId id="635" r:id="rId18"/>
    <p:sldId id="636" r:id="rId19"/>
    <p:sldId id="640" r:id="rId20"/>
    <p:sldId id="716" r:id="rId21"/>
    <p:sldId id="645" r:id="rId22"/>
    <p:sldId id="647" r:id="rId23"/>
    <p:sldId id="649" r:id="rId24"/>
    <p:sldId id="651" r:id="rId25"/>
    <p:sldId id="653" r:id="rId26"/>
    <p:sldId id="654" r:id="rId27"/>
    <p:sldId id="655" r:id="rId28"/>
    <p:sldId id="659" r:id="rId29"/>
    <p:sldId id="660" r:id="rId30"/>
    <p:sldId id="661" r:id="rId31"/>
    <p:sldId id="662" r:id="rId32"/>
    <p:sldId id="663" r:id="rId33"/>
    <p:sldId id="664" r:id="rId34"/>
    <p:sldId id="673" r:id="rId35"/>
    <p:sldId id="667" r:id="rId36"/>
    <p:sldId id="671" r:id="rId37"/>
    <p:sldId id="674" r:id="rId38"/>
    <p:sldId id="694" r:id="rId39"/>
    <p:sldId id="675" r:id="rId40"/>
    <p:sldId id="682" r:id="rId41"/>
    <p:sldId id="683" r:id="rId42"/>
    <p:sldId id="684" r:id="rId43"/>
    <p:sldId id="685" r:id="rId44"/>
    <p:sldId id="686" r:id="rId45"/>
    <p:sldId id="687" r:id="rId46"/>
    <p:sldId id="688" r:id="rId47"/>
    <p:sldId id="689" r:id="rId48"/>
    <p:sldId id="690" r:id="rId49"/>
    <p:sldId id="691" r:id="rId50"/>
    <p:sldId id="692" r:id="rId51"/>
    <p:sldId id="693" r:id="rId52"/>
    <p:sldId id="695" r:id="rId53"/>
    <p:sldId id="700" r:id="rId54"/>
    <p:sldId id="702" r:id="rId55"/>
    <p:sldId id="703" r:id="rId56"/>
    <p:sldId id="704" r:id="rId57"/>
    <p:sldId id="705" r:id="rId58"/>
    <p:sldId id="706" r:id="rId59"/>
    <p:sldId id="707" r:id="rId60"/>
    <p:sldId id="697" r:id="rId61"/>
    <p:sldId id="699" r:id="rId62"/>
    <p:sldId id="708" r:id="rId63"/>
    <p:sldId id="709" r:id="rId64"/>
    <p:sldId id="696" r:id="rId65"/>
    <p:sldId id="710" r:id="rId66"/>
    <p:sldId id="711" r:id="rId67"/>
    <p:sldId id="712" r:id="rId68"/>
    <p:sldId id="560" r:id="rId69"/>
    <p:sldId id="561" r:id="rId70"/>
  </p:sldIdLst>
  <p:sldSz cx="9144000" cy="6858000" type="screen4x3"/>
  <p:notesSz cx="6858000" cy="9144000"/>
  <p:defaultTextStyle>
    <a:defPPr>
      <a:defRPr lang="ru-RU"/>
    </a:defPPr>
    <a:lvl1pPr algn="ctr" rtl="0" eaLnBrk="0" fontAlgn="base" hangingPunct="0">
      <a:lnSpc>
        <a:spcPct val="110000"/>
      </a:lnSpc>
      <a:spcBef>
        <a:spcPct val="50000"/>
      </a:spcBef>
      <a:spcAft>
        <a:spcPct val="0"/>
      </a:spcAft>
      <a:defRPr sz="1600" kern="1200">
        <a:solidFill>
          <a:schemeClr val="tx1"/>
        </a:solidFill>
        <a:latin typeface="Arial" charset="0"/>
        <a:ea typeface="+mn-ea"/>
        <a:cs typeface="+mn-cs"/>
      </a:defRPr>
    </a:lvl1pPr>
    <a:lvl2pPr marL="457200" algn="ctr" rtl="0" eaLnBrk="0" fontAlgn="base" hangingPunct="0">
      <a:lnSpc>
        <a:spcPct val="110000"/>
      </a:lnSpc>
      <a:spcBef>
        <a:spcPct val="50000"/>
      </a:spcBef>
      <a:spcAft>
        <a:spcPct val="0"/>
      </a:spcAft>
      <a:defRPr sz="1600" kern="1200">
        <a:solidFill>
          <a:schemeClr val="tx1"/>
        </a:solidFill>
        <a:latin typeface="Arial" charset="0"/>
        <a:ea typeface="+mn-ea"/>
        <a:cs typeface="+mn-cs"/>
      </a:defRPr>
    </a:lvl2pPr>
    <a:lvl3pPr marL="914400" algn="ctr" rtl="0" eaLnBrk="0" fontAlgn="base" hangingPunct="0">
      <a:lnSpc>
        <a:spcPct val="110000"/>
      </a:lnSpc>
      <a:spcBef>
        <a:spcPct val="50000"/>
      </a:spcBef>
      <a:spcAft>
        <a:spcPct val="0"/>
      </a:spcAft>
      <a:defRPr sz="1600" kern="1200">
        <a:solidFill>
          <a:schemeClr val="tx1"/>
        </a:solidFill>
        <a:latin typeface="Arial" charset="0"/>
        <a:ea typeface="+mn-ea"/>
        <a:cs typeface="+mn-cs"/>
      </a:defRPr>
    </a:lvl3pPr>
    <a:lvl4pPr marL="1371600" algn="ctr" rtl="0" eaLnBrk="0" fontAlgn="base" hangingPunct="0">
      <a:lnSpc>
        <a:spcPct val="110000"/>
      </a:lnSpc>
      <a:spcBef>
        <a:spcPct val="50000"/>
      </a:spcBef>
      <a:spcAft>
        <a:spcPct val="0"/>
      </a:spcAft>
      <a:defRPr sz="1600" kern="1200">
        <a:solidFill>
          <a:schemeClr val="tx1"/>
        </a:solidFill>
        <a:latin typeface="Arial" charset="0"/>
        <a:ea typeface="+mn-ea"/>
        <a:cs typeface="+mn-cs"/>
      </a:defRPr>
    </a:lvl4pPr>
    <a:lvl5pPr marL="1828800" algn="ctr" rtl="0" eaLnBrk="0" fontAlgn="base" hangingPunct="0">
      <a:lnSpc>
        <a:spcPct val="110000"/>
      </a:lnSpc>
      <a:spcBef>
        <a:spcPct val="5000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1838">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Тюрина Т.В." initials="ТТВ" lastIdx="4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99FF"/>
    <a:srgbClr val="57D3FF"/>
    <a:srgbClr val="66FF66"/>
    <a:srgbClr val="9DFE86"/>
    <a:srgbClr val="00CC66"/>
    <a:srgbClr val="B678D2"/>
    <a:srgbClr val="9CCDF6"/>
    <a:srgbClr val="DABAE8"/>
    <a:srgbClr val="F2BF7A"/>
    <a:srgbClr val="EFA75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44" autoAdjust="0"/>
    <p:restoredTop sz="78250" autoAdjust="0"/>
  </p:normalViewPr>
  <p:slideViewPr>
    <p:cSldViewPr snapToGrid="0">
      <p:cViewPr varScale="1">
        <p:scale>
          <a:sx n="69" d="100"/>
          <a:sy n="69" d="100"/>
        </p:scale>
        <p:origin x="1963" y="43"/>
      </p:cViewPr>
      <p:guideLst>
        <p:guide orient="horz" pos="2160"/>
        <p:guide pos="183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115" d="100"/>
          <a:sy n="115" d="100"/>
        </p:scale>
        <p:origin x="-1775" y="-100"/>
      </p:cViewPr>
      <p:guideLst>
        <p:guide orient="horz" pos="2880"/>
        <p:guide pos="2160"/>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_rels/data2.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image" Target="../media/image3.jpeg"/><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4474CE-3CF5-4494-B71E-3DF77F722EC6}" type="doc">
      <dgm:prSet loTypeId="urn:microsoft.com/office/officeart/2005/8/layout/radial3" loCatId="cycle" qsTypeId="urn:microsoft.com/office/officeart/2005/8/quickstyle/3d4" qsCatId="3D" csTypeId="urn:microsoft.com/office/officeart/2005/8/colors/accent0_3" csCatId="mainScheme" phldr="1"/>
      <dgm:spPr/>
      <dgm:t>
        <a:bodyPr/>
        <a:lstStyle/>
        <a:p>
          <a:endParaRPr lang="ru-RU"/>
        </a:p>
      </dgm:t>
    </dgm:pt>
    <dgm:pt modelId="{314876FF-CC80-47E4-970C-F205125B3C71}">
      <dgm:prSet phldrT="[Текст]" custT="1"/>
      <dgm:spPr>
        <a:solidFill>
          <a:srgbClr val="FF9900">
            <a:alpha val="50000"/>
          </a:srgbClr>
        </a:solidFill>
      </dgm:spPr>
      <dgm:t>
        <a:bodyPr/>
        <a:lstStyle/>
        <a:p>
          <a:r>
            <a:rPr lang="ru-RU" sz="1400" b="1" baseline="0" dirty="0" smtClean="0"/>
            <a:t>«1С: Бухгалтерия строительной организации для Казахстана»</a:t>
          </a:r>
          <a:endParaRPr lang="ru-RU" sz="1400" b="1" dirty="0"/>
        </a:p>
      </dgm:t>
    </dgm:pt>
    <dgm:pt modelId="{8511AF83-78B5-4AFB-9DDE-B67605D652F8}" type="parTrans" cxnId="{97B2E014-D0A2-409F-B428-539584443FC5}">
      <dgm:prSet/>
      <dgm:spPr/>
      <dgm:t>
        <a:bodyPr/>
        <a:lstStyle/>
        <a:p>
          <a:endParaRPr lang="ru-RU"/>
        </a:p>
      </dgm:t>
    </dgm:pt>
    <dgm:pt modelId="{A5F88EAE-8D29-4CB4-9D5D-E5E5F4F20B2E}" type="sibTrans" cxnId="{97B2E014-D0A2-409F-B428-539584443FC5}">
      <dgm:prSet/>
      <dgm:spPr/>
      <dgm:t>
        <a:bodyPr/>
        <a:lstStyle/>
        <a:p>
          <a:endParaRPr lang="ru-RU"/>
        </a:p>
      </dgm:t>
    </dgm:pt>
    <dgm:pt modelId="{E27DFD06-6A41-4FDA-BB01-7EFF683C3512}">
      <dgm:prSet phldrT="[Текст]" custT="1"/>
      <dgm:spPr>
        <a:solidFill>
          <a:srgbClr val="9DFE86">
            <a:alpha val="50000"/>
          </a:srgbClr>
        </a:solidFill>
      </dgm:spPr>
      <dgm:t>
        <a:bodyPr/>
        <a:lstStyle/>
        <a:p>
          <a:r>
            <a:rPr lang="ru-RU" sz="1200" b="1" dirty="0" smtClean="0">
              <a:effectLst/>
            </a:rPr>
            <a:t>Генеральные подрядные организации</a:t>
          </a:r>
          <a:endParaRPr lang="ru-RU" sz="1200" b="1" dirty="0">
            <a:effectLst/>
          </a:endParaRPr>
        </a:p>
      </dgm:t>
    </dgm:pt>
    <dgm:pt modelId="{170BF5E5-42E7-4872-8893-8C615C1D7EC8}" type="parTrans" cxnId="{D38A99F4-7786-4472-98BD-A21187FEF8C8}">
      <dgm:prSet/>
      <dgm:spPr/>
      <dgm:t>
        <a:bodyPr/>
        <a:lstStyle/>
        <a:p>
          <a:endParaRPr lang="ru-RU"/>
        </a:p>
      </dgm:t>
    </dgm:pt>
    <dgm:pt modelId="{6D0C7F60-CA2D-4B8E-9BE1-159D6F7500C5}" type="sibTrans" cxnId="{D38A99F4-7786-4472-98BD-A21187FEF8C8}">
      <dgm:prSet/>
      <dgm:spPr/>
      <dgm:t>
        <a:bodyPr/>
        <a:lstStyle/>
        <a:p>
          <a:endParaRPr lang="ru-RU"/>
        </a:p>
      </dgm:t>
    </dgm:pt>
    <dgm:pt modelId="{22712E5B-9CB1-45D2-85EA-7105784C7692}">
      <dgm:prSet phldrT="[Текст]" custT="1"/>
      <dgm:spPr>
        <a:solidFill>
          <a:srgbClr val="9DFE86">
            <a:alpha val="50000"/>
          </a:srgbClr>
        </a:solidFill>
      </dgm:spPr>
      <dgm:t>
        <a:bodyPr/>
        <a:lstStyle/>
        <a:p>
          <a:r>
            <a:rPr lang="ru-RU" sz="1100" b="1" dirty="0" smtClean="0">
              <a:effectLst/>
            </a:rPr>
            <a:t>Инвесторы</a:t>
          </a:r>
          <a:endParaRPr lang="ru-RU" sz="1100" b="1" dirty="0">
            <a:effectLst/>
          </a:endParaRPr>
        </a:p>
      </dgm:t>
    </dgm:pt>
    <dgm:pt modelId="{B187CE90-9C0F-4F1D-9E3F-4D151A847484}" type="parTrans" cxnId="{16D0518A-52B9-404B-A3D0-5C7BC56785B2}">
      <dgm:prSet/>
      <dgm:spPr/>
      <dgm:t>
        <a:bodyPr/>
        <a:lstStyle/>
        <a:p>
          <a:endParaRPr lang="ru-RU"/>
        </a:p>
      </dgm:t>
    </dgm:pt>
    <dgm:pt modelId="{92FE04D7-05EE-4081-9A8E-15A68F09C520}" type="sibTrans" cxnId="{16D0518A-52B9-404B-A3D0-5C7BC56785B2}">
      <dgm:prSet/>
      <dgm:spPr/>
      <dgm:t>
        <a:bodyPr/>
        <a:lstStyle/>
        <a:p>
          <a:endParaRPr lang="ru-RU"/>
        </a:p>
      </dgm:t>
    </dgm:pt>
    <dgm:pt modelId="{ADB13565-4D28-4EFA-A9F9-91CD375F3D01}">
      <dgm:prSet phldrT="[Текст]" custT="1"/>
      <dgm:spPr>
        <a:solidFill>
          <a:srgbClr val="9DFE86">
            <a:alpha val="50000"/>
          </a:srgbClr>
        </a:solidFill>
      </dgm:spPr>
      <dgm:t>
        <a:bodyPr/>
        <a:lstStyle/>
        <a:p>
          <a:r>
            <a:rPr lang="ru-RU" sz="1200" b="1" dirty="0" smtClean="0">
              <a:effectLst/>
            </a:rPr>
            <a:t>Субподрядные организации</a:t>
          </a:r>
          <a:endParaRPr lang="ru-RU" sz="1200" b="1" dirty="0">
            <a:effectLst/>
          </a:endParaRPr>
        </a:p>
      </dgm:t>
    </dgm:pt>
    <dgm:pt modelId="{7773E4EB-6811-4B78-BFBF-65A4799314DF}" type="parTrans" cxnId="{DB7F43F3-34EE-403A-8C8C-842CCE800073}">
      <dgm:prSet/>
      <dgm:spPr/>
      <dgm:t>
        <a:bodyPr/>
        <a:lstStyle/>
        <a:p>
          <a:endParaRPr lang="ru-RU"/>
        </a:p>
      </dgm:t>
    </dgm:pt>
    <dgm:pt modelId="{C0C52B3D-69B2-42B7-95DD-B36ADC6BB9B9}" type="sibTrans" cxnId="{DB7F43F3-34EE-403A-8C8C-842CCE800073}">
      <dgm:prSet/>
      <dgm:spPr/>
      <dgm:t>
        <a:bodyPr/>
        <a:lstStyle/>
        <a:p>
          <a:endParaRPr lang="ru-RU"/>
        </a:p>
      </dgm:t>
    </dgm:pt>
    <dgm:pt modelId="{B350B345-44D2-4E7D-B96B-CEE73DCA36B9}">
      <dgm:prSet phldrT="[Текст]" custT="1"/>
      <dgm:spPr>
        <a:solidFill>
          <a:srgbClr val="9DFE86">
            <a:alpha val="50000"/>
          </a:srgbClr>
        </a:solidFill>
      </dgm:spPr>
      <dgm:t>
        <a:bodyPr/>
        <a:lstStyle/>
        <a:p>
          <a:r>
            <a:rPr lang="ru-RU" sz="1200" b="1" dirty="0" smtClean="0">
              <a:effectLst/>
            </a:rPr>
            <a:t>Заказчики</a:t>
          </a:r>
          <a:endParaRPr lang="ru-RU" sz="1200" b="1" dirty="0">
            <a:effectLst/>
          </a:endParaRPr>
        </a:p>
      </dgm:t>
    </dgm:pt>
    <dgm:pt modelId="{A92BBA22-0A66-43B5-9ECF-FBEF246D950A}" type="parTrans" cxnId="{2DAD3723-0723-4901-82F8-63463D0E3135}">
      <dgm:prSet/>
      <dgm:spPr/>
      <dgm:t>
        <a:bodyPr/>
        <a:lstStyle/>
        <a:p>
          <a:endParaRPr lang="ru-RU"/>
        </a:p>
      </dgm:t>
    </dgm:pt>
    <dgm:pt modelId="{FB6CFFB7-39E9-4834-9C73-CBD4C29F5DC2}" type="sibTrans" cxnId="{2DAD3723-0723-4901-82F8-63463D0E3135}">
      <dgm:prSet/>
      <dgm:spPr/>
      <dgm:t>
        <a:bodyPr/>
        <a:lstStyle/>
        <a:p>
          <a:endParaRPr lang="ru-RU"/>
        </a:p>
      </dgm:t>
    </dgm:pt>
    <dgm:pt modelId="{4AEACBAF-DD59-49B5-A0BA-A258A21DA206}" type="pres">
      <dgm:prSet presAssocID="{9F4474CE-3CF5-4494-B71E-3DF77F722EC6}" presName="composite" presStyleCnt="0">
        <dgm:presLayoutVars>
          <dgm:chMax val="1"/>
          <dgm:dir/>
          <dgm:resizeHandles val="exact"/>
        </dgm:presLayoutVars>
      </dgm:prSet>
      <dgm:spPr/>
      <dgm:t>
        <a:bodyPr/>
        <a:lstStyle/>
        <a:p>
          <a:endParaRPr lang="ru-RU"/>
        </a:p>
      </dgm:t>
    </dgm:pt>
    <dgm:pt modelId="{88AF25B1-EB32-4964-85FD-B093902D7344}" type="pres">
      <dgm:prSet presAssocID="{9F4474CE-3CF5-4494-B71E-3DF77F722EC6}" presName="radial" presStyleCnt="0">
        <dgm:presLayoutVars>
          <dgm:animLvl val="ctr"/>
        </dgm:presLayoutVars>
      </dgm:prSet>
      <dgm:spPr/>
      <dgm:t>
        <a:bodyPr/>
        <a:lstStyle/>
        <a:p>
          <a:endParaRPr lang="ru-RU"/>
        </a:p>
      </dgm:t>
    </dgm:pt>
    <dgm:pt modelId="{9EC94835-230C-4EE7-A65C-E47FAD71D869}" type="pres">
      <dgm:prSet presAssocID="{314876FF-CC80-47E4-970C-F205125B3C71}" presName="centerShape" presStyleLbl="vennNode1" presStyleIdx="0" presStyleCnt="5" custScaleX="112078"/>
      <dgm:spPr/>
      <dgm:t>
        <a:bodyPr/>
        <a:lstStyle/>
        <a:p>
          <a:endParaRPr lang="ru-RU"/>
        </a:p>
      </dgm:t>
    </dgm:pt>
    <dgm:pt modelId="{7449F721-EF62-4CA1-B8EB-408917C54A55}" type="pres">
      <dgm:prSet presAssocID="{E27DFD06-6A41-4FDA-BB01-7EFF683C3512}" presName="node" presStyleLbl="vennNode1" presStyleIdx="1" presStyleCnt="5" custScaleX="153680" custScaleY="124129">
        <dgm:presLayoutVars>
          <dgm:bulletEnabled val="1"/>
        </dgm:presLayoutVars>
      </dgm:prSet>
      <dgm:spPr/>
      <dgm:t>
        <a:bodyPr/>
        <a:lstStyle/>
        <a:p>
          <a:endParaRPr lang="ru-RU"/>
        </a:p>
      </dgm:t>
    </dgm:pt>
    <dgm:pt modelId="{F1A18EC5-574A-47B4-AFC8-E6F8130E721D}" type="pres">
      <dgm:prSet presAssocID="{22712E5B-9CB1-45D2-85EA-7105784C7692}" presName="node" presStyleLbl="vennNode1" presStyleIdx="2" presStyleCnt="5" custScaleX="153680" custScaleY="124129" custRadScaleRad="120702">
        <dgm:presLayoutVars>
          <dgm:bulletEnabled val="1"/>
        </dgm:presLayoutVars>
      </dgm:prSet>
      <dgm:spPr/>
      <dgm:t>
        <a:bodyPr/>
        <a:lstStyle/>
        <a:p>
          <a:endParaRPr lang="ru-RU"/>
        </a:p>
      </dgm:t>
    </dgm:pt>
    <dgm:pt modelId="{54C83FD0-3FB9-4EA3-8875-3A003899AF7A}" type="pres">
      <dgm:prSet presAssocID="{ADB13565-4D28-4EFA-A9F9-91CD375F3D01}" presName="node" presStyleLbl="vennNode1" presStyleIdx="3" presStyleCnt="5" custScaleX="170067" custScaleY="124129">
        <dgm:presLayoutVars>
          <dgm:bulletEnabled val="1"/>
        </dgm:presLayoutVars>
      </dgm:prSet>
      <dgm:spPr/>
      <dgm:t>
        <a:bodyPr/>
        <a:lstStyle/>
        <a:p>
          <a:endParaRPr lang="ru-RU"/>
        </a:p>
      </dgm:t>
    </dgm:pt>
    <dgm:pt modelId="{BC2B24D9-B9E0-4BB5-8C94-FB3F70183DF0}" type="pres">
      <dgm:prSet presAssocID="{B350B345-44D2-4E7D-B96B-CEE73DCA36B9}" presName="node" presStyleLbl="vennNode1" presStyleIdx="4" presStyleCnt="5" custScaleX="153680" custScaleY="124129" custRadScaleRad="122485" custRadScaleInc="907">
        <dgm:presLayoutVars>
          <dgm:bulletEnabled val="1"/>
        </dgm:presLayoutVars>
      </dgm:prSet>
      <dgm:spPr/>
      <dgm:t>
        <a:bodyPr/>
        <a:lstStyle/>
        <a:p>
          <a:endParaRPr lang="ru-RU"/>
        </a:p>
      </dgm:t>
    </dgm:pt>
  </dgm:ptLst>
  <dgm:cxnLst>
    <dgm:cxn modelId="{2195331F-6900-4736-82DC-395A147BC061}" type="presOf" srcId="{E27DFD06-6A41-4FDA-BB01-7EFF683C3512}" destId="{7449F721-EF62-4CA1-B8EB-408917C54A55}" srcOrd="0" destOrd="0" presId="urn:microsoft.com/office/officeart/2005/8/layout/radial3"/>
    <dgm:cxn modelId="{D38A99F4-7786-4472-98BD-A21187FEF8C8}" srcId="{314876FF-CC80-47E4-970C-F205125B3C71}" destId="{E27DFD06-6A41-4FDA-BB01-7EFF683C3512}" srcOrd="0" destOrd="0" parTransId="{170BF5E5-42E7-4872-8893-8C615C1D7EC8}" sibTransId="{6D0C7F60-CA2D-4B8E-9BE1-159D6F7500C5}"/>
    <dgm:cxn modelId="{9E2BD267-FB33-4115-843D-DF1698047478}" type="presOf" srcId="{22712E5B-9CB1-45D2-85EA-7105784C7692}" destId="{F1A18EC5-574A-47B4-AFC8-E6F8130E721D}" srcOrd="0" destOrd="0" presId="urn:microsoft.com/office/officeart/2005/8/layout/radial3"/>
    <dgm:cxn modelId="{F06A3D7B-3304-407E-ABA7-9323EE8CBE89}" type="presOf" srcId="{9F4474CE-3CF5-4494-B71E-3DF77F722EC6}" destId="{4AEACBAF-DD59-49B5-A0BA-A258A21DA206}" srcOrd="0" destOrd="0" presId="urn:microsoft.com/office/officeart/2005/8/layout/radial3"/>
    <dgm:cxn modelId="{3971A6DF-FC7E-4FDF-A866-7AEED66C4C76}" type="presOf" srcId="{314876FF-CC80-47E4-970C-F205125B3C71}" destId="{9EC94835-230C-4EE7-A65C-E47FAD71D869}" srcOrd="0" destOrd="0" presId="urn:microsoft.com/office/officeart/2005/8/layout/radial3"/>
    <dgm:cxn modelId="{16D57B67-BDC6-4AAF-9FE2-D7805B0881C1}" type="presOf" srcId="{ADB13565-4D28-4EFA-A9F9-91CD375F3D01}" destId="{54C83FD0-3FB9-4EA3-8875-3A003899AF7A}" srcOrd="0" destOrd="0" presId="urn:microsoft.com/office/officeart/2005/8/layout/radial3"/>
    <dgm:cxn modelId="{97B2E014-D0A2-409F-B428-539584443FC5}" srcId="{9F4474CE-3CF5-4494-B71E-3DF77F722EC6}" destId="{314876FF-CC80-47E4-970C-F205125B3C71}" srcOrd="0" destOrd="0" parTransId="{8511AF83-78B5-4AFB-9DDE-B67605D652F8}" sibTransId="{A5F88EAE-8D29-4CB4-9D5D-E5E5F4F20B2E}"/>
    <dgm:cxn modelId="{DB7F43F3-34EE-403A-8C8C-842CCE800073}" srcId="{314876FF-CC80-47E4-970C-F205125B3C71}" destId="{ADB13565-4D28-4EFA-A9F9-91CD375F3D01}" srcOrd="2" destOrd="0" parTransId="{7773E4EB-6811-4B78-BFBF-65A4799314DF}" sibTransId="{C0C52B3D-69B2-42B7-95DD-B36ADC6BB9B9}"/>
    <dgm:cxn modelId="{16D0518A-52B9-404B-A3D0-5C7BC56785B2}" srcId="{314876FF-CC80-47E4-970C-F205125B3C71}" destId="{22712E5B-9CB1-45D2-85EA-7105784C7692}" srcOrd="1" destOrd="0" parTransId="{B187CE90-9C0F-4F1D-9E3F-4D151A847484}" sibTransId="{92FE04D7-05EE-4081-9A8E-15A68F09C520}"/>
    <dgm:cxn modelId="{72063B10-5E62-4BFA-807E-5E5FAA77D7FC}" type="presOf" srcId="{B350B345-44D2-4E7D-B96B-CEE73DCA36B9}" destId="{BC2B24D9-B9E0-4BB5-8C94-FB3F70183DF0}" srcOrd="0" destOrd="0" presId="urn:microsoft.com/office/officeart/2005/8/layout/radial3"/>
    <dgm:cxn modelId="{2DAD3723-0723-4901-82F8-63463D0E3135}" srcId="{314876FF-CC80-47E4-970C-F205125B3C71}" destId="{B350B345-44D2-4E7D-B96B-CEE73DCA36B9}" srcOrd="3" destOrd="0" parTransId="{A92BBA22-0A66-43B5-9ECF-FBEF246D950A}" sibTransId="{FB6CFFB7-39E9-4834-9C73-CBD4C29F5DC2}"/>
    <dgm:cxn modelId="{15CA6CC7-E772-456F-8CD3-8610E70798C0}" type="presParOf" srcId="{4AEACBAF-DD59-49B5-A0BA-A258A21DA206}" destId="{88AF25B1-EB32-4964-85FD-B093902D7344}" srcOrd="0" destOrd="0" presId="urn:microsoft.com/office/officeart/2005/8/layout/radial3"/>
    <dgm:cxn modelId="{6ECFB769-A870-442A-B8DC-DDDF2E9DB352}" type="presParOf" srcId="{88AF25B1-EB32-4964-85FD-B093902D7344}" destId="{9EC94835-230C-4EE7-A65C-E47FAD71D869}" srcOrd="0" destOrd="0" presId="urn:microsoft.com/office/officeart/2005/8/layout/radial3"/>
    <dgm:cxn modelId="{35A79295-FA43-4875-953E-AB816E30B0F3}" type="presParOf" srcId="{88AF25B1-EB32-4964-85FD-B093902D7344}" destId="{7449F721-EF62-4CA1-B8EB-408917C54A55}" srcOrd="1" destOrd="0" presId="urn:microsoft.com/office/officeart/2005/8/layout/radial3"/>
    <dgm:cxn modelId="{44D1891A-D7AD-497B-A0A9-B72CBE5821A0}" type="presParOf" srcId="{88AF25B1-EB32-4964-85FD-B093902D7344}" destId="{F1A18EC5-574A-47B4-AFC8-E6F8130E721D}" srcOrd="2" destOrd="0" presId="urn:microsoft.com/office/officeart/2005/8/layout/radial3"/>
    <dgm:cxn modelId="{2CE51EE2-EAA8-481C-BFD2-6BA560F5A354}" type="presParOf" srcId="{88AF25B1-EB32-4964-85FD-B093902D7344}" destId="{54C83FD0-3FB9-4EA3-8875-3A003899AF7A}" srcOrd="3" destOrd="0" presId="urn:microsoft.com/office/officeart/2005/8/layout/radial3"/>
    <dgm:cxn modelId="{EC3E0BD9-C8BB-4B43-AB96-10EFFBA2F6A2}" type="presParOf" srcId="{88AF25B1-EB32-4964-85FD-B093902D7344}" destId="{BC2B24D9-B9E0-4BB5-8C94-FB3F70183DF0}" srcOrd="4" destOrd="0" presId="urn:microsoft.com/office/officeart/2005/8/layout/radial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D1BDAFB-AB24-472A-B0D3-3D8630CCC589}" type="doc">
      <dgm:prSet loTypeId="urn:microsoft.com/office/officeart/2005/8/layout/hierarchy1" loCatId="hierarchy" qsTypeId="urn:microsoft.com/office/officeart/2005/8/quickstyle/simple5" qsCatId="simple" csTypeId="urn:microsoft.com/office/officeart/2005/8/colors/accent2_1" csCatId="accent2" phldr="1"/>
      <dgm:spPr/>
      <dgm:t>
        <a:bodyPr/>
        <a:lstStyle/>
        <a:p>
          <a:endParaRPr lang="ru-RU"/>
        </a:p>
      </dgm:t>
    </dgm:pt>
    <dgm:pt modelId="{3D2FBF1C-CEC8-40A7-9CE3-FFBA8F8AEF94}">
      <dgm:prSet phldrT="[Текст]" custT="1">
        <dgm:style>
          <a:lnRef idx="1">
            <a:schemeClr val="accent1"/>
          </a:lnRef>
          <a:fillRef idx="3">
            <a:schemeClr val="accent1"/>
          </a:fillRef>
          <a:effectRef idx="2">
            <a:schemeClr val="accent1"/>
          </a:effectRef>
          <a:fontRef idx="minor">
            <a:schemeClr val="lt1"/>
          </a:fontRef>
        </dgm:style>
      </dgm:prSet>
      <dgm:spPr/>
      <dgm:t>
        <a:bodyPr/>
        <a:lstStyle/>
        <a:p>
          <a:r>
            <a:rPr lang="ru-RU" sz="1200" b="1" dirty="0" smtClean="0">
              <a:solidFill>
                <a:schemeClr val="accent4">
                  <a:lumMod val="90000"/>
                  <a:lumOff val="10000"/>
                </a:schemeClr>
              </a:solidFill>
            </a:rPr>
            <a:t>Материальный учет</a:t>
          </a:r>
          <a:endParaRPr lang="ru-RU" sz="1200" b="1" dirty="0">
            <a:solidFill>
              <a:schemeClr val="accent4">
                <a:lumMod val="90000"/>
                <a:lumOff val="10000"/>
              </a:schemeClr>
            </a:solidFill>
          </a:endParaRPr>
        </a:p>
      </dgm:t>
    </dgm:pt>
    <dgm:pt modelId="{577A8EC6-E8CB-4AE4-834E-E338F471B90C}" type="parTrans" cxnId="{02B7469D-85CC-4CC5-A735-81CC2771F86A}">
      <dgm:prSet/>
      <dgm:spPr/>
      <dgm:t>
        <a:bodyPr/>
        <a:lstStyle/>
        <a:p>
          <a:endParaRPr lang="ru-RU">
            <a:solidFill>
              <a:schemeClr val="accent4">
                <a:lumMod val="90000"/>
                <a:lumOff val="10000"/>
              </a:schemeClr>
            </a:solidFill>
          </a:endParaRPr>
        </a:p>
      </dgm:t>
    </dgm:pt>
    <dgm:pt modelId="{D1BEF6BF-9E50-4BB0-9475-05F32227F2F3}" type="sibTrans" cxnId="{02B7469D-85CC-4CC5-A735-81CC2771F86A}">
      <dgm:prSet/>
      <dgm:spPr/>
      <dgm:t>
        <a:bodyPr/>
        <a:lstStyle/>
        <a:p>
          <a:endParaRPr lang="ru-RU">
            <a:solidFill>
              <a:schemeClr val="accent4">
                <a:lumMod val="90000"/>
                <a:lumOff val="10000"/>
              </a:schemeClr>
            </a:solidFill>
          </a:endParaRPr>
        </a:p>
      </dgm:t>
    </dgm:pt>
    <dgm:pt modelId="{612FD3B6-8FAF-4118-BF4D-D422A1BB617D}">
      <dgm:prSet phldrT="[Текст]" custT="1"/>
      <dgm:spPr/>
      <dgm:t>
        <a:bodyPr/>
        <a:lstStyle/>
        <a:p>
          <a:r>
            <a:rPr lang="ru-RU" sz="1200" b="1" dirty="0" smtClean="0">
              <a:solidFill>
                <a:schemeClr val="accent4">
                  <a:lumMod val="90000"/>
                  <a:lumOff val="10000"/>
                </a:schemeClr>
              </a:solidFill>
            </a:rPr>
            <a:t>Ведение ордерного склада</a:t>
          </a:r>
          <a:endParaRPr lang="ru-RU" sz="1200" b="1" dirty="0">
            <a:solidFill>
              <a:schemeClr val="accent4">
                <a:lumMod val="90000"/>
                <a:lumOff val="10000"/>
              </a:schemeClr>
            </a:solidFill>
          </a:endParaRPr>
        </a:p>
      </dgm:t>
    </dgm:pt>
    <dgm:pt modelId="{6284F8C2-2D8D-42D6-8187-C9A22F694D4B}" type="parTrans" cxnId="{6EE8B356-3762-47BA-8D69-597ADF53B776}">
      <dgm:prSet/>
      <dgm:spPr/>
      <dgm:t>
        <a:bodyPr/>
        <a:lstStyle/>
        <a:p>
          <a:endParaRPr lang="ru-RU">
            <a:solidFill>
              <a:schemeClr val="accent4">
                <a:lumMod val="90000"/>
                <a:lumOff val="10000"/>
              </a:schemeClr>
            </a:solidFill>
          </a:endParaRPr>
        </a:p>
      </dgm:t>
    </dgm:pt>
    <dgm:pt modelId="{F8498E01-C49A-44B0-B176-DF5D6C954F0B}" type="sibTrans" cxnId="{6EE8B356-3762-47BA-8D69-597ADF53B776}">
      <dgm:prSet/>
      <dgm:spPr/>
      <dgm:t>
        <a:bodyPr/>
        <a:lstStyle/>
        <a:p>
          <a:endParaRPr lang="ru-RU">
            <a:solidFill>
              <a:schemeClr val="accent4">
                <a:lumMod val="90000"/>
                <a:lumOff val="10000"/>
              </a:schemeClr>
            </a:solidFill>
          </a:endParaRPr>
        </a:p>
      </dgm:t>
    </dgm:pt>
    <dgm:pt modelId="{3F4E2F76-CBB4-4FC7-B8FA-3E21C26F0BC0}">
      <dgm:prSet phldrT="[Текст]" custT="1">
        <dgm:style>
          <a:lnRef idx="1">
            <a:schemeClr val="dk1"/>
          </a:lnRef>
          <a:fillRef idx="2">
            <a:schemeClr val="dk1"/>
          </a:fillRef>
          <a:effectRef idx="1">
            <a:schemeClr val="dk1"/>
          </a:effectRef>
          <a:fontRef idx="minor">
            <a:schemeClr val="dk1"/>
          </a:fontRef>
        </dgm:style>
      </dgm:prSet>
      <dgm:spPr/>
      <dgm:t>
        <a:bodyPr/>
        <a:lstStyle/>
        <a:p>
          <a:r>
            <a:rPr lang="ru-RU" sz="1200" i="1" dirty="0" smtClean="0"/>
            <a:t>предназначено для ведения оперативного учета по поступлению и движению ТМЗ и услуг на складах организации, участках, выданных в подотчет материально-ответственным лицам </a:t>
          </a:r>
          <a:endParaRPr lang="ru-RU" sz="1200" i="1" u="none" dirty="0">
            <a:solidFill>
              <a:schemeClr val="accent4">
                <a:lumMod val="90000"/>
                <a:lumOff val="10000"/>
              </a:schemeClr>
            </a:solidFill>
          </a:endParaRPr>
        </a:p>
      </dgm:t>
    </dgm:pt>
    <dgm:pt modelId="{FA0C8A56-070B-4C39-8AF1-1CC65A847E12}" type="parTrans" cxnId="{8B4C219F-BD6D-4242-B4BE-D61AE95C01C2}">
      <dgm:prSet/>
      <dgm:spPr/>
      <dgm:t>
        <a:bodyPr/>
        <a:lstStyle/>
        <a:p>
          <a:endParaRPr lang="ru-RU">
            <a:solidFill>
              <a:schemeClr val="accent4">
                <a:lumMod val="90000"/>
                <a:lumOff val="10000"/>
              </a:schemeClr>
            </a:solidFill>
          </a:endParaRPr>
        </a:p>
      </dgm:t>
    </dgm:pt>
    <dgm:pt modelId="{7051BBDE-8C07-4883-B5AD-03FCF4BE6DA7}" type="sibTrans" cxnId="{8B4C219F-BD6D-4242-B4BE-D61AE95C01C2}">
      <dgm:prSet/>
      <dgm:spPr/>
      <dgm:t>
        <a:bodyPr/>
        <a:lstStyle/>
        <a:p>
          <a:endParaRPr lang="ru-RU">
            <a:solidFill>
              <a:schemeClr val="accent4">
                <a:lumMod val="90000"/>
                <a:lumOff val="10000"/>
              </a:schemeClr>
            </a:solidFill>
          </a:endParaRPr>
        </a:p>
      </dgm:t>
    </dgm:pt>
    <dgm:pt modelId="{FEF05BA5-4A55-4FB4-9260-18E6ABEDF6E8}">
      <dgm:prSet phldrT="[Текст]" custT="1"/>
      <dgm:spPr/>
      <dgm:t>
        <a:bodyPr/>
        <a:lstStyle/>
        <a:p>
          <a:r>
            <a:rPr lang="ru-RU" sz="1200" b="1" dirty="0" smtClean="0">
              <a:solidFill>
                <a:schemeClr val="accent4">
                  <a:lumMod val="90000"/>
                  <a:lumOff val="10000"/>
                </a:schemeClr>
              </a:solidFill>
            </a:rPr>
            <a:t>Учет спецодежды и инвентаря</a:t>
          </a:r>
          <a:endParaRPr lang="ru-RU" sz="1200" b="1" dirty="0">
            <a:solidFill>
              <a:schemeClr val="accent4">
                <a:lumMod val="90000"/>
                <a:lumOff val="10000"/>
              </a:schemeClr>
            </a:solidFill>
          </a:endParaRPr>
        </a:p>
      </dgm:t>
    </dgm:pt>
    <dgm:pt modelId="{B45DA289-F4D4-4C3B-BDF4-02A1FAA74BAF}" type="parTrans" cxnId="{DA65D4B0-27CB-4E64-9A42-2B111518BC3A}">
      <dgm:prSet/>
      <dgm:spPr/>
      <dgm:t>
        <a:bodyPr/>
        <a:lstStyle/>
        <a:p>
          <a:endParaRPr lang="ru-RU">
            <a:solidFill>
              <a:schemeClr val="accent4">
                <a:lumMod val="90000"/>
                <a:lumOff val="10000"/>
              </a:schemeClr>
            </a:solidFill>
          </a:endParaRPr>
        </a:p>
      </dgm:t>
    </dgm:pt>
    <dgm:pt modelId="{62A6B5CC-A968-4A63-A336-2FB490289325}" type="sibTrans" cxnId="{DA65D4B0-27CB-4E64-9A42-2B111518BC3A}">
      <dgm:prSet/>
      <dgm:spPr/>
      <dgm:t>
        <a:bodyPr/>
        <a:lstStyle/>
        <a:p>
          <a:endParaRPr lang="ru-RU">
            <a:solidFill>
              <a:schemeClr val="accent4">
                <a:lumMod val="90000"/>
                <a:lumOff val="10000"/>
              </a:schemeClr>
            </a:solidFill>
          </a:endParaRPr>
        </a:p>
      </dgm:t>
    </dgm:pt>
    <dgm:pt modelId="{A61C8A30-B7BA-4100-BB92-8D56EDE640A8}">
      <dgm:prSet phldrT="[Текст]" custT="1">
        <dgm:style>
          <a:lnRef idx="1">
            <a:schemeClr val="dk1"/>
          </a:lnRef>
          <a:fillRef idx="2">
            <a:schemeClr val="dk1"/>
          </a:fillRef>
          <a:effectRef idx="1">
            <a:schemeClr val="dk1"/>
          </a:effectRef>
          <a:fontRef idx="minor">
            <a:schemeClr val="dk1"/>
          </a:fontRef>
        </dgm:style>
      </dgm:prSet>
      <dgm:spPr/>
      <dgm:t>
        <a:bodyPr/>
        <a:lstStyle/>
        <a:p>
          <a:r>
            <a:rPr lang="ru-RU" sz="1200" i="1" dirty="0" smtClean="0">
              <a:solidFill>
                <a:schemeClr val="accent4">
                  <a:lumMod val="90000"/>
                  <a:lumOff val="10000"/>
                </a:schemeClr>
              </a:solidFill>
            </a:rPr>
            <a:t>предоставляет возможности по учету движений оборотных материалов, спецодежды и средств индивидуальной защиты, инструментов и инвентаря, контролю их состояния, местонахождения, места хранения</a:t>
          </a:r>
          <a:endParaRPr lang="ru-RU" sz="1200" i="1" u="none" dirty="0">
            <a:solidFill>
              <a:schemeClr val="accent4">
                <a:lumMod val="90000"/>
                <a:lumOff val="10000"/>
              </a:schemeClr>
            </a:solidFill>
          </a:endParaRPr>
        </a:p>
      </dgm:t>
    </dgm:pt>
    <dgm:pt modelId="{76D83E8C-F74B-434B-A75C-5EFAFBA1B6D4}" type="parTrans" cxnId="{AA0DD64B-D187-469F-9EB2-2B023AB55416}">
      <dgm:prSet/>
      <dgm:spPr/>
      <dgm:t>
        <a:bodyPr/>
        <a:lstStyle/>
        <a:p>
          <a:endParaRPr lang="ru-RU">
            <a:solidFill>
              <a:schemeClr val="accent4">
                <a:lumMod val="90000"/>
                <a:lumOff val="10000"/>
              </a:schemeClr>
            </a:solidFill>
          </a:endParaRPr>
        </a:p>
      </dgm:t>
    </dgm:pt>
    <dgm:pt modelId="{9B116077-D3DF-4C17-90A7-9AD52753FE53}" type="sibTrans" cxnId="{AA0DD64B-D187-469F-9EB2-2B023AB55416}">
      <dgm:prSet/>
      <dgm:spPr/>
      <dgm:t>
        <a:bodyPr/>
        <a:lstStyle/>
        <a:p>
          <a:endParaRPr lang="ru-RU">
            <a:solidFill>
              <a:schemeClr val="accent4">
                <a:lumMod val="90000"/>
                <a:lumOff val="10000"/>
              </a:schemeClr>
            </a:solidFill>
          </a:endParaRPr>
        </a:p>
      </dgm:t>
    </dgm:pt>
    <dgm:pt modelId="{A588DD4C-F40A-41DF-BBF0-A8030E45E24E}" type="pres">
      <dgm:prSet presAssocID="{FD1BDAFB-AB24-472A-B0D3-3D8630CCC589}" presName="hierChild1" presStyleCnt="0">
        <dgm:presLayoutVars>
          <dgm:chPref val="1"/>
          <dgm:dir/>
          <dgm:animOne val="branch"/>
          <dgm:animLvl val="lvl"/>
          <dgm:resizeHandles/>
        </dgm:presLayoutVars>
      </dgm:prSet>
      <dgm:spPr/>
      <dgm:t>
        <a:bodyPr/>
        <a:lstStyle/>
        <a:p>
          <a:endParaRPr lang="ru-RU"/>
        </a:p>
      </dgm:t>
    </dgm:pt>
    <dgm:pt modelId="{D813333B-D9A0-48B5-9AED-FD6A9DE40947}" type="pres">
      <dgm:prSet presAssocID="{3D2FBF1C-CEC8-40A7-9CE3-FFBA8F8AEF94}" presName="hierRoot1" presStyleCnt="0"/>
      <dgm:spPr/>
    </dgm:pt>
    <dgm:pt modelId="{5FCE97AE-D848-43DF-9A13-3A10DF45CD41}" type="pres">
      <dgm:prSet presAssocID="{3D2FBF1C-CEC8-40A7-9CE3-FFBA8F8AEF94}" presName="composite" presStyleCnt="0"/>
      <dgm:spPr/>
    </dgm:pt>
    <dgm:pt modelId="{74C07442-145B-4125-9AD6-AD6BD8AC01F5}" type="pres">
      <dgm:prSet presAssocID="{3D2FBF1C-CEC8-40A7-9CE3-FFBA8F8AEF94}" presName="background" presStyleLbl="node0" presStyleIdx="0" presStyleCnt="1"/>
      <dgm:spPr/>
    </dgm:pt>
    <dgm:pt modelId="{80CCC420-AFF9-442A-8C39-3BED0C6D6A5A}" type="pres">
      <dgm:prSet presAssocID="{3D2FBF1C-CEC8-40A7-9CE3-FFBA8F8AEF94}" presName="text" presStyleLbl="fgAcc0" presStyleIdx="0" presStyleCnt="1" custScaleX="188292" custScaleY="138354">
        <dgm:presLayoutVars>
          <dgm:chPref val="3"/>
        </dgm:presLayoutVars>
      </dgm:prSet>
      <dgm:spPr/>
      <dgm:t>
        <a:bodyPr/>
        <a:lstStyle/>
        <a:p>
          <a:endParaRPr lang="ru-RU"/>
        </a:p>
      </dgm:t>
    </dgm:pt>
    <dgm:pt modelId="{CC65D252-D952-4DE1-8266-61EE79CAF452}" type="pres">
      <dgm:prSet presAssocID="{3D2FBF1C-CEC8-40A7-9CE3-FFBA8F8AEF94}" presName="hierChild2" presStyleCnt="0"/>
      <dgm:spPr/>
    </dgm:pt>
    <dgm:pt modelId="{2F39D6A5-38C9-4F76-867C-C33E3D4541ED}" type="pres">
      <dgm:prSet presAssocID="{6284F8C2-2D8D-42D6-8187-C9A22F694D4B}" presName="Name10" presStyleLbl="parChTrans1D2" presStyleIdx="0" presStyleCnt="2"/>
      <dgm:spPr/>
      <dgm:t>
        <a:bodyPr/>
        <a:lstStyle/>
        <a:p>
          <a:endParaRPr lang="ru-RU"/>
        </a:p>
      </dgm:t>
    </dgm:pt>
    <dgm:pt modelId="{4357E828-A185-4E25-AC13-FDCD5F8912B4}" type="pres">
      <dgm:prSet presAssocID="{612FD3B6-8FAF-4118-BF4D-D422A1BB617D}" presName="hierRoot2" presStyleCnt="0"/>
      <dgm:spPr/>
    </dgm:pt>
    <dgm:pt modelId="{6793FE7C-84B9-4901-96B1-877723F5E3BB}" type="pres">
      <dgm:prSet presAssocID="{612FD3B6-8FAF-4118-BF4D-D422A1BB617D}" presName="composite2" presStyleCnt="0"/>
      <dgm:spPr/>
    </dgm:pt>
    <dgm:pt modelId="{91715FC3-4996-4B4B-8F62-68A8FCF9592E}" type="pres">
      <dgm:prSet presAssocID="{612FD3B6-8FAF-4118-BF4D-D422A1BB617D}" presName="background2" presStyleLbl="node2" presStyleIdx="0" presStyleCnt="2"/>
      <dgm:spPr/>
    </dgm:pt>
    <dgm:pt modelId="{4788875F-A6C5-46FB-931F-17E351C7DB74}" type="pres">
      <dgm:prSet presAssocID="{612FD3B6-8FAF-4118-BF4D-D422A1BB617D}" presName="text2" presStyleLbl="fgAcc2" presStyleIdx="0" presStyleCnt="2" custScaleX="152421" custScaleY="203435">
        <dgm:presLayoutVars>
          <dgm:chPref val="3"/>
        </dgm:presLayoutVars>
      </dgm:prSet>
      <dgm:spPr/>
      <dgm:t>
        <a:bodyPr/>
        <a:lstStyle/>
        <a:p>
          <a:endParaRPr lang="ru-RU"/>
        </a:p>
      </dgm:t>
    </dgm:pt>
    <dgm:pt modelId="{BCDB513C-3AC5-4521-93F9-342D3B81EDBB}" type="pres">
      <dgm:prSet presAssocID="{612FD3B6-8FAF-4118-BF4D-D422A1BB617D}" presName="hierChild3" presStyleCnt="0"/>
      <dgm:spPr/>
    </dgm:pt>
    <dgm:pt modelId="{9C8DFB37-1600-468D-BE40-7187667B4FF2}" type="pres">
      <dgm:prSet presAssocID="{FA0C8A56-070B-4C39-8AF1-1CC65A847E12}" presName="Name17" presStyleLbl="parChTrans1D3" presStyleIdx="0" presStyleCnt="2"/>
      <dgm:spPr/>
      <dgm:t>
        <a:bodyPr/>
        <a:lstStyle/>
        <a:p>
          <a:endParaRPr lang="ru-RU"/>
        </a:p>
      </dgm:t>
    </dgm:pt>
    <dgm:pt modelId="{573A4605-68A7-408E-8321-448C13061304}" type="pres">
      <dgm:prSet presAssocID="{3F4E2F76-CBB4-4FC7-B8FA-3E21C26F0BC0}" presName="hierRoot3" presStyleCnt="0"/>
      <dgm:spPr/>
    </dgm:pt>
    <dgm:pt modelId="{C22C1726-9281-4BAD-9D3A-7F23D6C252DF}" type="pres">
      <dgm:prSet presAssocID="{3F4E2F76-CBB4-4FC7-B8FA-3E21C26F0BC0}" presName="composite3" presStyleCnt="0"/>
      <dgm:spPr/>
    </dgm:pt>
    <dgm:pt modelId="{EF886F33-FF39-4453-8676-0AC7B7A05338}" type="pres">
      <dgm:prSet presAssocID="{3F4E2F76-CBB4-4FC7-B8FA-3E21C26F0BC0}" presName="background3" presStyleLbl="node3" presStyleIdx="0" presStyleCnt="2"/>
      <dgm:spPr/>
    </dgm:pt>
    <dgm:pt modelId="{598A5C11-4453-4AA8-BBC0-7CA0618C1229}" type="pres">
      <dgm:prSet presAssocID="{3F4E2F76-CBB4-4FC7-B8FA-3E21C26F0BC0}" presName="text3" presStyleLbl="fgAcc3" presStyleIdx="0" presStyleCnt="2" custScaleX="250427" custScaleY="242933">
        <dgm:presLayoutVars>
          <dgm:chPref val="3"/>
        </dgm:presLayoutVars>
      </dgm:prSet>
      <dgm:spPr/>
      <dgm:t>
        <a:bodyPr/>
        <a:lstStyle/>
        <a:p>
          <a:endParaRPr lang="ru-RU"/>
        </a:p>
      </dgm:t>
    </dgm:pt>
    <dgm:pt modelId="{8D5C1CD3-2B10-4CA3-81FC-496EF5D3386D}" type="pres">
      <dgm:prSet presAssocID="{3F4E2F76-CBB4-4FC7-B8FA-3E21C26F0BC0}" presName="hierChild4" presStyleCnt="0"/>
      <dgm:spPr/>
    </dgm:pt>
    <dgm:pt modelId="{9DC879CD-227D-46CF-AEEB-1DDAE95814F0}" type="pres">
      <dgm:prSet presAssocID="{B45DA289-F4D4-4C3B-BDF4-02A1FAA74BAF}" presName="Name10" presStyleLbl="parChTrans1D2" presStyleIdx="1" presStyleCnt="2"/>
      <dgm:spPr/>
      <dgm:t>
        <a:bodyPr/>
        <a:lstStyle/>
        <a:p>
          <a:endParaRPr lang="ru-RU"/>
        </a:p>
      </dgm:t>
    </dgm:pt>
    <dgm:pt modelId="{55167E5A-58A6-4500-85A4-0ADCB243F3DE}" type="pres">
      <dgm:prSet presAssocID="{FEF05BA5-4A55-4FB4-9260-18E6ABEDF6E8}" presName="hierRoot2" presStyleCnt="0"/>
      <dgm:spPr/>
    </dgm:pt>
    <dgm:pt modelId="{86030D86-F29F-4BCB-AC99-8330549218E1}" type="pres">
      <dgm:prSet presAssocID="{FEF05BA5-4A55-4FB4-9260-18E6ABEDF6E8}" presName="composite2" presStyleCnt="0"/>
      <dgm:spPr/>
    </dgm:pt>
    <dgm:pt modelId="{8712CD49-1664-4361-93E2-CC81E357882E}" type="pres">
      <dgm:prSet presAssocID="{FEF05BA5-4A55-4FB4-9260-18E6ABEDF6E8}" presName="background2" presStyleLbl="node2" presStyleIdx="1" presStyleCnt="2"/>
      <dgm:spPr/>
    </dgm:pt>
    <dgm:pt modelId="{85E608F6-FF32-4928-B196-D051063706B6}" type="pres">
      <dgm:prSet presAssocID="{FEF05BA5-4A55-4FB4-9260-18E6ABEDF6E8}" presName="text2" presStyleLbl="fgAcc2" presStyleIdx="1" presStyleCnt="2" custScaleX="171000" custScaleY="199503">
        <dgm:presLayoutVars>
          <dgm:chPref val="3"/>
        </dgm:presLayoutVars>
      </dgm:prSet>
      <dgm:spPr/>
      <dgm:t>
        <a:bodyPr/>
        <a:lstStyle/>
        <a:p>
          <a:endParaRPr lang="ru-RU"/>
        </a:p>
      </dgm:t>
    </dgm:pt>
    <dgm:pt modelId="{D0B8DB3A-8BDA-4D6C-8B81-9826245954E6}" type="pres">
      <dgm:prSet presAssocID="{FEF05BA5-4A55-4FB4-9260-18E6ABEDF6E8}" presName="hierChild3" presStyleCnt="0"/>
      <dgm:spPr/>
    </dgm:pt>
    <dgm:pt modelId="{8C556B01-A577-4240-90DB-FE64FA6FBBA8}" type="pres">
      <dgm:prSet presAssocID="{76D83E8C-F74B-434B-A75C-5EFAFBA1B6D4}" presName="Name17" presStyleLbl="parChTrans1D3" presStyleIdx="1" presStyleCnt="2"/>
      <dgm:spPr/>
      <dgm:t>
        <a:bodyPr/>
        <a:lstStyle/>
        <a:p>
          <a:endParaRPr lang="ru-RU"/>
        </a:p>
      </dgm:t>
    </dgm:pt>
    <dgm:pt modelId="{7B6B2A9D-A9CB-4AF8-A173-D45A0A7CCCF1}" type="pres">
      <dgm:prSet presAssocID="{A61C8A30-B7BA-4100-BB92-8D56EDE640A8}" presName="hierRoot3" presStyleCnt="0"/>
      <dgm:spPr/>
    </dgm:pt>
    <dgm:pt modelId="{7FE08373-7013-42A3-8349-EBEF3E11A1F9}" type="pres">
      <dgm:prSet presAssocID="{A61C8A30-B7BA-4100-BB92-8D56EDE640A8}" presName="composite3" presStyleCnt="0"/>
      <dgm:spPr/>
    </dgm:pt>
    <dgm:pt modelId="{675093FA-743A-4475-98A3-864C74151DFC}" type="pres">
      <dgm:prSet presAssocID="{A61C8A30-B7BA-4100-BB92-8D56EDE640A8}" presName="background3" presStyleLbl="node3" presStyleIdx="1" presStyleCnt="2"/>
      <dgm:spPr/>
    </dgm:pt>
    <dgm:pt modelId="{FEA8D8C3-0C85-4CAC-A781-415355CF24DE}" type="pres">
      <dgm:prSet presAssocID="{A61C8A30-B7BA-4100-BB92-8D56EDE640A8}" presName="text3" presStyleLbl="fgAcc3" presStyleIdx="1" presStyleCnt="2" custScaleX="250427" custScaleY="247407">
        <dgm:presLayoutVars>
          <dgm:chPref val="3"/>
        </dgm:presLayoutVars>
      </dgm:prSet>
      <dgm:spPr/>
      <dgm:t>
        <a:bodyPr/>
        <a:lstStyle/>
        <a:p>
          <a:endParaRPr lang="ru-RU"/>
        </a:p>
      </dgm:t>
    </dgm:pt>
    <dgm:pt modelId="{D567F3B4-6A71-4E47-A7A7-B83A8FDB7FEA}" type="pres">
      <dgm:prSet presAssocID="{A61C8A30-B7BA-4100-BB92-8D56EDE640A8}" presName="hierChild4" presStyleCnt="0"/>
      <dgm:spPr/>
    </dgm:pt>
  </dgm:ptLst>
  <dgm:cxnLst>
    <dgm:cxn modelId="{AA0DD64B-D187-469F-9EB2-2B023AB55416}" srcId="{FEF05BA5-4A55-4FB4-9260-18E6ABEDF6E8}" destId="{A61C8A30-B7BA-4100-BB92-8D56EDE640A8}" srcOrd="0" destOrd="0" parTransId="{76D83E8C-F74B-434B-A75C-5EFAFBA1B6D4}" sibTransId="{9B116077-D3DF-4C17-90A7-9AD52753FE53}"/>
    <dgm:cxn modelId="{F10FEACC-DA47-4BAC-921E-CEA90461E62A}" type="presOf" srcId="{FEF05BA5-4A55-4FB4-9260-18E6ABEDF6E8}" destId="{85E608F6-FF32-4928-B196-D051063706B6}" srcOrd="0" destOrd="0" presId="urn:microsoft.com/office/officeart/2005/8/layout/hierarchy1"/>
    <dgm:cxn modelId="{62D99E58-20BD-44BC-BEA4-EEECD0B891B6}" type="presOf" srcId="{B45DA289-F4D4-4C3B-BDF4-02A1FAA74BAF}" destId="{9DC879CD-227D-46CF-AEEB-1DDAE95814F0}" srcOrd="0" destOrd="0" presId="urn:microsoft.com/office/officeart/2005/8/layout/hierarchy1"/>
    <dgm:cxn modelId="{DB60A8AF-D054-4B6D-B176-60F507B78570}" type="presOf" srcId="{3D2FBF1C-CEC8-40A7-9CE3-FFBA8F8AEF94}" destId="{80CCC420-AFF9-442A-8C39-3BED0C6D6A5A}" srcOrd="0" destOrd="0" presId="urn:microsoft.com/office/officeart/2005/8/layout/hierarchy1"/>
    <dgm:cxn modelId="{DA65D4B0-27CB-4E64-9A42-2B111518BC3A}" srcId="{3D2FBF1C-CEC8-40A7-9CE3-FFBA8F8AEF94}" destId="{FEF05BA5-4A55-4FB4-9260-18E6ABEDF6E8}" srcOrd="1" destOrd="0" parTransId="{B45DA289-F4D4-4C3B-BDF4-02A1FAA74BAF}" sibTransId="{62A6B5CC-A968-4A63-A336-2FB490289325}"/>
    <dgm:cxn modelId="{6EE8B356-3762-47BA-8D69-597ADF53B776}" srcId="{3D2FBF1C-CEC8-40A7-9CE3-FFBA8F8AEF94}" destId="{612FD3B6-8FAF-4118-BF4D-D422A1BB617D}" srcOrd="0" destOrd="0" parTransId="{6284F8C2-2D8D-42D6-8187-C9A22F694D4B}" sibTransId="{F8498E01-C49A-44B0-B176-DF5D6C954F0B}"/>
    <dgm:cxn modelId="{19AA220D-FE93-47CB-85AF-E6DD353798AD}" type="presOf" srcId="{FD1BDAFB-AB24-472A-B0D3-3D8630CCC589}" destId="{A588DD4C-F40A-41DF-BBF0-A8030E45E24E}" srcOrd="0" destOrd="0" presId="urn:microsoft.com/office/officeart/2005/8/layout/hierarchy1"/>
    <dgm:cxn modelId="{D1D6DC63-2A4D-4A14-885C-05BC55A14368}" type="presOf" srcId="{3F4E2F76-CBB4-4FC7-B8FA-3E21C26F0BC0}" destId="{598A5C11-4453-4AA8-BBC0-7CA0618C1229}" srcOrd="0" destOrd="0" presId="urn:microsoft.com/office/officeart/2005/8/layout/hierarchy1"/>
    <dgm:cxn modelId="{F128F452-CF52-4FBB-99CE-9257D5D1BF9B}" type="presOf" srcId="{6284F8C2-2D8D-42D6-8187-C9A22F694D4B}" destId="{2F39D6A5-38C9-4F76-867C-C33E3D4541ED}" srcOrd="0" destOrd="0" presId="urn:microsoft.com/office/officeart/2005/8/layout/hierarchy1"/>
    <dgm:cxn modelId="{DADAEFAE-6B00-4DF3-9E41-2206F6768E60}" type="presOf" srcId="{612FD3B6-8FAF-4118-BF4D-D422A1BB617D}" destId="{4788875F-A6C5-46FB-931F-17E351C7DB74}" srcOrd="0" destOrd="0" presId="urn:microsoft.com/office/officeart/2005/8/layout/hierarchy1"/>
    <dgm:cxn modelId="{CD40F855-117E-4949-94B6-6EF3C2C8D6F6}" type="presOf" srcId="{A61C8A30-B7BA-4100-BB92-8D56EDE640A8}" destId="{FEA8D8C3-0C85-4CAC-A781-415355CF24DE}" srcOrd="0" destOrd="0" presId="urn:microsoft.com/office/officeart/2005/8/layout/hierarchy1"/>
    <dgm:cxn modelId="{CB031C46-E385-431A-B1B7-14AE45F2F72B}" type="presOf" srcId="{76D83E8C-F74B-434B-A75C-5EFAFBA1B6D4}" destId="{8C556B01-A577-4240-90DB-FE64FA6FBBA8}" srcOrd="0" destOrd="0" presId="urn:microsoft.com/office/officeart/2005/8/layout/hierarchy1"/>
    <dgm:cxn modelId="{589CF7CD-B423-44B2-A5CA-DD8F06755D73}" type="presOf" srcId="{FA0C8A56-070B-4C39-8AF1-1CC65A847E12}" destId="{9C8DFB37-1600-468D-BE40-7187667B4FF2}" srcOrd="0" destOrd="0" presId="urn:microsoft.com/office/officeart/2005/8/layout/hierarchy1"/>
    <dgm:cxn modelId="{02B7469D-85CC-4CC5-A735-81CC2771F86A}" srcId="{FD1BDAFB-AB24-472A-B0D3-3D8630CCC589}" destId="{3D2FBF1C-CEC8-40A7-9CE3-FFBA8F8AEF94}" srcOrd="0" destOrd="0" parTransId="{577A8EC6-E8CB-4AE4-834E-E338F471B90C}" sibTransId="{D1BEF6BF-9E50-4BB0-9475-05F32227F2F3}"/>
    <dgm:cxn modelId="{8B4C219F-BD6D-4242-B4BE-D61AE95C01C2}" srcId="{612FD3B6-8FAF-4118-BF4D-D422A1BB617D}" destId="{3F4E2F76-CBB4-4FC7-B8FA-3E21C26F0BC0}" srcOrd="0" destOrd="0" parTransId="{FA0C8A56-070B-4C39-8AF1-1CC65A847E12}" sibTransId="{7051BBDE-8C07-4883-B5AD-03FCF4BE6DA7}"/>
    <dgm:cxn modelId="{E210BC4F-85EF-4694-898B-A3CE80749D94}" type="presParOf" srcId="{A588DD4C-F40A-41DF-BBF0-A8030E45E24E}" destId="{D813333B-D9A0-48B5-9AED-FD6A9DE40947}" srcOrd="0" destOrd="0" presId="urn:microsoft.com/office/officeart/2005/8/layout/hierarchy1"/>
    <dgm:cxn modelId="{869801FE-38D5-4368-B891-298D8ED745FE}" type="presParOf" srcId="{D813333B-D9A0-48B5-9AED-FD6A9DE40947}" destId="{5FCE97AE-D848-43DF-9A13-3A10DF45CD41}" srcOrd="0" destOrd="0" presId="urn:microsoft.com/office/officeart/2005/8/layout/hierarchy1"/>
    <dgm:cxn modelId="{086C19F5-4BFA-4007-9F65-F01CA4C65348}" type="presParOf" srcId="{5FCE97AE-D848-43DF-9A13-3A10DF45CD41}" destId="{74C07442-145B-4125-9AD6-AD6BD8AC01F5}" srcOrd="0" destOrd="0" presId="urn:microsoft.com/office/officeart/2005/8/layout/hierarchy1"/>
    <dgm:cxn modelId="{593E7104-6EBB-4119-B17A-0EC4A73FB89D}" type="presParOf" srcId="{5FCE97AE-D848-43DF-9A13-3A10DF45CD41}" destId="{80CCC420-AFF9-442A-8C39-3BED0C6D6A5A}" srcOrd="1" destOrd="0" presId="urn:microsoft.com/office/officeart/2005/8/layout/hierarchy1"/>
    <dgm:cxn modelId="{5805CB88-F5F9-472D-B773-789CBA63DD05}" type="presParOf" srcId="{D813333B-D9A0-48B5-9AED-FD6A9DE40947}" destId="{CC65D252-D952-4DE1-8266-61EE79CAF452}" srcOrd="1" destOrd="0" presId="urn:microsoft.com/office/officeart/2005/8/layout/hierarchy1"/>
    <dgm:cxn modelId="{01783FD8-A3BD-43AF-B15C-DB29AF126900}" type="presParOf" srcId="{CC65D252-D952-4DE1-8266-61EE79CAF452}" destId="{2F39D6A5-38C9-4F76-867C-C33E3D4541ED}" srcOrd="0" destOrd="0" presId="urn:microsoft.com/office/officeart/2005/8/layout/hierarchy1"/>
    <dgm:cxn modelId="{F6361963-E24A-479C-A1C9-1335E14562D4}" type="presParOf" srcId="{CC65D252-D952-4DE1-8266-61EE79CAF452}" destId="{4357E828-A185-4E25-AC13-FDCD5F8912B4}" srcOrd="1" destOrd="0" presId="urn:microsoft.com/office/officeart/2005/8/layout/hierarchy1"/>
    <dgm:cxn modelId="{5FB6CAB5-9D80-4517-8BEA-E92817FE88D4}" type="presParOf" srcId="{4357E828-A185-4E25-AC13-FDCD5F8912B4}" destId="{6793FE7C-84B9-4901-96B1-877723F5E3BB}" srcOrd="0" destOrd="0" presId="urn:microsoft.com/office/officeart/2005/8/layout/hierarchy1"/>
    <dgm:cxn modelId="{04CAF10D-26D8-4C12-8044-EBF21666F548}" type="presParOf" srcId="{6793FE7C-84B9-4901-96B1-877723F5E3BB}" destId="{91715FC3-4996-4B4B-8F62-68A8FCF9592E}" srcOrd="0" destOrd="0" presId="urn:microsoft.com/office/officeart/2005/8/layout/hierarchy1"/>
    <dgm:cxn modelId="{97386E83-FB6E-4474-9824-586AA740FB7A}" type="presParOf" srcId="{6793FE7C-84B9-4901-96B1-877723F5E3BB}" destId="{4788875F-A6C5-46FB-931F-17E351C7DB74}" srcOrd="1" destOrd="0" presId="urn:microsoft.com/office/officeart/2005/8/layout/hierarchy1"/>
    <dgm:cxn modelId="{C18B17BD-38B7-4248-905F-54CA41388C26}" type="presParOf" srcId="{4357E828-A185-4E25-AC13-FDCD5F8912B4}" destId="{BCDB513C-3AC5-4521-93F9-342D3B81EDBB}" srcOrd="1" destOrd="0" presId="urn:microsoft.com/office/officeart/2005/8/layout/hierarchy1"/>
    <dgm:cxn modelId="{4B253069-8E80-40FE-AAFF-E00A6301F9CF}" type="presParOf" srcId="{BCDB513C-3AC5-4521-93F9-342D3B81EDBB}" destId="{9C8DFB37-1600-468D-BE40-7187667B4FF2}" srcOrd="0" destOrd="0" presId="urn:microsoft.com/office/officeart/2005/8/layout/hierarchy1"/>
    <dgm:cxn modelId="{4F7F9C41-3A95-45D5-8A1F-53EC28C8562B}" type="presParOf" srcId="{BCDB513C-3AC5-4521-93F9-342D3B81EDBB}" destId="{573A4605-68A7-408E-8321-448C13061304}" srcOrd="1" destOrd="0" presId="urn:microsoft.com/office/officeart/2005/8/layout/hierarchy1"/>
    <dgm:cxn modelId="{B8197B60-36E1-4597-B905-7CE19FD7445D}" type="presParOf" srcId="{573A4605-68A7-408E-8321-448C13061304}" destId="{C22C1726-9281-4BAD-9D3A-7F23D6C252DF}" srcOrd="0" destOrd="0" presId="urn:microsoft.com/office/officeart/2005/8/layout/hierarchy1"/>
    <dgm:cxn modelId="{D3867551-652B-4FF1-9544-9D7B3F0E2D8F}" type="presParOf" srcId="{C22C1726-9281-4BAD-9D3A-7F23D6C252DF}" destId="{EF886F33-FF39-4453-8676-0AC7B7A05338}" srcOrd="0" destOrd="0" presId="urn:microsoft.com/office/officeart/2005/8/layout/hierarchy1"/>
    <dgm:cxn modelId="{9178627E-ECFF-468A-956C-71C9365351A9}" type="presParOf" srcId="{C22C1726-9281-4BAD-9D3A-7F23D6C252DF}" destId="{598A5C11-4453-4AA8-BBC0-7CA0618C1229}" srcOrd="1" destOrd="0" presId="urn:microsoft.com/office/officeart/2005/8/layout/hierarchy1"/>
    <dgm:cxn modelId="{AFBB9D10-7355-4687-83B9-DD959C50B794}" type="presParOf" srcId="{573A4605-68A7-408E-8321-448C13061304}" destId="{8D5C1CD3-2B10-4CA3-81FC-496EF5D3386D}" srcOrd="1" destOrd="0" presId="urn:microsoft.com/office/officeart/2005/8/layout/hierarchy1"/>
    <dgm:cxn modelId="{812B3BDE-94E9-4337-ADCA-9E36F76181DA}" type="presParOf" srcId="{CC65D252-D952-4DE1-8266-61EE79CAF452}" destId="{9DC879CD-227D-46CF-AEEB-1DDAE95814F0}" srcOrd="2" destOrd="0" presId="urn:microsoft.com/office/officeart/2005/8/layout/hierarchy1"/>
    <dgm:cxn modelId="{1626D43F-692F-430A-89B4-C4DFF4AC4F37}" type="presParOf" srcId="{CC65D252-D952-4DE1-8266-61EE79CAF452}" destId="{55167E5A-58A6-4500-85A4-0ADCB243F3DE}" srcOrd="3" destOrd="0" presId="urn:microsoft.com/office/officeart/2005/8/layout/hierarchy1"/>
    <dgm:cxn modelId="{43B46E3F-D467-470C-9CAF-24DC0AD3B9A0}" type="presParOf" srcId="{55167E5A-58A6-4500-85A4-0ADCB243F3DE}" destId="{86030D86-F29F-4BCB-AC99-8330549218E1}" srcOrd="0" destOrd="0" presId="urn:microsoft.com/office/officeart/2005/8/layout/hierarchy1"/>
    <dgm:cxn modelId="{2F814DCB-93F3-4AF3-AEFE-AA317BDFABFB}" type="presParOf" srcId="{86030D86-F29F-4BCB-AC99-8330549218E1}" destId="{8712CD49-1664-4361-93E2-CC81E357882E}" srcOrd="0" destOrd="0" presId="urn:microsoft.com/office/officeart/2005/8/layout/hierarchy1"/>
    <dgm:cxn modelId="{C43D6B89-F301-46A6-BD6C-656DEB3907CE}" type="presParOf" srcId="{86030D86-F29F-4BCB-AC99-8330549218E1}" destId="{85E608F6-FF32-4928-B196-D051063706B6}" srcOrd="1" destOrd="0" presId="urn:microsoft.com/office/officeart/2005/8/layout/hierarchy1"/>
    <dgm:cxn modelId="{09180544-C227-4E6F-9621-39A766060A1C}" type="presParOf" srcId="{55167E5A-58A6-4500-85A4-0ADCB243F3DE}" destId="{D0B8DB3A-8BDA-4D6C-8B81-9826245954E6}" srcOrd="1" destOrd="0" presId="urn:microsoft.com/office/officeart/2005/8/layout/hierarchy1"/>
    <dgm:cxn modelId="{437D3DEF-C666-4929-8C2C-05BF71E71F9B}" type="presParOf" srcId="{D0B8DB3A-8BDA-4D6C-8B81-9826245954E6}" destId="{8C556B01-A577-4240-90DB-FE64FA6FBBA8}" srcOrd="0" destOrd="0" presId="urn:microsoft.com/office/officeart/2005/8/layout/hierarchy1"/>
    <dgm:cxn modelId="{F5C0328C-AA13-48B8-8779-B25E4929FDC7}" type="presParOf" srcId="{D0B8DB3A-8BDA-4D6C-8B81-9826245954E6}" destId="{7B6B2A9D-A9CB-4AF8-A173-D45A0A7CCCF1}" srcOrd="1" destOrd="0" presId="urn:microsoft.com/office/officeart/2005/8/layout/hierarchy1"/>
    <dgm:cxn modelId="{2C6776A0-38A0-4FF7-BBBB-49383F95DAC6}" type="presParOf" srcId="{7B6B2A9D-A9CB-4AF8-A173-D45A0A7CCCF1}" destId="{7FE08373-7013-42A3-8349-EBEF3E11A1F9}" srcOrd="0" destOrd="0" presId="urn:microsoft.com/office/officeart/2005/8/layout/hierarchy1"/>
    <dgm:cxn modelId="{001CADBC-D509-4733-8107-B96D79140F3D}" type="presParOf" srcId="{7FE08373-7013-42A3-8349-EBEF3E11A1F9}" destId="{675093FA-743A-4475-98A3-864C74151DFC}" srcOrd="0" destOrd="0" presId="urn:microsoft.com/office/officeart/2005/8/layout/hierarchy1"/>
    <dgm:cxn modelId="{EFD3A69F-A1F7-4E10-A636-74CE8834BF6B}" type="presParOf" srcId="{7FE08373-7013-42A3-8349-EBEF3E11A1F9}" destId="{FEA8D8C3-0C85-4CAC-A781-415355CF24DE}" srcOrd="1" destOrd="0" presId="urn:microsoft.com/office/officeart/2005/8/layout/hierarchy1"/>
    <dgm:cxn modelId="{D568FB7E-C235-43DE-A93B-55EE90A4F592}" type="presParOf" srcId="{7B6B2A9D-A9CB-4AF8-A173-D45A0A7CCCF1}" destId="{D567F3B4-6A71-4E47-A7A7-B83A8FDB7FEA}"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4024AE1-7E60-44A9-B5DC-D952BFE3D685}" type="doc">
      <dgm:prSet loTypeId="urn:microsoft.com/office/officeart/2005/8/layout/radial5" loCatId="relationship" qsTypeId="urn:microsoft.com/office/officeart/2005/8/quickstyle/simple5" qsCatId="simple" csTypeId="urn:microsoft.com/office/officeart/2005/8/colors/accent1_2" csCatId="accent1" phldr="1"/>
      <dgm:spPr/>
      <dgm:t>
        <a:bodyPr/>
        <a:lstStyle/>
        <a:p>
          <a:endParaRPr lang="ru-RU"/>
        </a:p>
      </dgm:t>
    </dgm:pt>
    <dgm:pt modelId="{256274E5-297E-47AC-B58C-7BBCE0649C59}">
      <dgm:prSet phldrT="[Текст]" custT="1"/>
      <dgm:spPr>
        <a:solidFill>
          <a:srgbClr val="9CCDF6"/>
        </a:solidFill>
      </dgm:spPr>
      <dgm:t>
        <a:bodyPr/>
        <a:lstStyle/>
        <a:p>
          <a:r>
            <a:rPr lang="ru-RU" sz="1200" b="1" cap="none" spc="0" dirty="0" smtClean="0">
              <a:ln w="1905"/>
              <a:solidFill>
                <a:srgbClr val="0070C0"/>
              </a:solidFill>
              <a:effectLst/>
            </a:rPr>
            <a:t>Отчетность подсистемы «Ордерный склад»</a:t>
          </a:r>
          <a:endParaRPr lang="ru-RU" sz="1200" b="1" cap="none" spc="0" dirty="0">
            <a:ln w="1905"/>
            <a:solidFill>
              <a:srgbClr val="0070C0"/>
            </a:solidFill>
            <a:effectLst/>
          </a:endParaRPr>
        </a:p>
      </dgm:t>
    </dgm:pt>
    <dgm:pt modelId="{F68E0DDC-65F9-4405-ADAF-6DBD6E6AB82E}" type="parTrans" cxnId="{D987BEC2-4A51-4568-B08E-D40B1230F77D}">
      <dgm:prSet/>
      <dgm:spPr/>
      <dgm:t>
        <a:bodyPr/>
        <a:lstStyle/>
        <a:p>
          <a:endParaRPr lang="ru-RU" sz="3600" b="1" cap="none" spc="0">
            <a:ln w="1905"/>
            <a:solidFill>
              <a:srgbClr val="990000"/>
            </a:solidFill>
            <a:effectLst>
              <a:innerShdw blurRad="69850" dist="43180" dir="5400000">
                <a:srgbClr val="000000">
                  <a:alpha val="65000"/>
                </a:srgbClr>
              </a:innerShdw>
            </a:effectLst>
          </a:endParaRPr>
        </a:p>
      </dgm:t>
    </dgm:pt>
    <dgm:pt modelId="{CA6AA7A8-054D-4574-994B-8D65ADB1C7F7}" type="sibTrans" cxnId="{D987BEC2-4A51-4568-B08E-D40B1230F77D}">
      <dgm:prSet/>
      <dgm:spPr/>
      <dgm:t>
        <a:bodyPr/>
        <a:lstStyle/>
        <a:p>
          <a:endParaRPr lang="ru-RU" sz="3600" b="1" cap="none" spc="0">
            <a:ln w="1905"/>
            <a:solidFill>
              <a:srgbClr val="990000"/>
            </a:solidFill>
            <a:effectLst>
              <a:innerShdw blurRad="69850" dist="43180" dir="5400000">
                <a:srgbClr val="000000">
                  <a:alpha val="65000"/>
                </a:srgbClr>
              </a:innerShdw>
            </a:effectLst>
          </a:endParaRPr>
        </a:p>
      </dgm:t>
    </dgm:pt>
    <dgm:pt modelId="{D21373DE-0B51-4B86-BC7D-4FC2CADF662F}">
      <dgm:prSet phldrT="[Текст]" custT="1"/>
      <dgm:spPr>
        <a:solidFill>
          <a:srgbClr val="F2BF7A"/>
        </a:solidFill>
      </dgm:spPr>
      <dgm:t>
        <a:bodyPr/>
        <a:lstStyle/>
        <a:p>
          <a:r>
            <a:rPr lang="ru-RU" sz="1000" b="1" cap="none" spc="0" dirty="0" smtClean="0">
              <a:ln w="1905"/>
              <a:solidFill>
                <a:schemeClr val="accent4">
                  <a:lumMod val="90000"/>
                  <a:lumOff val="10000"/>
                </a:schemeClr>
              </a:solidFill>
              <a:effectLst>
                <a:innerShdw blurRad="69850" dist="43180" dir="5400000">
                  <a:srgbClr val="000000">
                    <a:alpha val="65000"/>
                  </a:srgbClr>
                </a:innerShdw>
              </a:effectLst>
            </a:rPr>
            <a:t>Отчет «Товары к получению»</a:t>
          </a:r>
          <a:endParaRPr lang="ru-RU" sz="1000" b="1" cap="none" spc="0" dirty="0">
            <a:ln w="1905"/>
            <a:solidFill>
              <a:schemeClr val="accent4">
                <a:lumMod val="90000"/>
                <a:lumOff val="10000"/>
              </a:schemeClr>
            </a:solidFill>
            <a:effectLst>
              <a:innerShdw blurRad="69850" dist="43180" dir="5400000">
                <a:srgbClr val="000000">
                  <a:alpha val="65000"/>
                </a:srgbClr>
              </a:innerShdw>
            </a:effectLst>
          </a:endParaRPr>
        </a:p>
      </dgm:t>
    </dgm:pt>
    <dgm:pt modelId="{AB9114F2-669E-42F6-B0A4-D91E80951D22}" type="parTrans" cxnId="{83A9DEEE-1B5A-4749-B2E1-8F8C9B84A032}">
      <dgm:prSet/>
      <dgm:spPr>
        <a:solidFill>
          <a:srgbClr val="9CCDF6"/>
        </a:solidFill>
      </dgm:spPr>
      <dgm:t>
        <a:bodyPr/>
        <a:lstStyle/>
        <a:p>
          <a:endParaRPr lang="ru-RU" sz="3600" b="1" cap="none" spc="0">
            <a:ln w="1905"/>
            <a:solidFill>
              <a:srgbClr val="990000"/>
            </a:solidFill>
            <a:effectLst>
              <a:innerShdw blurRad="69850" dist="43180" dir="5400000">
                <a:srgbClr val="000000">
                  <a:alpha val="65000"/>
                </a:srgbClr>
              </a:innerShdw>
            </a:effectLst>
          </a:endParaRPr>
        </a:p>
      </dgm:t>
    </dgm:pt>
    <dgm:pt modelId="{A254D8AE-0D40-4370-BC23-776FDC4D10BB}" type="sibTrans" cxnId="{83A9DEEE-1B5A-4749-B2E1-8F8C9B84A032}">
      <dgm:prSet/>
      <dgm:spPr/>
      <dgm:t>
        <a:bodyPr/>
        <a:lstStyle/>
        <a:p>
          <a:endParaRPr lang="ru-RU" sz="3600" b="1" cap="none" spc="0">
            <a:ln w="1905"/>
            <a:solidFill>
              <a:srgbClr val="990000"/>
            </a:solidFill>
            <a:effectLst>
              <a:innerShdw blurRad="69850" dist="43180" dir="5400000">
                <a:srgbClr val="000000">
                  <a:alpha val="65000"/>
                </a:srgbClr>
              </a:innerShdw>
            </a:effectLst>
          </a:endParaRPr>
        </a:p>
      </dgm:t>
    </dgm:pt>
    <dgm:pt modelId="{C4A8AD71-5C14-489A-B0D8-D23D0F777276}">
      <dgm:prSet phldrT="[Текст]" custT="1"/>
      <dgm:spPr>
        <a:solidFill>
          <a:srgbClr val="F2BF7A"/>
        </a:solidFill>
      </dgm:spPr>
      <dgm:t>
        <a:bodyPr/>
        <a:lstStyle/>
        <a:p>
          <a:r>
            <a:rPr lang="ru-RU" sz="1000" b="1" cap="none" spc="0" dirty="0" smtClean="0">
              <a:ln w="1905"/>
              <a:solidFill>
                <a:schemeClr val="accent4">
                  <a:lumMod val="90000"/>
                  <a:lumOff val="10000"/>
                </a:schemeClr>
              </a:solidFill>
              <a:effectLst>
                <a:innerShdw blurRad="69850" dist="43180" dir="5400000">
                  <a:srgbClr val="000000">
                    <a:alpha val="65000"/>
                  </a:srgbClr>
                </a:innerShdw>
              </a:effectLst>
            </a:rPr>
            <a:t>Отчет «Остатки товаров»</a:t>
          </a:r>
          <a:endParaRPr lang="ru-RU" sz="1000" b="1" cap="none" spc="0" dirty="0">
            <a:ln w="1905"/>
            <a:solidFill>
              <a:schemeClr val="accent4">
                <a:lumMod val="90000"/>
                <a:lumOff val="10000"/>
              </a:schemeClr>
            </a:solidFill>
            <a:effectLst>
              <a:innerShdw blurRad="69850" dist="43180" dir="5400000">
                <a:srgbClr val="000000">
                  <a:alpha val="65000"/>
                </a:srgbClr>
              </a:innerShdw>
            </a:effectLst>
          </a:endParaRPr>
        </a:p>
      </dgm:t>
    </dgm:pt>
    <dgm:pt modelId="{A74A14BD-E181-4CC7-9432-154A89DC2F51}" type="parTrans" cxnId="{5B557BDB-95A2-4C19-B1AD-D6E7248A1403}">
      <dgm:prSet/>
      <dgm:spPr>
        <a:solidFill>
          <a:srgbClr val="9CCDF6"/>
        </a:solidFill>
      </dgm:spPr>
      <dgm:t>
        <a:bodyPr/>
        <a:lstStyle/>
        <a:p>
          <a:endParaRPr lang="ru-RU" sz="3600" b="1" cap="none" spc="0">
            <a:ln w="1905"/>
            <a:solidFill>
              <a:srgbClr val="990000"/>
            </a:solidFill>
            <a:effectLst>
              <a:innerShdw blurRad="69850" dist="43180" dir="5400000">
                <a:srgbClr val="000000">
                  <a:alpha val="65000"/>
                </a:srgbClr>
              </a:innerShdw>
            </a:effectLst>
          </a:endParaRPr>
        </a:p>
      </dgm:t>
    </dgm:pt>
    <dgm:pt modelId="{17D17511-C246-495E-853F-11FE32968D6D}" type="sibTrans" cxnId="{5B557BDB-95A2-4C19-B1AD-D6E7248A1403}">
      <dgm:prSet/>
      <dgm:spPr/>
      <dgm:t>
        <a:bodyPr/>
        <a:lstStyle/>
        <a:p>
          <a:endParaRPr lang="ru-RU" sz="3600" b="1" cap="none" spc="0">
            <a:ln w="1905"/>
            <a:solidFill>
              <a:srgbClr val="990000"/>
            </a:solidFill>
            <a:effectLst>
              <a:innerShdw blurRad="69850" dist="43180" dir="5400000">
                <a:srgbClr val="000000">
                  <a:alpha val="65000"/>
                </a:srgbClr>
              </a:innerShdw>
            </a:effectLst>
          </a:endParaRPr>
        </a:p>
      </dgm:t>
    </dgm:pt>
    <dgm:pt modelId="{4D3355CE-1FDF-4421-B886-48154C8884CC}">
      <dgm:prSet phldrT="[Текст]" custT="1"/>
      <dgm:spPr>
        <a:solidFill>
          <a:srgbClr val="F2BF7A"/>
        </a:solidFill>
      </dgm:spPr>
      <dgm:t>
        <a:bodyPr/>
        <a:lstStyle/>
        <a:p>
          <a:r>
            <a:rPr lang="ru-RU" sz="1000" b="1" cap="none" spc="0" dirty="0" smtClean="0">
              <a:ln w="1905"/>
              <a:solidFill>
                <a:schemeClr val="accent4">
                  <a:lumMod val="90000"/>
                  <a:lumOff val="10000"/>
                </a:schemeClr>
              </a:solidFill>
              <a:effectLst>
                <a:innerShdw blurRad="69850" dist="43180" dir="5400000">
                  <a:srgbClr val="000000">
                    <a:alpha val="65000"/>
                  </a:srgbClr>
                </a:innerShdw>
              </a:effectLst>
            </a:rPr>
            <a:t>Отчет «Ведомость остатков и оборотов по складам»</a:t>
          </a:r>
          <a:endParaRPr lang="ru-RU" sz="1000" b="1" cap="none" spc="0" dirty="0">
            <a:ln w="1905"/>
            <a:solidFill>
              <a:schemeClr val="accent4">
                <a:lumMod val="90000"/>
                <a:lumOff val="10000"/>
              </a:schemeClr>
            </a:solidFill>
            <a:effectLst>
              <a:innerShdw blurRad="69850" dist="43180" dir="5400000">
                <a:srgbClr val="000000">
                  <a:alpha val="65000"/>
                </a:srgbClr>
              </a:innerShdw>
            </a:effectLst>
          </a:endParaRPr>
        </a:p>
      </dgm:t>
    </dgm:pt>
    <dgm:pt modelId="{D2043D30-12AA-403D-BEB4-3D7FFAA37E54}" type="parTrans" cxnId="{ED30F44B-476E-4ECB-BCED-47723C11430F}">
      <dgm:prSet/>
      <dgm:spPr>
        <a:solidFill>
          <a:srgbClr val="9CCDF6"/>
        </a:solidFill>
      </dgm:spPr>
      <dgm:t>
        <a:bodyPr/>
        <a:lstStyle/>
        <a:p>
          <a:endParaRPr lang="ru-RU" sz="3600" b="1" cap="none" spc="0">
            <a:ln w="1905"/>
            <a:solidFill>
              <a:srgbClr val="990000"/>
            </a:solidFill>
            <a:effectLst>
              <a:innerShdw blurRad="69850" dist="43180" dir="5400000">
                <a:srgbClr val="000000">
                  <a:alpha val="65000"/>
                </a:srgbClr>
              </a:innerShdw>
            </a:effectLst>
          </a:endParaRPr>
        </a:p>
      </dgm:t>
    </dgm:pt>
    <dgm:pt modelId="{12C78DAE-69A8-40ED-805C-9FE2242F1295}" type="sibTrans" cxnId="{ED30F44B-476E-4ECB-BCED-47723C11430F}">
      <dgm:prSet/>
      <dgm:spPr/>
      <dgm:t>
        <a:bodyPr/>
        <a:lstStyle/>
        <a:p>
          <a:endParaRPr lang="ru-RU" sz="3600" b="1" cap="none" spc="0">
            <a:ln w="1905"/>
            <a:solidFill>
              <a:srgbClr val="990000"/>
            </a:solidFill>
            <a:effectLst>
              <a:innerShdw blurRad="69850" dist="43180" dir="5400000">
                <a:srgbClr val="000000">
                  <a:alpha val="65000"/>
                </a:srgbClr>
              </a:innerShdw>
            </a:effectLst>
          </a:endParaRPr>
        </a:p>
      </dgm:t>
    </dgm:pt>
    <dgm:pt modelId="{2076DCE7-2FA8-4902-96A5-5F19B429D31F}">
      <dgm:prSet phldrT="[Текст]" custT="1"/>
      <dgm:spPr>
        <a:solidFill>
          <a:srgbClr val="F2BF7A"/>
        </a:solidFill>
      </dgm:spPr>
      <dgm:t>
        <a:bodyPr/>
        <a:lstStyle/>
        <a:p>
          <a:r>
            <a:rPr lang="ru-RU" sz="1000" b="1" cap="none" spc="0" dirty="0" smtClean="0">
              <a:ln w="1905"/>
              <a:solidFill>
                <a:schemeClr val="accent4">
                  <a:lumMod val="90000"/>
                  <a:lumOff val="10000"/>
                </a:schemeClr>
              </a:solidFill>
              <a:effectLst>
                <a:innerShdw blurRad="69850" dist="43180" dir="5400000">
                  <a:srgbClr val="000000">
                    <a:alpha val="65000"/>
                  </a:srgbClr>
                </a:innerShdw>
              </a:effectLst>
            </a:rPr>
            <a:t>Отчет «Товары к списанию»</a:t>
          </a:r>
          <a:endParaRPr lang="ru-RU" sz="1000" b="1" cap="none" spc="0" dirty="0">
            <a:ln w="1905"/>
            <a:solidFill>
              <a:schemeClr val="accent4">
                <a:lumMod val="90000"/>
                <a:lumOff val="10000"/>
              </a:schemeClr>
            </a:solidFill>
            <a:effectLst>
              <a:innerShdw blurRad="69850" dist="43180" dir="5400000">
                <a:srgbClr val="000000">
                  <a:alpha val="65000"/>
                </a:srgbClr>
              </a:innerShdw>
            </a:effectLst>
          </a:endParaRPr>
        </a:p>
      </dgm:t>
    </dgm:pt>
    <dgm:pt modelId="{91F57875-3B6E-45E2-A97B-46B586ABE18D}" type="parTrans" cxnId="{FAAC0156-870D-447C-A274-2B7879C396C5}">
      <dgm:prSet/>
      <dgm:spPr>
        <a:solidFill>
          <a:srgbClr val="9CCDF6"/>
        </a:solidFill>
      </dgm:spPr>
      <dgm:t>
        <a:bodyPr/>
        <a:lstStyle/>
        <a:p>
          <a:endParaRPr lang="ru-RU" sz="3600" b="1" cap="none" spc="0">
            <a:ln w="1905"/>
            <a:solidFill>
              <a:srgbClr val="990000"/>
            </a:solidFill>
            <a:effectLst>
              <a:innerShdw blurRad="69850" dist="43180" dir="5400000">
                <a:srgbClr val="000000">
                  <a:alpha val="65000"/>
                </a:srgbClr>
              </a:innerShdw>
            </a:effectLst>
          </a:endParaRPr>
        </a:p>
      </dgm:t>
    </dgm:pt>
    <dgm:pt modelId="{85AE2129-0355-4930-BA4F-F2B399708EB9}" type="sibTrans" cxnId="{FAAC0156-870D-447C-A274-2B7879C396C5}">
      <dgm:prSet/>
      <dgm:spPr/>
      <dgm:t>
        <a:bodyPr/>
        <a:lstStyle/>
        <a:p>
          <a:endParaRPr lang="ru-RU" sz="3600" b="1" cap="none" spc="0">
            <a:ln w="1905"/>
            <a:solidFill>
              <a:srgbClr val="990000"/>
            </a:solidFill>
            <a:effectLst>
              <a:innerShdw blurRad="69850" dist="43180" dir="5400000">
                <a:srgbClr val="000000">
                  <a:alpha val="65000"/>
                </a:srgbClr>
              </a:innerShdw>
            </a:effectLst>
          </a:endParaRPr>
        </a:p>
      </dgm:t>
    </dgm:pt>
    <dgm:pt modelId="{EFE9031D-8A7F-4BDC-BE8B-6ED0D0ABEF36}">
      <dgm:prSet phldrT="[Текст]" custT="1"/>
      <dgm:spPr>
        <a:solidFill>
          <a:srgbClr val="F2BF7A"/>
        </a:solidFill>
      </dgm:spPr>
      <dgm:t>
        <a:bodyPr/>
        <a:lstStyle/>
        <a:p>
          <a:r>
            <a:rPr lang="ru-RU" sz="1000" b="1" cap="none" spc="0" dirty="0" smtClean="0">
              <a:ln w="1905"/>
              <a:solidFill>
                <a:schemeClr val="accent4">
                  <a:lumMod val="90000"/>
                  <a:lumOff val="10000"/>
                </a:schemeClr>
              </a:solidFill>
              <a:effectLst>
                <a:innerShdw blurRad="69850" dist="43180" dir="5400000">
                  <a:srgbClr val="000000">
                    <a:alpha val="65000"/>
                  </a:srgbClr>
                </a:innerShdw>
              </a:effectLst>
            </a:rPr>
            <a:t>Отчет «Анализ использования товаров по объектам строительства»</a:t>
          </a:r>
          <a:endParaRPr lang="ru-RU" sz="1000" b="1" cap="none" spc="0" dirty="0">
            <a:ln w="1905"/>
            <a:solidFill>
              <a:schemeClr val="accent4">
                <a:lumMod val="90000"/>
                <a:lumOff val="10000"/>
              </a:schemeClr>
            </a:solidFill>
            <a:effectLst>
              <a:innerShdw blurRad="69850" dist="43180" dir="5400000">
                <a:srgbClr val="000000">
                  <a:alpha val="65000"/>
                </a:srgbClr>
              </a:innerShdw>
            </a:effectLst>
          </a:endParaRPr>
        </a:p>
      </dgm:t>
    </dgm:pt>
    <dgm:pt modelId="{C8598570-69C5-4AB1-A9BB-A3768A1A7411}" type="sibTrans" cxnId="{67B62328-C940-45DF-B67D-FFD6796C2ADC}">
      <dgm:prSet/>
      <dgm:spPr/>
      <dgm:t>
        <a:bodyPr/>
        <a:lstStyle/>
        <a:p>
          <a:endParaRPr lang="ru-RU" sz="3600" b="1" cap="none" spc="0">
            <a:ln w="1905"/>
            <a:solidFill>
              <a:srgbClr val="990000"/>
            </a:solidFill>
            <a:effectLst>
              <a:innerShdw blurRad="69850" dist="43180" dir="5400000">
                <a:srgbClr val="000000">
                  <a:alpha val="65000"/>
                </a:srgbClr>
              </a:innerShdw>
            </a:effectLst>
          </a:endParaRPr>
        </a:p>
      </dgm:t>
    </dgm:pt>
    <dgm:pt modelId="{DF0259DE-4FB9-48AF-922C-A2DFAC40B3A5}" type="parTrans" cxnId="{67B62328-C940-45DF-B67D-FFD6796C2ADC}">
      <dgm:prSet/>
      <dgm:spPr>
        <a:solidFill>
          <a:srgbClr val="9CCDF6"/>
        </a:solidFill>
      </dgm:spPr>
      <dgm:t>
        <a:bodyPr/>
        <a:lstStyle/>
        <a:p>
          <a:endParaRPr lang="ru-RU" sz="3600" b="1" cap="none" spc="0">
            <a:ln w="1905"/>
            <a:solidFill>
              <a:srgbClr val="990000"/>
            </a:solidFill>
            <a:effectLst>
              <a:innerShdw blurRad="69850" dist="43180" dir="5400000">
                <a:srgbClr val="000000">
                  <a:alpha val="65000"/>
                </a:srgbClr>
              </a:innerShdw>
            </a:effectLst>
          </a:endParaRPr>
        </a:p>
      </dgm:t>
    </dgm:pt>
    <dgm:pt modelId="{AA30D4BF-FDB7-4F52-A2C0-5A56D31F8FFA}">
      <dgm:prSet phldrT="[Текст]" custT="1"/>
      <dgm:spPr>
        <a:solidFill>
          <a:srgbClr val="F2BF7A"/>
        </a:solidFill>
      </dgm:spPr>
      <dgm:t>
        <a:bodyPr/>
        <a:lstStyle/>
        <a:p>
          <a:r>
            <a:rPr lang="ru-RU" sz="1000" b="1" cap="none" spc="0" dirty="0" smtClean="0">
              <a:ln w="1905"/>
              <a:solidFill>
                <a:schemeClr val="accent4">
                  <a:lumMod val="90000"/>
                  <a:lumOff val="10000"/>
                </a:schemeClr>
              </a:solidFill>
              <a:effectLst>
                <a:innerShdw blurRad="69850" dist="43180" dir="5400000">
                  <a:srgbClr val="000000">
                    <a:alpha val="65000"/>
                  </a:srgbClr>
                </a:innerShdw>
              </a:effectLst>
            </a:rPr>
            <a:t>Отчет «Анализ склада»</a:t>
          </a:r>
          <a:endParaRPr lang="ru-RU" sz="1000" b="1" cap="none" spc="0" dirty="0">
            <a:ln w="1905"/>
            <a:solidFill>
              <a:schemeClr val="accent4">
                <a:lumMod val="90000"/>
                <a:lumOff val="10000"/>
              </a:schemeClr>
            </a:solidFill>
            <a:effectLst>
              <a:innerShdw blurRad="69850" dist="43180" dir="5400000">
                <a:srgbClr val="000000">
                  <a:alpha val="65000"/>
                </a:srgbClr>
              </a:innerShdw>
            </a:effectLst>
          </a:endParaRPr>
        </a:p>
      </dgm:t>
    </dgm:pt>
    <dgm:pt modelId="{7D4934CE-74AF-4248-956A-365F6392D10E}" type="sibTrans" cxnId="{21A6EBE1-2808-431E-A576-DAC68B545B86}">
      <dgm:prSet/>
      <dgm:spPr/>
      <dgm:t>
        <a:bodyPr/>
        <a:lstStyle/>
        <a:p>
          <a:endParaRPr lang="ru-RU" sz="3600" b="1" cap="none" spc="0">
            <a:ln w="1905"/>
            <a:solidFill>
              <a:srgbClr val="990000"/>
            </a:solidFill>
            <a:effectLst>
              <a:innerShdw blurRad="69850" dist="43180" dir="5400000">
                <a:srgbClr val="000000">
                  <a:alpha val="65000"/>
                </a:srgbClr>
              </a:innerShdw>
            </a:effectLst>
          </a:endParaRPr>
        </a:p>
      </dgm:t>
    </dgm:pt>
    <dgm:pt modelId="{4FF95E46-94F3-4163-8490-A335DF730F71}" type="parTrans" cxnId="{21A6EBE1-2808-431E-A576-DAC68B545B86}">
      <dgm:prSet/>
      <dgm:spPr>
        <a:solidFill>
          <a:srgbClr val="9CCDF6"/>
        </a:solidFill>
      </dgm:spPr>
      <dgm:t>
        <a:bodyPr/>
        <a:lstStyle/>
        <a:p>
          <a:endParaRPr lang="ru-RU" sz="3600" b="1" cap="none" spc="0">
            <a:ln w="1905"/>
            <a:solidFill>
              <a:srgbClr val="990000"/>
            </a:solidFill>
            <a:effectLst>
              <a:innerShdw blurRad="69850" dist="43180" dir="5400000">
                <a:srgbClr val="000000">
                  <a:alpha val="65000"/>
                </a:srgbClr>
              </a:innerShdw>
            </a:effectLst>
          </a:endParaRPr>
        </a:p>
      </dgm:t>
    </dgm:pt>
    <dgm:pt modelId="{F874CBB1-AB6C-44FB-AB88-A9767861C914}" type="pres">
      <dgm:prSet presAssocID="{34024AE1-7E60-44A9-B5DC-D952BFE3D685}" presName="Name0" presStyleCnt="0">
        <dgm:presLayoutVars>
          <dgm:chMax val="1"/>
          <dgm:dir/>
          <dgm:animLvl val="ctr"/>
          <dgm:resizeHandles val="exact"/>
        </dgm:presLayoutVars>
      </dgm:prSet>
      <dgm:spPr/>
      <dgm:t>
        <a:bodyPr/>
        <a:lstStyle/>
        <a:p>
          <a:endParaRPr lang="ru-RU"/>
        </a:p>
      </dgm:t>
    </dgm:pt>
    <dgm:pt modelId="{F2AE4CC7-442F-4B86-B0A4-C30E0416F860}" type="pres">
      <dgm:prSet presAssocID="{256274E5-297E-47AC-B58C-7BBCE0649C59}" presName="centerShape" presStyleLbl="node0" presStyleIdx="0" presStyleCnt="1" custScaleX="159173" custScaleY="150029"/>
      <dgm:spPr/>
      <dgm:t>
        <a:bodyPr/>
        <a:lstStyle/>
        <a:p>
          <a:endParaRPr lang="ru-RU"/>
        </a:p>
      </dgm:t>
    </dgm:pt>
    <dgm:pt modelId="{4F107C0C-0B16-487B-971F-A6508469357E}" type="pres">
      <dgm:prSet presAssocID="{AB9114F2-669E-42F6-B0A4-D91E80951D22}" presName="parTrans" presStyleLbl="sibTrans2D1" presStyleIdx="0" presStyleCnt="6"/>
      <dgm:spPr/>
      <dgm:t>
        <a:bodyPr/>
        <a:lstStyle/>
        <a:p>
          <a:endParaRPr lang="ru-RU"/>
        </a:p>
      </dgm:t>
    </dgm:pt>
    <dgm:pt modelId="{38556AA0-C0B0-4BB0-8F9C-4092B82A11ED}" type="pres">
      <dgm:prSet presAssocID="{AB9114F2-669E-42F6-B0A4-D91E80951D22}" presName="connectorText" presStyleLbl="sibTrans2D1" presStyleIdx="0" presStyleCnt="6"/>
      <dgm:spPr/>
      <dgm:t>
        <a:bodyPr/>
        <a:lstStyle/>
        <a:p>
          <a:endParaRPr lang="ru-RU"/>
        </a:p>
      </dgm:t>
    </dgm:pt>
    <dgm:pt modelId="{D94BF647-C281-4EDE-91BF-EC979FC39702}" type="pres">
      <dgm:prSet presAssocID="{D21373DE-0B51-4B86-BC7D-4FC2CADF662F}" presName="node" presStyleLbl="node1" presStyleIdx="0" presStyleCnt="6" custScaleX="122537" custScaleY="114514">
        <dgm:presLayoutVars>
          <dgm:bulletEnabled val="1"/>
        </dgm:presLayoutVars>
      </dgm:prSet>
      <dgm:spPr/>
      <dgm:t>
        <a:bodyPr/>
        <a:lstStyle/>
        <a:p>
          <a:endParaRPr lang="ru-RU"/>
        </a:p>
      </dgm:t>
    </dgm:pt>
    <dgm:pt modelId="{C0200B04-9DDF-4BD9-B501-DA2DC2E49CAC}" type="pres">
      <dgm:prSet presAssocID="{91F57875-3B6E-45E2-A97B-46B586ABE18D}" presName="parTrans" presStyleLbl="sibTrans2D1" presStyleIdx="1" presStyleCnt="6"/>
      <dgm:spPr/>
      <dgm:t>
        <a:bodyPr/>
        <a:lstStyle/>
        <a:p>
          <a:endParaRPr lang="ru-RU"/>
        </a:p>
      </dgm:t>
    </dgm:pt>
    <dgm:pt modelId="{F0AFAB3C-5DCB-4B30-85A5-F992A9EA1CD8}" type="pres">
      <dgm:prSet presAssocID="{91F57875-3B6E-45E2-A97B-46B586ABE18D}" presName="connectorText" presStyleLbl="sibTrans2D1" presStyleIdx="1" presStyleCnt="6"/>
      <dgm:spPr/>
      <dgm:t>
        <a:bodyPr/>
        <a:lstStyle/>
        <a:p>
          <a:endParaRPr lang="ru-RU"/>
        </a:p>
      </dgm:t>
    </dgm:pt>
    <dgm:pt modelId="{30AC5740-3B41-4482-869C-E536C7C85BAD}" type="pres">
      <dgm:prSet presAssocID="{2076DCE7-2FA8-4902-96A5-5F19B429D31F}" presName="node" presStyleLbl="node1" presStyleIdx="1" presStyleCnt="6" custScaleX="114580" custScaleY="109302">
        <dgm:presLayoutVars>
          <dgm:bulletEnabled val="1"/>
        </dgm:presLayoutVars>
      </dgm:prSet>
      <dgm:spPr/>
      <dgm:t>
        <a:bodyPr/>
        <a:lstStyle/>
        <a:p>
          <a:endParaRPr lang="ru-RU"/>
        </a:p>
      </dgm:t>
    </dgm:pt>
    <dgm:pt modelId="{46FA1138-5DA7-472D-AD48-6DDCA2401985}" type="pres">
      <dgm:prSet presAssocID="{A74A14BD-E181-4CC7-9432-154A89DC2F51}" presName="parTrans" presStyleLbl="sibTrans2D1" presStyleIdx="2" presStyleCnt="6"/>
      <dgm:spPr/>
      <dgm:t>
        <a:bodyPr/>
        <a:lstStyle/>
        <a:p>
          <a:endParaRPr lang="ru-RU"/>
        </a:p>
      </dgm:t>
    </dgm:pt>
    <dgm:pt modelId="{D247DF9D-C926-4E6E-8BDB-D2D1D798B4CD}" type="pres">
      <dgm:prSet presAssocID="{A74A14BD-E181-4CC7-9432-154A89DC2F51}" presName="connectorText" presStyleLbl="sibTrans2D1" presStyleIdx="2" presStyleCnt="6"/>
      <dgm:spPr/>
      <dgm:t>
        <a:bodyPr/>
        <a:lstStyle/>
        <a:p>
          <a:endParaRPr lang="ru-RU"/>
        </a:p>
      </dgm:t>
    </dgm:pt>
    <dgm:pt modelId="{BFA6ABCB-0FB5-4C4A-8ED2-50CF445EB4DC}" type="pres">
      <dgm:prSet presAssocID="{C4A8AD71-5C14-489A-B0D8-D23D0F777276}" presName="node" presStyleLbl="node1" presStyleIdx="2" presStyleCnt="6" custScaleX="114580" custScaleY="109302">
        <dgm:presLayoutVars>
          <dgm:bulletEnabled val="1"/>
        </dgm:presLayoutVars>
      </dgm:prSet>
      <dgm:spPr/>
      <dgm:t>
        <a:bodyPr/>
        <a:lstStyle/>
        <a:p>
          <a:endParaRPr lang="ru-RU"/>
        </a:p>
      </dgm:t>
    </dgm:pt>
    <dgm:pt modelId="{7810327D-32AB-4570-9E13-D9B26751A7A7}" type="pres">
      <dgm:prSet presAssocID="{D2043D30-12AA-403D-BEB4-3D7FFAA37E54}" presName="parTrans" presStyleLbl="sibTrans2D1" presStyleIdx="3" presStyleCnt="6"/>
      <dgm:spPr/>
      <dgm:t>
        <a:bodyPr/>
        <a:lstStyle/>
        <a:p>
          <a:endParaRPr lang="ru-RU"/>
        </a:p>
      </dgm:t>
    </dgm:pt>
    <dgm:pt modelId="{BAE82381-D50E-40A4-B0E5-0FF02777D5C1}" type="pres">
      <dgm:prSet presAssocID="{D2043D30-12AA-403D-BEB4-3D7FFAA37E54}" presName="connectorText" presStyleLbl="sibTrans2D1" presStyleIdx="3" presStyleCnt="6"/>
      <dgm:spPr/>
      <dgm:t>
        <a:bodyPr/>
        <a:lstStyle/>
        <a:p>
          <a:endParaRPr lang="ru-RU"/>
        </a:p>
      </dgm:t>
    </dgm:pt>
    <dgm:pt modelId="{334B5957-8FB5-4885-A9E9-E19D02B4EBD6}" type="pres">
      <dgm:prSet presAssocID="{4D3355CE-1FDF-4421-B886-48154C8884CC}" presName="node" presStyleLbl="node1" presStyleIdx="3" presStyleCnt="6" custScaleX="114580" custScaleY="109302">
        <dgm:presLayoutVars>
          <dgm:bulletEnabled val="1"/>
        </dgm:presLayoutVars>
      </dgm:prSet>
      <dgm:spPr/>
      <dgm:t>
        <a:bodyPr/>
        <a:lstStyle/>
        <a:p>
          <a:endParaRPr lang="ru-RU"/>
        </a:p>
      </dgm:t>
    </dgm:pt>
    <dgm:pt modelId="{50D21409-BD80-4EF7-B043-7E0EED4EECF9}" type="pres">
      <dgm:prSet presAssocID="{4FF95E46-94F3-4163-8490-A335DF730F71}" presName="parTrans" presStyleLbl="sibTrans2D1" presStyleIdx="4" presStyleCnt="6"/>
      <dgm:spPr/>
      <dgm:t>
        <a:bodyPr/>
        <a:lstStyle/>
        <a:p>
          <a:endParaRPr lang="ru-RU"/>
        </a:p>
      </dgm:t>
    </dgm:pt>
    <dgm:pt modelId="{9ACC00B3-A9E4-421B-8804-41788C8CF760}" type="pres">
      <dgm:prSet presAssocID="{4FF95E46-94F3-4163-8490-A335DF730F71}" presName="connectorText" presStyleLbl="sibTrans2D1" presStyleIdx="4" presStyleCnt="6"/>
      <dgm:spPr/>
      <dgm:t>
        <a:bodyPr/>
        <a:lstStyle/>
        <a:p>
          <a:endParaRPr lang="ru-RU"/>
        </a:p>
      </dgm:t>
    </dgm:pt>
    <dgm:pt modelId="{5387A35D-87A1-4E88-918D-E92DBB8AD94A}" type="pres">
      <dgm:prSet presAssocID="{AA30D4BF-FDB7-4F52-A2C0-5A56D31F8FFA}" presName="node" presStyleLbl="node1" presStyleIdx="4" presStyleCnt="6" custScaleX="114580" custScaleY="109302">
        <dgm:presLayoutVars>
          <dgm:bulletEnabled val="1"/>
        </dgm:presLayoutVars>
      </dgm:prSet>
      <dgm:spPr/>
      <dgm:t>
        <a:bodyPr/>
        <a:lstStyle/>
        <a:p>
          <a:endParaRPr lang="ru-RU"/>
        </a:p>
      </dgm:t>
    </dgm:pt>
    <dgm:pt modelId="{84E8C8D2-057E-4489-A2A4-A0C38A98EA6B}" type="pres">
      <dgm:prSet presAssocID="{DF0259DE-4FB9-48AF-922C-A2DFAC40B3A5}" presName="parTrans" presStyleLbl="sibTrans2D1" presStyleIdx="5" presStyleCnt="6"/>
      <dgm:spPr/>
      <dgm:t>
        <a:bodyPr/>
        <a:lstStyle/>
        <a:p>
          <a:endParaRPr lang="ru-RU"/>
        </a:p>
      </dgm:t>
    </dgm:pt>
    <dgm:pt modelId="{9FCD7638-5173-46C9-8E1E-17446C7DF02C}" type="pres">
      <dgm:prSet presAssocID="{DF0259DE-4FB9-48AF-922C-A2DFAC40B3A5}" presName="connectorText" presStyleLbl="sibTrans2D1" presStyleIdx="5" presStyleCnt="6"/>
      <dgm:spPr/>
      <dgm:t>
        <a:bodyPr/>
        <a:lstStyle/>
        <a:p>
          <a:endParaRPr lang="ru-RU"/>
        </a:p>
      </dgm:t>
    </dgm:pt>
    <dgm:pt modelId="{5AF668C7-5D14-4884-B11D-EBD4504692F1}" type="pres">
      <dgm:prSet presAssocID="{EFE9031D-8A7F-4BDC-BE8B-6ED0D0ABEF36}" presName="node" presStyleLbl="node1" presStyleIdx="5" presStyleCnt="6" custScaleX="114580" custScaleY="109302">
        <dgm:presLayoutVars>
          <dgm:bulletEnabled val="1"/>
        </dgm:presLayoutVars>
      </dgm:prSet>
      <dgm:spPr/>
      <dgm:t>
        <a:bodyPr/>
        <a:lstStyle/>
        <a:p>
          <a:endParaRPr lang="ru-RU"/>
        </a:p>
      </dgm:t>
    </dgm:pt>
  </dgm:ptLst>
  <dgm:cxnLst>
    <dgm:cxn modelId="{56E240AE-F9E7-473A-9529-D12A7703A470}" type="presOf" srcId="{A74A14BD-E181-4CC7-9432-154A89DC2F51}" destId="{46FA1138-5DA7-472D-AD48-6DDCA2401985}" srcOrd="0" destOrd="0" presId="urn:microsoft.com/office/officeart/2005/8/layout/radial5"/>
    <dgm:cxn modelId="{D6A92E0E-7971-485F-B144-D44D14834045}" type="presOf" srcId="{4FF95E46-94F3-4163-8490-A335DF730F71}" destId="{9ACC00B3-A9E4-421B-8804-41788C8CF760}" srcOrd="1" destOrd="0" presId="urn:microsoft.com/office/officeart/2005/8/layout/radial5"/>
    <dgm:cxn modelId="{1ECE5D6A-C9D1-4553-8E17-8D14436E6CC1}" type="presOf" srcId="{34024AE1-7E60-44A9-B5DC-D952BFE3D685}" destId="{F874CBB1-AB6C-44FB-AB88-A9767861C914}" srcOrd="0" destOrd="0" presId="urn:microsoft.com/office/officeart/2005/8/layout/radial5"/>
    <dgm:cxn modelId="{C911B994-A993-4370-AA57-74922E0FDB52}" type="presOf" srcId="{AB9114F2-669E-42F6-B0A4-D91E80951D22}" destId="{38556AA0-C0B0-4BB0-8F9C-4092B82A11ED}" srcOrd="1" destOrd="0" presId="urn:microsoft.com/office/officeart/2005/8/layout/radial5"/>
    <dgm:cxn modelId="{0C907134-7455-4F78-A55D-DA1BE75DBF7E}" type="presOf" srcId="{256274E5-297E-47AC-B58C-7BBCE0649C59}" destId="{F2AE4CC7-442F-4B86-B0A4-C30E0416F860}" srcOrd="0" destOrd="0" presId="urn:microsoft.com/office/officeart/2005/8/layout/radial5"/>
    <dgm:cxn modelId="{C371B183-D419-442B-8388-6DF45DC37F8A}" type="presOf" srcId="{A74A14BD-E181-4CC7-9432-154A89DC2F51}" destId="{D247DF9D-C926-4E6E-8BDB-D2D1D798B4CD}" srcOrd="1" destOrd="0" presId="urn:microsoft.com/office/officeart/2005/8/layout/radial5"/>
    <dgm:cxn modelId="{47890296-2EA9-4892-A80C-6C0E49D6FE12}" type="presOf" srcId="{4FF95E46-94F3-4163-8490-A335DF730F71}" destId="{50D21409-BD80-4EF7-B043-7E0EED4EECF9}" srcOrd="0" destOrd="0" presId="urn:microsoft.com/office/officeart/2005/8/layout/radial5"/>
    <dgm:cxn modelId="{F39D5643-8A17-43FC-AB0A-92CDF418372A}" type="presOf" srcId="{91F57875-3B6E-45E2-A97B-46B586ABE18D}" destId="{F0AFAB3C-5DCB-4B30-85A5-F992A9EA1CD8}" srcOrd="1" destOrd="0" presId="urn:microsoft.com/office/officeart/2005/8/layout/radial5"/>
    <dgm:cxn modelId="{B231F679-E128-47B5-93C4-822F49733045}" type="presOf" srcId="{2076DCE7-2FA8-4902-96A5-5F19B429D31F}" destId="{30AC5740-3B41-4482-869C-E536C7C85BAD}" srcOrd="0" destOrd="0" presId="urn:microsoft.com/office/officeart/2005/8/layout/radial5"/>
    <dgm:cxn modelId="{82F4E6F1-55B9-4DCB-979B-A1D1FDBE6D1F}" type="presOf" srcId="{D21373DE-0B51-4B86-BC7D-4FC2CADF662F}" destId="{D94BF647-C281-4EDE-91BF-EC979FC39702}" srcOrd="0" destOrd="0" presId="urn:microsoft.com/office/officeart/2005/8/layout/radial5"/>
    <dgm:cxn modelId="{FC685F1F-E46D-4D71-8B3B-A04ECD977947}" type="presOf" srcId="{D2043D30-12AA-403D-BEB4-3D7FFAA37E54}" destId="{BAE82381-D50E-40A4-B0E5-0FF02777D5C1}" srcOrd="1" destOrd="0" presId="urn:microsoft.com/office/officeart/2005/8/layout/radial5"/>
    <dgm:cxn modelId="{C31E236C-A389-4ECC-9148-625B309E8796}" type="presOf" srcId="{C4A8AD71-5C14-489A-B0D8-D23D0F777276}" destId="{BFA6ABCB-0FB5-4C4A-8ED2-50CF445EB4DC}" srcOrd="0" destOrd="0" presId="urn:microsoft.com/office/officeart/2005/8/layout/radial5"/>
    <dgm:cxn modelId="{FAAC0156-870D-447C-A274-2B7879C396C5}" srcId="{256274E5-297E-47AC-B58C-7BBCE0649C59}" destId="{2076DCE7-2FA8-4902-96A5-5F19B429D31F}" srcOrd="1" destOrd="0" parTransId="{91F57875-3B6E-45E2-A97B-46B586ABE18D}" sibTransId="{85AE2129-0355-4930-BA4F-F2B399708EB9}"/>
    <dgm:cxn modelId="{3609DA39-A8DF-45BE-8000-4A2EE564D65D}" type="presOf" srcId="{DF0259DE-4FB9-48AF-922C-A2DFAC40B3A5}" destId="{9FCD7638-5173-46C9-8E1E-17446C7DF02C}" srcOrd="1" destOrd="0" presId="urn:microsoft.com/office/officeart/2005/8/layout/radial5"/>
    <dgm:cxn modelId="{EB663EB4-18A8-45CE-846C-8A9A3F06BE42}" type="presOf" srcId="{DF0259DE-4FB9-48AF-922C-A2DFAC40B3A5}" destId="{84E8C8D2-057E-4489-A2A4-A0C38A98EA6B}" srcOrd="0" destOrd="0" presId="urn:microsoft.com/office/officeart/2005/8/layout/radial5"/>
    <dgm:cxn modelId="{80217AB8-A061-4F60-8D83-8D2A6B9724AE}" type="presOf" srcId="{AB9114F2-669E-42F6-B0A4-D91E80951D22}" destId="{4F107C0C-0B16-487B-971F-A6508469357E}" srcOrd="0" destOrd="0" presId="urn:microsoft.com/office/officeart/2005/8/layout/radial5"/>
    <dgm:cxn modelId="{9F9AF606-3C4B-4D0D-98C1-7CD4C2778C85}" type="presOf" srcId="{4D3355CE-1FDF-4421-B886-48154C8884CC}" destId="{334B5957-8FB5-4885-A9E9-E19D02B4EBD6}" srcOrd="0" destOrd="0" presId="urn:microsoft.com/office/officeart/2005/8/layout/radial5"/>
    <dgm:cxn modelId="{ED30F44B-476E-4ECB-BCED-47723C11430F}" srcId="{256274E5-297E-47AC-B58C-7BBCE0649C59}" destId="{4D3355CE-1FDF-4421-B886-48154C8884CC}" srcOrd="3" destOrd="0" parTransId="{D2043D30-12AA-403D-BEB4-3D7FFAA37E54}" sibTransId="{12C78DAE-69A8-40ED-805C-9FE2242F1295}"/>
    <dgm:cxn modelId="{21A6EBE1-2808-431E-A576-DAC68B545B86}" srcId="{256274E5-297E-47AC-B58C-7BBCE0649C59}" destId="{AA30D4BF-FDB7-4F52-A2C0-5A56D31F8FFA}" srcOrd="4" destOrd="0" parTransId="{4FF95E46-94F3-4163-8490-A335DF730F71}" sibTransId="{7D4934CE-74AF-4248-956A-365F6392D10E}"/>
    <dgm:cxn modelId="{5B557BDB-95A2-4C19-B1AD-D6E7248A1403}" srcId="{256274E5-297E-47AC-B58C-7BBCE0649C59}" destId="{C4A8AD71-5C14-489A-B0D8-D23D0F777276}" srcOrd="2" destOrd="0" parTransId="{A74A14BD-E181-4CC7-9432-154A89DC2F51}" sibTransId="{17D17511-C246-495E-853F-11FE32968D6D}"/>
    <dgm:cxn modelId="{DA64C9B3-1AC7-4144-94DC-25A91CAF9F3B}" type="presOf" srcId="{EFE9031D-8A7F-4BDC-BE8B-6ED0D0ABEF36}" destId="{5AF668C7-5D14-4884-B11D-EBD4504692F1}" srcOrd="0" destOrd="0" presId="urn:microsoft.com/office/officeart/2005/8/layout/radial5"/>
    <dgm:cxn modelId="{67B62328-C940-45DF-B67D-FFD6796C2ADC}" srcId="{256274E5-297E-47AC-B58C-7BBCE0649C59}" destId="{EFE9031D-8A7F-4BDC-BE8B-6ED0D0ABEF36}" srcOrd="5" destOrd="0" parTransId="{DF0259DE-4FB9-48AF-922C-A2DFAC40B3A5}" sibTransId="{C8598570-69C5-4AB1-A9BB-A3768A1A7411}"/>
    <dgm:cxn modelId="{1D28CB67-75F6-4E36-97AB-775F7D530A90}" type="presOf" srcId="{D2043D30-12AA-403D-BEB4-3D7FFAA37E54}" destId="{7810327D-32AB-4570-9E13-D9B26751A7A7}" srcOrd="0" destOrd="0" presId="urn:microsoft.com/office/officeart/2005/8/layout/radial5"/>
    <dgm:cxn modelId="{D987BEC2-4A51-4568-B08E-D40B1230F77D}" srcId="{34024AE1-7E60-44A9-B5DC-D952BFE3D685}" destId="{256274E5-297E-47AC-B58C-7BBCE0649C59}" srcOrd="0" destOrd="0" parTransId="{F68E0DDC-65F9-4405-ADAF-6DBD6E6AB82E}" sibTransId="{CA6AA7A8-054D-4574-994B-8D65ADB1C7F7}"/>
    <dgm:cxn modelId="{8C5B97DE-B897-45DB-86FC-7FC0E74D83FE}" type="presOf" srcId="{AA30D4BF-FDB7-4F52-A2C0-5A56D31F8FFA}" destId="{5387A35D-87A1-4E88-918D-E92DBB8AD94A}" srcOrd="0" destOrd="0" presId="urn:microsoft.com/office/officeart/2005/8/layout/radial5"/>
    <dgm:cxn modelId="{C2A88605-066F-4764-B023-89385D2DDD1E}" type="presOf" srcId="{91F57875-3B6E-45E2-A97B-46B586ABE18D}" destId="{C0200B04-9DDF-4BD9-B501-DA2DC2E49CAC}" srcOrd="0" destOrd="0" presId="urn:microsoft.com/office/officeart/2005/8/layout/radial5"/>
    <dgm:cxn modelId="{83A9DEEE-1B5A-4749-B2E1-8F8C9B84A032}" srcId="{256274E5-297E-47AC-B58C-7BBCE0649C59}" destId="{D21373DE-0B51-4B86-BC7D-4FC2CADF662F}" srcOrd="0" destOrd="0" parTransId="{AB9114F2-669E-42F6-B0A4-D91E80951D22}" sibTransId="{A254D8AE-0D40-4370-BC23-776FDC4D10BB}"/>
    <dgm:cxn modelId="{0BAF09C4-C31B-496A-960F-9DEC524E98E2}" type="presParOf" srcId="{F874CBB1-AB6C-44FB-AB88-A9767861C914}" destId="{F2AE4CC7-442F-4B86-B0A4-C30E0416F860}" srcOrd="0" destOrd="0" presId="urn:microsoft.com/office/officeart/2005/8/layout/radial5"/>
    <dgm:cxn modelId="{DA916D52-55B6-4FCB-8137-80B97B4A84B9}" type="presParOf" srcId="{F874CBB1-AB6C-44FB-AB88-A9767861C914}" destId="{4F107C0C-0B16-487B-971F-A6508469357E}" srcOrd="1" destOrd="0" presId="urn:microsoft.com/office/officeart/2005/8/layout/radial5"/>
    <dgm:cxn modelId="{A0985F91-5678-4DCC-A588-AA0C631BA34B}" type="presParOf" srcId="{4F107C0C-0B16-487B-971F-A6508469357E}" destId="{38556AA0-C0B0-4BB0-8F9C-4092B82A11ED}" srcOrd="0" destOrd="0" presId="urn:microsoft.com/office/officeart/2005/8/layout/radial5"/>
    <dgm:cxn modelId="{F08E0D00-1F54-4A60-9421-E563CDE3E50A}" type="presParOf" srcId="{F874CBB1-AB6C-44FB-AB88-A9767861C914}" destId="{D94BF647-C281-4EDE-91BF-EC979FC39702}" srcOrd="2" destOrd="0" presId="urn:microsoft.com/office/officeart/2005/8/layout/radial5"/>
    <dgm:cxn modelId="{85E11AA9-CFB7-4858-8C60-CEE88F67B294}" type="presParOf" srcId="{F874CBB1-AB6C-44FB-AB88-A9767861C914}" destId="{C0200B04-9DDF-4BD9-B501-DA2DC2E49CAC}" srcOrd="3" destOrd="0" presId="urn:microsoft.com/office/officeart/2005/8/layout/radial5"/>
    <dgm:cxn modelId="{1019D4D9-C01F-4FE1-B3ED-5902EA6CA948}" type="presParOf" srcId="{C0200B04-9DDF-4BD9-B501-DA2DC2E49CAC}" destId="{F0AFAB3C-5DCB-4B30-85A5-F992A9EA1CD8}" srcOrd="0" destOrd="0" presId="urn:microsoft.com/office/officeart/2005/8/layout/radial5"/>
    <dgm:cxn modelId="{B67A2BCB-F329-479D-8126-12D4B473DEA8}" type="presParOf" srcId="{F874CBB1-AB6C-44FB-AB88-A9767861C914}" destId="{30AC5740-3B41-4482-869C-E536C7C85BAD}" srcOrd="4" destOrd="0" presId="urn:microsoft.com/office/officeart/2005/8/layout/radial5"/>
    <dgm:cxn modelId="{395432F4-EE8C-4C52-AC78-A62E7D8430D5}" type="presParOf" srcId="{F874CBB1-AB6C-44FB-AB88-A9767861C914}" destId="{46FA1138-5DA7-472D-AD48-6DDCA2401985}" srcOrd="5" destOrd="0" presId="urn:microsoft.com/office/officeart/2005/8/layout/radial5"/>
    <dgm:cxn modelId="{82752162-41C4-41F8-86A6-52A832F818CF}" type="presParOf" srcId="{46FA1138-5DA7-472D-AD48-6DDCA2401985}" destId="{D247DF9D-C926-4E6E-8BDB-D2D1D798B4CD}" srcOrd="0" destOrd="0" presId="urn:microsoft.com/office/officeart/2005/8/layout/radial5"/>
    <dgm:cxn modelId="{D84947F4-4123-4055-A319-EDFCDD55BA3F}" type="presParOf" srcId="{F874CBB1-AB6C-44FB-AB88-A9767861C914}" destId="{BFA6ABCB-0FB5-4C4A-8ED2-50CF445EB4DC}" srcOrd="6" destOrd="0" presId="urn:microsoft.com/office/officeart/2005/8/layout/radial5"/>
    <dgm:cxn modelId="{9B06819C-4838-4DBC-9D63-D715771DA566}" type="presParOf" srcId="{F874CBB1-AB6C-44FB-AB88-A9767861C914}" destId="{7810327D-32AB-4570-9E13-D9B26751A7A7}" srcOrd="7" destOrd="0" presId="urn:microsoft.com/office/officeart/2005/8/layout/radial5"/>
    <dgm:cxn modelId="{83D32F03-D0A5-40B5-AE62-7BF9FD3E46A3}" type="presParOf" srcId="{7810327D-32AB-4570-9E13-D9B26751A7A7}" destId="{BAE82381-D50E-40A4-B0E5-0FF02777D5C1}" srcOrd="0" destOrd="0" presId="urn:microsoft.com/office/officeart/2005/8/layout/radial5"/>
    <dgm:cxn modelId="{B688D039-04C7-480A-BCAB-C27F24152296}" type="presParOf" srcId="{F874CBB1-AB6C-44FB-AB88-A9767861C914}" destId="{334B5957-8FB5-4885-A9E9-E19D02B4EBD6}" srcOrd="8" destOrd="0" presId="urn:microsoft.com/office/officeart/2005/8/layout/radial5"/>
    <dgm:cxn modelId="{A559CD68-E583-46B5-8F8B-0CF99649F2A7}" type="presParOf" srcId="{F874CBB1-AB6C-44FB-AB88-A9767861C914}" destId="{50D21409-BD80-4EF7-B043-7E0EED4EECF9}" srcOrd="9" destOrd="0" presId="urn:microsoft.com/office/officeart/2005/8/layout/radial5"/>
    <dgm:cxn modelId="{F7E4CB6F-3AC9-47CE-BC6C-B54CAEF2189B}" type="presParOf" srcId="{50D21409-BD80-4EF7-B043-7E0EED4EECF9}" destId="{9ACC00B3-A9E4-421B-8804-41788C8CF760}" srcOrd="0" destOrd="0" presId="urn:microsoft.com/office/officeart/2005/8/layout/radial5"/>
    <dgm:cxn modelId="{DF6A4F55-2CE7-475C-97C4-745C8062ABCF}" type="presParOf" srcId="{F874CBB1-AB6C-44FB-AB88-A9767861C914}" destId="{5387A35D-87A1-4E88-918D-E92DBB8AD94A}" srcOrd="10" destOrd="0" presId="urn:microsoft.com/office/officeart/2005/8/layout/radial5"/>
    <dgm:cxn modelId="{476E832A-CDD6-4866-88DD-A6BA8B15B2E6}" type="presParOf" srcId="{F874CBB1-AB6C-44FB-AB88-A9767861C914}" destId="{84E8C8D2-057E-4489-A2A4-A0C38A98EA6B}" srcOrd="11" destOrd="0" presId="urn:microsoft.com/office/officeart/2005/8/layout/radial5"/>
    <dgm:cxn modelId="{0F6CC97D-5BA3-4CDC-9FBC-02900D7E5865}" type="presParOf" srcId="{84E8C8D2-057E-4489-A2A4-A0C38A98EA6B}" destId="{9FCD7638-5173-46C9-8E1E-17446C7DF02C}" srcOrd="0" destOrd="0" presId="urn:microsoft.com/office/officeart/2005/8/layout/radial5"/>
    <dgm:cxn modelId="{1212E316-EF27-4148-A2FD-5069E0946ABC}" type="presParOf" srcId="{F874CBB1-AB6C-44FB-AB88-A9767861C914}" destId="{5AF668C7-5D14-4884-B11D-EBD4504692F1}" srcOrd="12" destOrd="0" presId="urn:microsoft.com/office/officeart/2005/8/layout/radial5"/>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CAA8C57F-DC2F-4157-A919-20EF00AF451D}" type="doc">
      <dgm:prSet loTypeId="urn:microsoft.com/office/officeart/2005/8/layout/vList2" loCatId="list" qsTypeId="urn:microsoft.com/office/officeart/2005/8/quickstyle/simple4" qsCatId="simple" csTypeId="urn:microsoft.com/office/officeart/2005/8/colors/colorful2" csCatId="colorful" phldr="1"/>
      <dgm:spPr/>
    </dgm:pt>
    <dgm:pt modelId="{A5271F27-8736-4E4F-A12A-2CA4EFDC0F4A}">
      <dgm:prSet phldrT="[Текст]" custT="1"/>
      <dgm:spPr>
        <a:solidFill>
          <a:srgbClr val="00CC66"/>
        </a:solidFill>
      </dgm:spPr>
      <dgm:t>
        <a:bodyPr/>
        <a:lstStyle/>
        <a:p>
          <a:r>
            <a:rPr lang="ru-RU" sz="1200" b="1" smtClean="0">
              <a:solidFill>
                <a:schemeClr val="accent4">
                  <a:lumMod val="90000"/>
                  <a:lumOff val="10000"/>
                </a:schemeClr>
              </a:solidFill>
              <a:latin typeface="+mj-lt"/>
              <a:ea typeface="+mn-ea"/>
              <a:cs typeface="+mn-cs"/>
            </a:rPr>
            <a:t>Учет первично переданных в эксплуатацию материалов</a:t>
          </a:r>
          <a:endParaRPr lang="ru-RU" sz="1200" b="1" dirty="0">
            <a:solidFill>
              <a:schemeClr val="accent4">
                <a:lumMod val="90000"/>
                <a:lumOff val="10000"/>
              </a:schemeClr>
            </a:solidFill>
            <a:latin typeface="+mj-lt"/>
          </a:endParaRPr>
        </a:p>
      </dgm:t>
    </dgm:pt>
    <dgm:pt modelId="{219C2DE8-E094-4DD5-B9FB-B153642C4C65}" type="parTrans" cxnId="{D0B35BAF-01C0-446D-A71A-66505DCF9A32}">
      <dgm:prSet/>
      <dgm:spPr/>
      <dgm:t>
        <a:bodyPr/>
        <a:lstStyle/>
        <a:p>
          <a:endParaRPr lang="ru-RU" sz="1200">
            <a:solidFill>
              <a:schemeClr val="accent4">
                <a:lumMod val="90000"/>
                <a:lumOff val="10000"/>
              </a:schemeClr>
            </a:solidFill>
          </a:endParaRPr>
        </a:p>
      </dgm:t>
    </dgm:pt>
    <dgm:pt modelId="{E59BCB81-1755-4BF9-BF10-89FB4C11D86E}" type="sibTrans" cxnId="{D0B35BAF-01C0-446D-A71A-66505DCF9A32}">
      <dgm:prSet/>
      <dgm:spPr/>
      <dgm:t>
        <a:bodyPr/>
        <a:lstStyle/>
        <a:p>
          <a:endParaRPr lang="ru-RU" sz="1200">
            <a:solidFill>
              <a:schemeClr val="accent4">
                <a:lumMod val="90000"/>
                <a:lumOff val="10000"/>
              </a:schemeClr>
            </a:solidFill>
          </a:endParaRPr>
        </a:p>
      </dgm:t>
    </dgm:pt>
    <dgm:pt modelId="{2086F55B-55BE-45E6-BAB7-FDD4B6EC6C75}">
      <dgm:prSet phldrT="[Текст]" custT="1"/>
      <dgm:spPr>
        <a:solidFill>
          <a:srgbClr val="66FF66"/>
        </a:solidFill>
      </dgm:spPr>
      <dgm:t>
        <a:bodyPr/>
        <a:lstStyle/>
        <a:p>
          <a:r>
            <a:rPr lang="ru-RU" sz="1200" b="1" dirty="0" smtClean="0">
              <a:solidFill>
                <a:schemeClr val="accent4">
                  <a:lumMod val="90000"/>
                  <a:lumOff val="10000"/>
                </a:schemeClr>
              </a:solidFill>
              <a:latin typeface="+mj-lt"/>
              <a:ea typeface="+mn-ea"/>
              <a:cs typeface="+mn-cs"/>
            </a:rPr>
            <a:t>Учет материалов, бывших в употреблении (досрочно возвращенных на склад)</a:t>
          </a:r>
          <a:endParaRPr lang="ru-RU" sz="1200" b="1" dirty="0">
            <a:solidFill>
              <a:schemeClr val="accent4">
                <a:lumMod val="90000"/>
                <a:lumOff val="10000"/>
              </a:schemeClr>
            </a:solidFill>
            <a:latin typeface="+mj-lt"/>
          </a:endParaRPr>
        </a:p>
      </dgm:t>
    </dgm:pt>
    <dgm:pt modelId="{B0D04208-AB37-41F7-8536-359C5A3B66BA}" type="parTrans" cxnId="{FB90EB8F-F435-4985-B93C-1A02C63822C6}">
      <dgm:prSet/>
      <dgm:spPr/>
      <dgm:t>
        <a:bodyPr/>
        <a:lstStyle/>
        <a:p>
          <a:endParaRPr lang="ru-RU" sz="1200">
            <a:solidFill>
              <a:schemeClr val="accent4">
                <a:lumMod val="90000"/>
                <a:lumOff val="10000"/>
              </a:schemeClr>
            </a:solidFill>
          </a:endParaRPr>
        </a:p>
      </dgm:t>
    </dgm:pt>
    <dgm:pt modelId="{A64EA72F-5DCA-4F3E-9D46-38B374426311}" type="sibTrans" cxnId="{FB90EB8F-F435-4985-B93C-1A02C63822C6}">
      <dgm:prSet/>
      <dgm:spPr/>
      <dgm:t>
        <a:bodyPr/>
        <a:lstStyle/>
        <a:p>
          <a:endParaRPr lang="ru-RU" sz="1200">
            <a:solidFill>
              <a:schemeClr val="accent4">
                <a:lumMod val="90000"/>
                <a:lumOff val="10000"/>
              </a:schemeClr>
            </a:solidFill>
          </a:endParaRPr>
        </a:p>
      </dgm:t>
    </dgm:pt>
    <dgm:pt modelId="{D41ECFA4-734B-4696-80FE-9571496451C9}">
      <dgm:prSet phldrT="[Текст]" custT="1"/>
      <dgm:spPr>
        <a:solidFill>
          <a:srgbClr val="9DFE86"/>
        </a:solidFill>
      </dgm:spPr>
      <dgm:t>
        <a:bodyPr/>
        <a:lstStyle/>
        <a:p>
          <a:r>
            <a:rPr lang="ru-RU" sz="1200" b="1" dirty="0" smtClean="0">
              <a:solidFill>
                <a:schemeClr val="accent4">
                  <a:lumMod val="90000"/>
                  <a:lumOff val="10000"/>
                </a:schemeClr>
              </a:solidFill>
              <a:latin typeface="+mj-lt"/>
              <a:ea typeface="+mn-ea"/>
              <a:cs typeface="+mn-cs"/>
            </a:rPr>
            <a:t>Списание материалов, находящихся в эксплуатации и возвращенных из нее</a:t>
          </a:r>
          <a:endParaRPr lang="ru-RU" sz="1200" b="1" dirty="0">
            <a:solidFill>
              <a:schemeClr val="accent4">
                <a:lumMod val="90000"/>
                <a:lumOff val="10000"/>
              </a:schemeClr>
            </a:solidFill>
            <a:latin typeface="+mj-lt"/>
          </a:endParaRPr>
        </a:p>
      </dgm:t>
    </dgm:pt>
    <dgm:pt modelId="{D30E6ED1-BA20-458B-99A9-BA5BEB379E9B}" type="parTrans" cxnId="{8CB75FD4-49B6-4E89-8673-0CF1B11EB196}">
      <dgm:prSet/>
      <dgm:spPr/>
      <dgm:t>
        <a:bodyPr/>
        <a:lstStyle/>
        <a:p>
          <a:endParaRPr lang="ru-RU" sz="1200">
            <a:solidFill>
              <a:schemeClr val="accent4">
                <a:lumMod val="90000"/>
                <a:lumOff val="10000"/>
              </a:schemeClr>
            </a:solidFill>
          </a:endParaRPr>
        </a:p>
      </dgm:t>
    </dgm:pt>
    <dgm:pt modelId="{741C0863-C980-48DC-9DE0-114B34197419}" type="sibTrans" cxnId="{8CB75FD4-49B6-4E89-8673-0CF1B11EB196}">
      <dgm:prSet/>
      <dgm:spPr/>
      <dgm:t>
        <a:bodyPr/>
        <a:lstStyle/>
        <a:p>
          <a:endParaRPr lang="ru-RU" sz="1200">
            <a:solidFill>
              <a:schemeClr val="accent4">
                <a:lumMod val="90000"/>
                <a:lumOff val="10000"/>
              </a:schemeClr>
            </a:solidFill>
          </a:endParaRPr>
        </a:p>
      </dgm:t>
    </dgm:pt>
    <dgm:pt modelId="{DC8B0C21-0F1C-4480-8C0E-BE44E840B3C0}">
      <dgm:prSet custT="1"/>
      <dgm:spPr/>
      <dgm:t>
        <a:bodyPr/>
        <a:lstStyle/>
        <a:p>
          <a:r>
            <a:rPr lang="ru-RU" sz="1200" b="1" smtClean="0">
              <a:solidFill>
                <a:schemeClr val="accent4">
                  <a:lumMod val="90000"/>
                  <a:lumOff val="10000"/>
                </a:schemeClr>
              </a:solidFill>
              <a:latin typeface="+mj-lt"/>
              <a:ea typeface="+mn-ea"/>
              <a:cs typeface="+mn-cs"/>
            </a:rPr>
            <a:t>Перемещение материалов, находящихся в эксплуатации между сотрудниками</a:t>
          </a:r>
          <a:endParaRPr lang="ru-RU" sz="1200" b="1" dirty="0">
            <a:solidFill>
              <a:schemeClr val="accent4">
                <a:lumMod val="90000"/>
                <a:lumOff val="10000"/>
              </a:schemeClr>
            </a:solidFill>
            <a:latin typeface="+mj-lt"/>
          </a:endParaRPr>
        </a:p>
      </dgm:t>
    </dgm:pt>
    <dgm:pt modelId="{1B178327-A10A-4C57-93CC-50D11CFE5D75}" type="parTrans" cxnId="{3B59F64C-F085-440F-9168-BE41E32E2235}">
      <dgm:prSet/>
      <dgm:spPr/>
      <dgm:t>
        <a:bodyPr/>
        <a:lstStyle/>
        <a:p>
          <a:endParaRPr lang="ru-RU" sz="1200">
            <a:solidFill>
              <a:schemeClr val="accent4">
                <a:lumMod val="90000"/>
                <a:lumOff val="10000"/>
              </a:schemeClr>
            </a:solidFill>
          </a:endParaRPr>
        </a:p>
      </dgm:t>
    </dgm:pt>
    <dgm:pt modelId="{66C92F59-9320-4BF8-B9DF-94DEF93BBFF0}" type="sibTrans" cxnId="{3B59F64C-F085-440F-9168-BE41E32E2235}">
      <dgm:prSet/>
      <dgm:spPr/>
      <dgm:t>
        <a:bodyPr/>
        <a:lstStyle/>
        <a:p>
          <a:endParaRPr lang="ru-RU" sz="1200">
            <a:solidFill>
              <a:schemeClr val="accent4">
                <a:lumMod val="90000"/>
                <a:lumOff val="10000"/>
              </a:schemeClr>
            </a:solidFill>
          </a:endParaRPr>
        </a:p>
      </dgm:t>
    </dgm:pt>
    <dgm:pt modelId="{38B18158-097E-4E28-A80D-926CEC7A9D9D}">
      <dgm:prSet custT="1"/>
      <dgm:spPr/>
      <dgm:t>
        <a:bodyPr/>
        <a:lstStyle/>
        <a:p>
          <a:r>
            <a:rPr lang="ru-RU" sz="1200" b="1" smtClean="0">
              <a:solidFill>
                <a:schemeClr val="accent4">
                  <a:lumMod val="90000"/>
                  <a:lumOff val="10000"/>
                </a:schemeClr>
              </a:solidFill>
              <a:latin typeface="+mj-lt"/>
              <a:ea typeface="+mn-ea"/>
              <a:cs typeface="+mn-cs"/>
            </a:rPr>
            <a:t>Перемещение материалов, возвращенных из эксплуатации между складами</a:t>
          </a:r>
          <a:endParaRPr lang="ru-RU" sz="1200" b="1" dirty="0">
            <a:solidFill>
              <a:schemeClr val="accent4">
                <a:lumMod val="90000"/>
                <a:lumOff val="10000"/>
              </a:schemeClr>
            </a:solidFill>
            <a:latin typeface="+mj-lt"/>
          </a:endParaRPr>
        </a:p>
      </dgm:t>
    </dgm:pt>
    <dgm:pt modelId="{685260F4-BE7F-439E-8BBC-125C3D663877}" type="parTrans" cxnId="{85364EA4-08BC-4A77-8BE8-B888EC217D7A}">
      <dgm:prSet/>
      <dgm:spPr/>
      <dgm:t>
        <a:bodyPr/>
        <a:lstStyle/>
        <a:p>
          <a:endParaRPr lang="ru-RU" sz="1200">
            <a:solidFill>
              <a:schemeClr val="accent4">
                <a:lumMod val="90000"/>
                <a:lumOff val="10000"/>
              </a:schemeClr>
            </a:solidFill>
          </a:endParaRPr>
        </a:p>
      </dgm:t>
    </dgm:pt>
    <dgm:pt modelId="{1EEC8658-14F8-43FF-B11B-2727D65151A6}" type="sibTrans" cxnId="{85364EA4-08BC-4A77-8BE8-B888EC217D7A}">
      <dgm:prSet/>
      <dgm:spPr/>
      <dgm:t>
        <a:bodyPr/>
        <a:lstStyle/>
        <a:p>
          <a:endParaRPr lang="ru-RU" sz="1200">
            <a:solidFill>
              <a:schemeClr val="accent4">
                <a:lumMod val="90000"/>
                <a:lumOff val="10000"/>
              </a:schemeClr>
            </a:solidFill>
          </a:endParaRPr>
        </a:p>
      </dgm:t>
    </dgm:pt>
    <dgm:pt modelId="{7EEDEF12-E063-4923-B75E-0B219886A8C9}">
      <dgm:prSet custT="1"/>
      <dgm:spPr/>
      <dgm:t>
        <a:bodyPr/>
        <a:lstStyle/>
        <a:p>
          <a:r>
            <a:rPr lang="ru-RU" sz="1200" b="1" smtClean="0">
              <a:solidFill>
                <a:schemeClr val="accent4">
                  <a:lumMod val="90000"/>
                  <a:lumOff val="10000"/>
                </a:schemeClr>
              </a:solidFill>
              <a:latin typeface="+mj-lt"/>
              <a:ea typeface="+mn-ea"/>
              <a:cs typeface="+mn-cs"/>
            </a:rPr>
            <a:t>Учет остаточной стоимости и остаточного срока эксплуатации материалов;</a:t>
          </a:r>
          <a:endParaRPr lang="ru-RU" sz="1200" b="1" dirty="0">
            <a:solidFill>
              <a:schemeClr val="accent4">
                <a:lumMod val="90000"/>
                <a:lumOff val="10000"/>
              </a:schemeClr>
            </a:solidFill>
            <a:latin typeface="+mj-lt"/>
          </a:endParaRPr>
        </a:p>
      </dgm:t>
    </dgm:pt>
    <dgm:pt modelId="{4A9D8B32-2373-4925-970B-D880F7047A0E}" type="parTrans" cxnId="{DF4071A6-6E8F-41F0-B23F-B419FE7FE0E2}">
      <dgm:prSet/>
      <dgm:spPr/>
      <dgm:t>
        <a:bodyPr/>
        <a:lstStyle/>
        <a:p>
          <a:endParaRPr lang="ru-RU" sz="1200">
            <a:solidFill>
              <a:schemeClr val="accent4">
                <a:lumMod val="90000"/>
                <a:lumOff val="10000"/>
              </a:schemeClr>
            </a:solidFill>
          </a:endParaRPr>
        </a:p>
      </dgm:t>
    </dgm:pt>
    <dgm:pt modelId="{94935E73-9808-472E-90CB-0B9EA6F9D677}" type="sibTrans" cxnId="{DF4071A6-6E8F-41F0-B23F-B419FE7FE0E2}">
      <dgm:prSet/>
      <dgm:spPr/>
      <dgm:t>
        <a:bodyPr/>
        <a:lstStyle/>
        <a:p>
          <a:endParaRPr lang="ru-RU" sz="1200">
            <a:solidFill>
              <a:schemeClr val="accent4">
                <a:lumMod val="90000"/>
                <a:lumOff val="10000"/>
              </a:schemeClr>
            </a:solidFill>
          </a:endParaRPr>
        </a:p>
      </dgm:t>
    </dgm:pt>
    <dgm:pt modelId="{E1486E82-9BBB-4D70-8F7B-4970FDF72486}">
      <dgm:prSet custT="1"/>
      <dgm:spPr/>
      <dgm:t>
        <a:bodyPr/>
        <a:lstStyle/>
        <a:p>
          <a:r>
            <a:rPr lang="ru-RU" sz="1200" b="1" smtClean="0">
              <a:solidFill>
                <a:schemeClr val="accent4">
                  <a:lumMod val="90000"/>
                  <a:lumOff val="10000"/>
                </a:schemeClr>
              </a:solidFill>
              <a:latin typeface="+mj-lt"/>
              <a:ea typeface="+mn-ea"/>
              <a:cs typeface="+mn-cs"/>
            </a:rPr>
            <a:t>Возможность ввода начальных остатков</a:t>
          </a:r>
          <a:endParaRPr lang="ru-RU" sz="1200" b="1" dirty="0">
            <a:solidFill>
              <a:schemeClr val="accent4">
                <a:lumMod val="90000"/>
                <a:lumOff val="10000"/>
              </a:schemeClr>
            </a:solidFill>
            <a:latin typeface="+mj-lt"/>
          </a:endParaRPr>
        </a:p>
      </dgm:t>
    </dgm:pt>
    <dgm:pt modelId="{1EFC8279-3C9F-469E-BB79-EB28FB8058F0}" type="parTrans" cxnId="{551B22F1-43E2-487F-B4EB-DC7CCB442259}">
      <dgm:prSet/>
      <dgm:spPr/>
      <dgm:t>
        <a:bodyPr/>
        <a:lstStyle/>
        <a:p>
          <a:endParaRPr lang="ru-RU" sz="1200">
            <a:solidFill>
              <a:schemeClr val="accent4">
                <a:lumMod val="90000"/>
                <a:lumOff val="10000"/>
              </a:schemeClr>
            </a:solidFill>
          </a:endParaRPr>
        </a:p>
      </dgm:t>
    </dgm:pt>
    <dgm:pt modelId="{12F3720B-D876-4C88-B465-1C0BC5C94743}" type="sibTrans" cxnId="{551B22F1-43E2-487F-B4EB-DC7CCB442259}">
      <dgm:prSet/>
      <dgm:spPr/>
      <dgm:t>
        <a:bodyPr/>
        <a:lstStyle/>
        <a:p>
          <a:endParaRPr lang="ru-RU" sz="1200">
            <a:solidFill>
              <a:schemeClr val="accent4">
                <a:lumMod val="90000"/>
                <a:lumOff val="10000"/>
              </a:schemeClr>
            </a:solidFill>
          </a:endParaRPr>
        </a:p>
      </dgm:t>
    </dgm:pt>
    <dgm:pt modelId="{4F4134CC-3D37-412B-9D80-66125097C09C}">
      <dgm:prSet custT="1"/>
      <dgm:spPr/>
      <dgm:t>
        <a:bodyPr/>
        <a:lstStyle/>
        <a:p>
          <a:r>
            <a:rPr lang="ru-RU" sz="1200" b="1" smtClean="0">
              <a:solidFill>
                <a:schemeClr val="accent4">
                  <a:lumMod val="90000"/>
                  <a:lumOff val="10000"/>
                </a:schemeClr>
              </a:solidFill>
              <a:latin typeface="+mj-lt"/>
              <a:ea typeface="+mn-ea"/>
              <a:cs typeface="+mn-cs"/>
            </a:rPr>
            <a:t>Возможность погашения амортизированной стоимости материалов</a:t>
          </a:r>
          <a:endParaRPr lang="ru-RU" sz="1200" b="1" dirty="0">
            <a:solidFill>
              <a:schemeClr val="accent4">
                <a:lumMod val="90000"/>
                <a:lumOff val="10000"/>
              </a:schemeClr>
            </a:solidFill>
            <a:latin typeface="+mj-lt"/>
          </a:endParaRPr>
        </a:p>
      </dgm:t>
    </dgm:pt>
    <dgm:pt modelId="{4F47C703-A084-4719-A0AF-8DD001136B55}" type="parTrans" cxnId="{7BCE241E-C809-487C-9719-65EC351345C2}">
      <dgm:prSet/>
      <dgm:spPr/>
      <dgm:t>
        <a:bodyPr/>
        <a:lstStyle/>
        <a:p>
          <a:endParaRPr lang="ru-RU" sz="1200">
            <a:solidFill>
              <a:schemeClr val="accent4">
                <a:lumMod val="90000"/>
                <a:lumOff val="10000"/>
              </a:schemeClr>
            </a:solidFill>
          </a:endParaRPr>
        </a:p>
      </dgm:t>
    </dgm:pt>
    <dgm:pt modelId="{0442F9AB-A02A-49C8-ADCA-DE87A43B70F1}" type="sibTrans" cxnId="{7BCE241E-C809-487C-9719-65EC351345C2}">
      <dgm:prSet/>
      <dgm:spPr/>
      <dgm:t>
        <a:bodyPr/>
        <a:lstStyle/>
        <a:p>
          <a:endParaRPr lang="ru-RU" sz="1200">
            <a:solidFill>
              <a:schemeClr val="accent4">
                <a:lumMod val="90000"/>
                <a:lumOff val="10000"/>
              </a:schemeClr>
            </a:solidFill>
          </a:endParaRPr>
        </a:p>
      </dgm:t>
    </dgm:pt>
    <dgm:pt modelId="{3BF7FDD3-E3C5-46F8-BD27-98448F077E31}" type="pres">
      <dgm:prSet presAssocID="{CAA8C57F-DC2F-4157-A919-20EF00AF451D}" presName="linear" presStyleCnt="0">
        <dgm:presLayoutVars>
          <dgm:animLvl val="lvl"/>
          <dgm:resizeHandles val="exact"/>
        </dgm:presLayoutVars>
      </dgm:prSet>
      <dgm:spPr/>
    </dgm:pt>
    <dgm:pt modelId="{61851776-07E6-4BA0-8787-C1B9E352ACA0}" type="pres">
      <dgm:prSet presAssocID="{A5271F27-8736-4E4F-A12A-2CA4EFDC0F4A}" presName="parentText" presStyleLbl="node1" presStyleIdx="0" presStyleCnt="8">
        <dgm:presLayoutVars>
          <dgm:chMax val="0"/>
          <dgm:bulletEnabled val="1"/>
        </dgm:presLayoutVars>
      </dgm:prSet>
      <dgm:spPr/>
      <dgm:t>
        <a:bodyPr/>
        <a:lstStyle/>
        <a:p>
          <a:endParaRPr lang="ru-RU"/>
        </a:p>
      </dgm:t>
    </dgm:pt>
    <dgm:pt modelId="{2ECD17C5-85FF-499E-8529-59992B97015C}" type="pres">
      <dgm:prSet presAssocID="{E59BCB81-1755-4BF9-BF10-89FB4C11D86E}" presName="spacer" presStyleCnt="0"/>
      <dgm:spPr/>
    </dgm:pt>
    <dgm:pt modelId="{435B98DE-8CE0-4CE0-9DEA-8239E2A10DA8}" type="pres">
      <dgm:prSet presAssocID="{2086F55B-55BE-45E6-BAB7-FDD4B6EC6C75}" presName="parentText" presStyleLbl="node1" presStyleIdx="1" presStyleCnt="8">
        <dgm:presLayoutVars>
          <dgm:chMax val="0"/>
          <dgm:bulletEnabled val="1"/>
        </dgm:presLayoutVars>
      </dgm:prSet>
      <dgm:spPr/>
      <dgm:t>
        <a:bodyPr/>
        <a:lstStyle/>
        <a:p>
          <a:endParaRPr lang="ru-RU"/>
        </a:p>
      </dgm:t>
    </dgm:pt>
    <dgm:pt modelId="{CBF0C08B-74BB-4C06-AA9D-CFC7957F6D0E}" type="pres">
      <dgm:prSet presAssocID="{A64EA72F-5DCA-4F3E-9D46-38B374426311}" presName="spacer" presStyleCnt="0"/>
      <dgm:spPr/>
    </dgm:pt>
    <dgm:pt modelId="{CE8E5DD1-1D72-4918-B1D3-E7A5016C2274}" type="pres">
      <dgm:prSet presAssocID="{D41ECFA4-734B-4696-80FE-9571496451C9}" presName="parentText" presStyleLbl="node1" presStyleIdx="2" presStyleCnt="8">
        <dgm:presLayoutVars>
          <dgm:chMax val="0"/>
          <dgm:bulletEnabled val="1"/>
        </dgm:presLayoutVars>
      </dgm:prSet>
      <dgm:spPr/>
      <dgm:t>
        <a:bodyPr/>
        <a:lstStyle/>
        <a:p>
          <a:endParaRPr lang="ru-RU"/>
        </a:p>
      </dgm:t>
    </dgm:pt>
    <dgm:pt modelId="{9D4A250D-C041-433F-AEAA-31148D3A39C2}" type="pres">
      <dgm:prSet presAssocID="{741C0863-C980-48DC-9DE0-114B34197419}" presName="spacer" presStyleCnt="0"/>
      <dgm:spPr/>
    </dgm:pt>
    <dgm:pt modelId="{3F7510E3-C52F-4F4A-AEAC-C80EDDF094E8}" type="pres">
      <dgm:prSet presAssocID="{DC8B0C21-0F1C-4480-8C0E-BE44E840B3C0}" presName="parentText" presStyleLbl="node1" presStyleIdx="3" presStyleCnt="8">
        <dgm:presLayoutVars>
          <dgm:chMax val="0"/>
          <dgm:bulletEnabled val="1"/>
        </dgm:presLayoutVars>
      </dgm:prSet>
      <dgm:spPr/>
      <dgm:t>
        <a:bodyPr/>
        <a:lstStyle/>
        <a:p>
          <a:endParaRPr lang="ru-RU"/>
        </a:p>
      </dgm:t>
    </dgm:pt>
    <dgm:pt modelId="{0BD59656-8804-4832-B3D4-77DC93ADCB75}" type="pres">
      <dgm:prSet presAssocID="{66C92F59-9320-4BF8-B9DF-94DEF93BBFF0}" presName="spacer" presStyleCnt="0"/>
      <dgm:spPr/>
    </dgm:pt>
    <dgm:pt modelId="{2422298A-75E5-45D0-984E-B94C9EB8E1CB}" type="pres">
      <dgm:prSet presAssocID="{38B18158-097E-4E28-A80D-926CEC7A9D9D}" presName="parentText" presStyleLbl="node1" presStyleIdx="4" presStyleCnt="8">
        <dgm:presLayoutVars>
          <dgm:chMax val="0"/>
          <dgm:bulletEnabled val="1"/>
        </dgm:presLayoutVars>
      </dgm:prSet>
      <dgm:spPr/>
      <dgm:t>
        <a:bodyPr/>
        <a:lstStyle/>
        <a:p>
          <a:endParaRPr lang="ru-RU"/>
        </a:p>
      </dgm:t>
    </dgm:pt>
    <dgm:pt modelId="{7217CECD-EBAD-492C-8AF6-C7B82693D41B}" type="pres">
      <dgm:prSet presAssocID="{1EEC8658-14F8-43FF-B11B-2727D65151A6}" presName="spacer" presStyleCnt="0"/>
      <dgm:spPr/>
    </dgm:pt>
    <dgm:pt modelId="{FE2FE5A6-FF89-4437-B229-1456D0FDF66F}" type="pres">
      <dgm:prSet presAssocID="{7EEDEF12-E063-4923-B75E-0B219886A8C9}" presName="parentText" presStyleLbl="node1" presStyleIdx="5" presStyleCnt="8">
        <dgm:presLayoutVars>
          <dgm:chMax val="0"/>
          <dgm:bulletEnabled val="1"/>
        </dgm:presLayoutVars>
      </dgm:prSet>
      <dgm:spPr/>
      <dgm:t>
        <a:bodyPr/>
        <a:lstStyle/>
        <a:p>
          <a:endParaRPr lang="ru-RU"/>
        </a:p>
      </dgm:t>
    </dgm:pt>
    <dgm:pt modelId="{57859EF1-6808-4776-8191-4040CB5DFB32}" type="pres">
      <dgm:prSet presAssocID="{94935E73-9808-472E-90CB-0B9EA6F9D677}" presName="spacer" presStyleCnt="0"/>
      <dgm:spPr/>
    </dgm:pt>
    <dgm:pt modelId="{968D48B1-3227-4037-AFA0-A84850B8054D}" type="pres">
      <dgm:prSet presAssocID="{E1486E82-9BBB-4D70-8F7B-4970FDF72486}" presName="parentText" presStyleLbl="node1" presStyleIdx="6" presStyleCnt="8">
        <dgm:presLayoutVars>
          <dgm:chMax val="0"/>
          <dgm:bulletEnabled val="1"/>
        </dgm:presLayoutVars>
      </dgm:prSet>
      <dgm:spPr/>
      <dgm:t>
        <a:bodyPr/>
        <a:lstStyle/>
        <a:p>
          <a:endParaRPr lang="ru-RU"/>
        </a:p>
      </dgm:t>
    </dgm:pt>
    <dgm:pt modelId="{56BB942F-24A5-48C9-9658-B62618131CE2}" type="pres">
      <dgm:prSet presAssocID="{12F3720B-D876-4C88-B465-1C0BC5C94743}" presName="spacer" presStyleCnt="0"/>
      <dgm:spPr/>
    </dgm:pt>
    <dgm:pt modelId="{DD5ACACB-629C-40BF-B66D-56C3631AD878}" type="pres">
      <dgm:prSet presAssocID="{4F4134CC-3D37-412B-9D80-66125097C09C}" presName="parentText" presStyleLbl="node1" presStyleIdx="7" presStyleCnt="8">
        <dgm:presLayoutVars>
          <dgm:chMax val="0"/>
          <dgm:bulletEnabled val="1"/>
        </dgm:presLayoutVars>
      </dgm:prSet>
      <dgm:spPr/>
      <dgm:t>
        <a:bodyPr/>
        <a:lstStyle/>
        <a:p>
          <a:endParaRPr lang="ru-RU"/>
        </a:p>
      </dgm:t>
    </dgm:pt>
  </dgm:ptLst>
  <dgm:cxnLst>
    <dgm:cxn modelId="{5E391B69-0F7F-4DE0-8078-81B15BD90546}" type="presOf" srcId="{2086F55B-55BE-45E6-BAB7-FDD4B6EC6C75}" destId="{435B98DE-8CE0-4CE0-9DEA-8239E2A10DA8}" srcOrd="0" destOrd="0" presId="urn:microsoft.com/office/officeart/2005/8/layout/vList2"/>
    <dgm:cxn modelId="{DF4071A6-6E8F-41F0-B23F-B419FE7FE0E2}" srcId="{CAA8C57F-DC2F-4157-A919-20EF00AF451D}" destId="{7EEDEF12-E063-4923-B75E-0B219886A8C9}" srcOrd="5" destOrd="0" parTransId="{4A9D8B32-2373-4925-970B-D880F7047A0E}" sibTransId="{94935E73-9808-472E-90CB-0B9EA6F9D677}"/>
    <dgm:cxn modelId="{FB90EB8F-F435-4985-B93C-1A02C63822C6}" srcId="{CAA8C57F-DC2F-4157-A919-20EF00AF451D}" destId="{2086F55B-55BE-45E6-BAB7-FDD4B6EC6C75}" srcOrd="1" destOrd="0" parTransId="{B0D04208-AB37-41F7-8536-359C5A3B66BA}" sibTransId="{A64EA72F-5DCA-4F3E-9D46-38B374426311}"/>
    <dgm:cxn modelId="{13F68CE2-C6A5-4CFC-93FC-A0B63E605C68}" type="presOf" srcId="{CAA8C57F-DC2F-4157-A919-20EF00AF451D}" destId="{3BF7FDD3-E3C5-46F8-BD27-98448F077E31}" srcOrd="0" destOrd="0" presId="urn:microsoft.com/office/officeart/2005/8/layout/vList2"/>
    <dgm:cxn modelId="{2602389C-56EC-4A2C-B766-038DD4B281F1}" type="presOf" srcId="{4F4134CC-3D37-412B-9D80-66125097C09C}" destId="{DD5ACACB-629C-40BF-B66D-56C3631AD878}" srcOrd="0" destOrd="0" presId="urn:microsoft.com/office/officeart/2005/8/layout/vList2"/>
    <dgm:cxn modelId="{1FE2B73C-9721-47E6-BAE2-C9285713C483}" type="presOf" srcId="{E1486E82-9BBB-4D70-8F7B-4970FDF72486}" destId="{968D48B1-3227-4037-AFA0-A84850B8054D}" srcOrd="0" destOrd="0" presId="urn:microsoft.com/office/officeart/2005/8/layout/vList2"/>
    <dgm:cxn modelId="{9A5BA3D6-3B2E-4038-9999-44CC262F6420}" type="presOf" srcId="{38B18158-097E-4E28-A80D-926CEC7A9D9D}" destId="{2422298A-75E5-45D0-984E-B94C9EB8E1CB}" srcOrd="0" destOrd="0" presId="urn:microsoft.com/office/officeart/2005/8/layout/vList2"/>
    <dgm:cxn modelId="{4C198893-87DA-4392-B123-8CF1BC01A415}" type="presOf" srcId="{DC8B0C21-0F1C-4480-8C0E-BE44E840B3C0}" destId="{3F7510E3-C52F-4F4A-AEAC-C80EDDF094E8}" srcOrd="0" destOrd="0" presId="urn:microsoft.com/office/officeart/2005/8/layout/vList2"/>
    <dgm:cxn modelId="{7BCE241E-C809-487C-9719-65EC351345C2}" srcId="{CAA8C57F-DC2F-4157-A919-20EF00AF451D}" destId="{4F4134CC-3D37-412B-9D80-66125097C09C}" srcOrd="7" destOrd="0" parTransId="{4F47C703-A084-4719-A0AF-8DD001136B55}" sibTransId="{0442F9AB-A02A-49C8-ADCA-DE87A43B70F1}"/>
    <dgm:cxn modelId="{830484EB-6B5C-4C77-BF87-D9E421599CEC}" type="presOf" srcId="{D41ECFA4-734B-4696-80FE-9571496451C9}" destId="{CE8E5DD1-1D72-4918-B1D3-E7A5016C2274}" srcOrd="0" destOrd="0" presId="urn:microsoft.com/office/officeart/2005/8/layout/vList2"/>
    <dgm:cxn modelId="{85364EA4-08BC-4A77-8BE8-B888EC217D7A}" srcId="{CAA8C57F-DC2F-4157-A919-20EF00AF451D}" destId="{38B18158-097E-4E28-A80D-926CEC7A9D9D}" srcOrd="4" destOrd="0" parTransId="{685260F4-BE7F-439E-8BBC-125C3D663877}" sibTransId="{1EEC8658-14F8-43FF-B11B-2727D65151A6}"/>
    <dgm:cxn modelId="{8CB75FD4-49B6-4E89-8673-0CF1B11EB196}" srcId="{CAA8C57F-DC2F-4157-A919-20EF00AF451D}" destId="{D41ECFA4-734B-4696-80FE-9571496451C9}" srcOrd="2" destOrd="0" parTransId="{D30E6ED1-BA20-458B-99A9-BA5BEB379E9B}" sibTransId="{741C0863-C980-48DC-9DE0-114B34197419}"/>
    <dgm:cxn modelId="{3B59F64C-F085-440F-9168-BE41E32E2235}" srcId="{CAA8C57F-DC2F-4157-A919-20EF00AF451D}" destId="{DC8B0C21-0F1C-4480-8C0E-BE44E840B3C0}" srcOrd="3" destOrd="0" parTransId="{1B178327-A10A-4C57-93CC-50D11CFE5D75}" sibTransId="{66C92F59-9320-4BF8-B9DF-94DEF93BBFF0}"/>
    <dgm:cxn modelId="{551B22F1-43E2-487F-B4EB-DC7CCB442259}" srcId="{CAA8C57F-DC2F-4157-A919-20EF00AF451D}" destId="{E1486E82-9BBB-4D70-8F7B-4970FDF72486}" srcOrd="6" destOrd="0" parTransId="{1EFC8279-3C9F-469E-BB79-EB28FB8058F0}" sibTransId="{12F3720B-D876-4C88-B465-1C0BC5C94743}"/>
    <dgm:cxn modelId="{850BA837-FC64-460F-BC39-790157C4D982}" type="presOf" srcId="{7EEDEF12-E063-4923-B75E-0B219886A8C9}" destId="{FE2FE5A6-FF89-4437-B229-1456D0FDF66F}" srcOrd="0" destOrd="0" presId="urn:microsoft.com/office/officeart/2005/8/layout/vList2"/>
    <dgm:cxn modelId="{A600BD95-C0EB-4313-BDBB-CCF7D640B150}" type="presOf" srcId="{A5271F27-8736-4E4F-A12A-2CA4EFDC0F4A}" destId="{61851776-07E6-4BA0-8787-C1B9E352ACA0}" srcOrd="0" destOrd="0" presId="urn:microsoft.com/office/officeart/2005/8/layout/vList2"/>
    <dgm:cxn modelId="{D0B35BAF-01C0-446D-A71A-66505DCF9A32}" srcId="{CAA8C57F-DC2F-4157-A919-20EF00AF451D}" destId="{A5271F27-8736-4E4F-A12A-2CA4EFDC0F4A}" srcOrd="0" destOrd="0" parTransId="{219C2DE8-E094-4DD5-B9FB-B153642C4C65}" sibTransId="{E59BCB81-1755-4BF9-BF10-89FB4C11D86E}"/>
    <dgm:cxn modelId="{E8AE9DF5-B0D1-4F41-8CA4-8F1E8D129567}" type="presParOf" srcId="{3BF7FDD3-E3C5-46F8-BD27-98448F077E31}" destId="{61851776-07E6-4BA0-8787-C1B9E352ACA0}" srcOrd="0" destOrd="0" presId="urn:microsoft.com/office/officeart/2005/8/layout/vList2"/>
    <dgm:cxn modelId="{420429C1-CCCD-4460-ABFF-F4CD765AE5A6}" type="presParOf" srcId="{3BF7FDD3-E3C5-46F8-BD27-98448F077E31}" destId="{2ECD17C5-85FF-499E-8529-59992B97015C}" srcOrd="1" destOrd="0" presId="urn:microsoft.com/office/officeart/2005/8/layout/vList2"/>
    <dgm:cxn modelId="{317675B3-0067-4EEC-A41D-45832F093D6F}" type="presParOf" srcId="{3BF7FDD3-E3C5-46F8-BD27-98448F077E31}" destId="{435B98DE-8CE0-4CE0-9DEA-8239E2A10DA8}" srcOrd="2" destOrd="0" presId="urn:microsoft.com/office/officeart/2005/8/layout/vList2"/>
    <dgm:cxn modelId="{4F685559-465D-4BA6-9BE9-8AF856A1EB66}" type="presParOf" srcId="{3BF7FDD3-E3C5-46F8-BD27-98448F077E31}" destId="{CBF0C08B-74BB-4C06-AA9D-CFC7957F6D0E}" srcOrd="3" destOrd="0" presId="urn:microsoft.com/office/officeart/2005/8/layout/vList2"/>
    <dgm:cxn modelId="{3E9FF1D8-9874-47E6-AE9E-18DA52E0D394}" type="presParOf" srcId="{3BF7FDD3-E3C5-46F8-BD27-98448F077E31}" destId="{CE8E5DD1-1D72-4918-B1D3-E7A5016C2274}" srcOrd="4" destOrd="0" presId="urn:microsoft.com/office/officeart/2005/8/layout/vList2"/>
    <dgm:cxn modelId="{1A6D419D-EE20-4FCE-9E45-4952B27B64E5}" type="presParOf" srcId="{3BF7FDD3-E3C5-46F8-BD27-98448F077E31}" destId="{9D4A250D-C041-433F-AEAA-31148D3A39C2}" srcOrd="5" destOrd="0" presId="urn:microsoft.com/office/officeart/2005/8/layout/vList2"/>
    <dgm:cxn modelId="{7D599E2B-68F1-4F0A-BE92-FB2A1067DC3D}" type="presParOf" srcId="{3BF7FDD3-E3C5-46F8-BD27-98448F077E31}" destId="{3F7510E3-C52F-4F4A-AEAC-C80EDDF094E8}" srcOrd="6" destOrd="0" presId="urn:microsoft.com/office/officeart/2005/8/layout/vList2"/>
    <dgm:cxn modelId="{74F11ACA-311A-4EE6-8D02-C8312CBD5567}" type="presParOf" srcId="{3BF7FDD3-E3C5-46F8-BD27-98448F077E31}" destId="{0BD59656-8804-4832-B3D4-77DC93ADCB75}" srcOrd="7" destOrd="0" presId="urn:microsoft.com/office/officeart/2005/8/layout/vList2"/>
    <dgm:cxn modelId="{8AFB168D-3134-4B2E-A3FD-AD92E2ABFD28}" type="presParOf" srcId="{3BF7FDD3-E3C5-46F8-BD27-98448F077E31}" destId="{2422298A-75E5-45D0-984E-B94C9EB8E1CB}" srcOrd="8" destOrd="0" presId="urn:microsoft.com/office/officeart/2005/8/layout/vList2"/>
    <dgm:cxn modelId="{DF20EE99-8D3A-4ACD-A528-957A68FDD78D}" type="presParOf" srcId="{3BF7FDD3-E3C5-46F8-BD27-98448F077E31}" destId="{7217CECD-EBAD-492C-8AF6-C7B82693D41B}" srcOrd="9" destOrd="0" presId="urn:microsoft.com/office/officeart/2005/8/layout/vList2"/>
    <dgm:cxn modelId="{6AC02631-CCEC-40A7-B4A2-C46C3343AE77}" type="presParOf" srcId="{3BF7FDD3-E3C5-46F8-BD27-98448F077E31}" destId="{FE2FE5A6-FF89-4437-B229-1456D0FDF66F}" srcOrd="10" destOrd="0" presId="urn:microsoft.com/office/officeart/2005/8/layout/vList2"/>
    <dgm:cxn modelId="{DC044103-8FA3-4408-8753-2A01C9D050EA}" type="presParOf" srcId="{3BF7FDD3-E3C5-46F8-BD27-98448F077E31}" destId="{57859EF1-6808-4776-8191-4040CB5DFB32}" srcOrd="11" destOrd="0" presId="urn:microsoft.com/office/officeart/2005/8/layout/vList2"/>
    <dgm:cxn modelId="{6DEB0CB4-0EC6-43C3-83C1-968F4C3DF1AD}" type="presParOf" srcId="{3BF7FDD3-E3C5-46F8-BD27-98448F077E31}" destId="{968D48B1-3227-4037-AFA0-A84850B8054D}" srcOrd="12" destOrd="0" presId="urn:microsoft.com/office/officeart/2005/8/layout/vList2"/>
    <dgm:cxn modelId="{C75060FE-E7D3-4FCB-9CE0-FFBE81E63AA6}" type="presParOf" srcId="{3BF7FDD3-E3C5-46F8-BD27-98448F077E31}" destId="{56BB942F-24A5-48C9-9658-B62618131CE2}" srcOrd="13" destOrd="0" presId="urn:microsoft.com/office/officeart/2005/8/layout/vList2"/>
    <dgm:cxn modelId="{FD59EAB8-38C2-4F20-9093-E6056970300E}" type="presParOf" srcId="{3BF7FDD3-E3C5-46F8-BD27-98448F077E31}" destId="{DD5ACACB-629C-40BF-B66D-56C3631AD878}" srcOrd="1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34024AE1-7E60-44A9-B5DC-D952BFE3D685}" type="doc">
      <dgm:prSet loTypeId="urn:microsoft.com/office/officeart/2005/8/layout/radial5" loCatId="relationship" qsTypeId="urn:microsoft.com/office/officeart/2005/8/quickstyle/simple5" qsCatId="simple" csTypeId="urn:microsoft.com/office/officeart/2005/8/colors/accent1_2" csCatId="accent1" phldr="1"/>
      <dgm:spPr/>
      <dgm:t>
        <a:bodyPr/>
        <a:lstStyle/>
        <a:p>
          <a:endParaRPr lang="ru-RU"/>
        </a:p>
      </dgm:t>
    </dgm:pt>
    <dgm:pt modelId="{256274E5-297E-47AC-B58C-7BBCE0649C59}">
      <dgm:prSet phldrT="[Текст]" custT="1"/>
      <dgm:spPr>
        <a:solidFill>
          <a:srgbClr val="9DFE86"/>
        </a:solidFill>
      </dgm:spPr>
      <dgm:t>
        <a:bodyPr/>
        <a:lstStyle/>
        <a:p>
          <a:r>
            <a:rPr lang="ru-RU" sz="1300" b="1" cap="none" spc="0" dirty="0" smtClean="0">
              <a:ln w="1905"/>
              <a:solidFill>
                <a:schemeClr val="accent2">
                  <a:lumMod val="75000"/>
                </a:schemeClr>
              </a:solidFill>
              <a:effectLst/>
            </a:rPr>
            <a:t>Отчетность подсистемы «Спецодежда и инвентарь»</a:t>
          </a:r>
          <a:endParaRPr lang="ru-RU" sz="1300" b="1" cap="none" spc="0" dirty="0">
            <a:ln w="1905"/>
            <a:solidFill>
              <a:schemeClr val="accent2">
                <a:lumMod val="75000"/>
              </a:schemeClr>
            </a:solidFill>
            <a:effectLst/>
          </a:endParaRPr>
        </a:p>
      </dgm:t>
    </dgm:pt>
    <dgm:pt modelId="{F68E0DDC-65F9-4405-ADAF-6DBD6E6AB82E}" type="parTrans" cxnId="{D987BEC2-4A51-4568-B08E-D40B1230F77D}">
      <dgm:prSet/>
      <dgm:spPr/>
      <dgm:t>
        <a:bodyPr/>
        <a:lstStyle/>
        <a:p>
          <a:endParaRPr lang="ru-RU" sz="3600" b="1" cap="none" spc="0">
            <a:ln w="1905"/>
            <a:solidFill>
              <a:srgbClr val="990000"/>
            </a:solidFill>
            <a:effectLst>
              <a:innerShdw blurRad="69850" dist="43180" dir="5400000">
                <a:srgbClr val="000000">
                  <a:alpha val="65000"/>
                </a:srgbClr>
              </a:innerShdw>
            </a:effectLst>
          </a:endParaRPr>
        </a:p>
      </dgm:t>
    </dgm:pt>
    <dgm:pt modelId="{CA6AA7A8-054D-4574-994B-8D65ADB1C7F7}" type="sibTrans" cxnId="{D987BEC2-4A51-4568-B08E-D40B1230F77D}">
      <dgm:prSet/>
      <dgm:spPr/>
      <dgm:t>
        <a:bodyPr/>
        <a:lstStyle/>
        <a:p>
          <a:endParaRPr lang="ru-RU" sz="3600" b="1" cap="none" spc="0">
            <a:ln w="1905"/>
            <a:solidFill>
              <a:srgbClr val="990000"/>
            </a:solidFill>
            <a:effectLst>
              <a:innerShdw blurRad="69850" dist="43180" dir="5400000">
                <a:srgbClr val="000000">
                  <a:alpha val="65000"/>
                </a:srgbClr>
              </a:innerShdw>
            </a:effectLst>
          </a:endParaRPr>
        </a:p>
      </dgm:t>
    </dgm:pt>
    <dgm:pt modelId="{D21373DE-0B51-4B86-BC7D-4FC2CADF662F}">
      <dgm:prSet phldrT="[Текст]" custT="1"/>
      <dgm:spPr>
        <a:solidFill>
          <a:srgbClr val="F2BF7A"/>
        </a:solidFill>
      </dgm:spPr>
      <dgm:t>
        <a:bodyPr/>
        <a:lstStyle/>
        <a:p>
          <a:r>
            <a:rPr lang="ru-RU" sz="1000" b="1" cap="none" spc="0" dirty="0" smtClean="0">
              <a:ln w="1905"/>
              <a:solidFill>
                <a:srgbClr val="990000"/>
              </a:solidFill>
              <a:effectLst>
                <a:innerShdw blurRad="69850" dist="43180" dir="5400000">
                  <a:srgbClr val="000000">
                    <a:alpha val="65000"/>
                  </a:srgbClr>
                </a:innerShdw>
              </a:effectLst>
            </a:rPr>
            <a:t>Отчет «Движение материалов в эксплуатации»</a:t>
          </a:r>
          <a:endParaRPr lang="ru-RU" sz="1000" b="1" cap="none" spc="0" dirty="0">
            <a:ln w="1905"/>
            <a:solidFill>
              <a:srgbClr val="990000"/>
            </a:solidFill>
            <a:effectLst>
              <a:innerShdw blurRad="69850" dist="43180" dir="5400000">
                <a:srgbClr val="000000">
                  <a:alpha val="65000"/>
                </a:srgbClr>
              </a:innerShdw>
            </a:effectLst>
          </a:endParaRPr>
        </a:p>
      </dgm:t>
    </dgm:pt>
    <dgm:pt modelId="{AB9114F2-669E-42F6-B0A4-D91E80951D22}" type="parTrans" cxnId="{83A9DEEE-1B5A-4749-B2E1-8F8C9B84A032}">
      <dgm:prSet/>
      <dgm:spPr>
        <a:solidFill>
          <a:srgbClr val="9DFE86"/>
        </a:solidFill>
      </dgm:spPr>
      <dgm:t>
        <a:bodyPr/>
        <a:lstStyle/>
        <a:p>
          <a:endParaRPr lang="ru-RU" sz="3600" b="1" cap="none" spc="0">
            <a:ln w="1905"/>
            <a:solidFill>
              <a:srgbClr val="990000"/>
            </a:solidFill>
            <a:effectLst>
              <a:innerShdw blurRad="69850" dist="43180" dir="5400000">
                <a:srgbClr val="000000">
                  <a:alpha val="65000"/>
                </a:srgbClr>
              </a:innerShdw>
            </a:effectLst>
          </a:endParaRPr>
        </a:p>
      </dgm:t>
    </dgm:pt>
    <dgm:pt modelId="{A254D8AE-0D40-4370-BC23-776FDC4D10BB}" type="sibTrans" cxnId="{83A9DEEE-1B5A-4749-B2E1-8F8C9B84A032}">
      <dgm:prSet/>
      <dgm:spPr/>
      <dgm:t>
        <a:bodyPr/>
        <a:lstStyle/>
        <a:p>
          <a:endParaRPr lang="ru-RU" sz="3600" b="1" cap="none" spc="0">
            <a:ln w="1905"/>
            <a:solidFill>
              <a:srgbClr val="990000"/>
            </a:solidFill>
            <a:effectLst>
              <a:innerShdw blurRad="69850" dist="43180" dir="5400000">
                <a:srgbClr val="000000">
                  <a:alpha val="65000"/>
                </a:srgbClr>
              </a:innerShdw>
            </a:effectLst>
          </a:endParaRPr>
        </a:p>
      </dgm:t>
    </dgm:pt>
    <dgm:pt modelId="{C4A8AD71-5C14-489A-B0D8-D23D0F777276}">
      <dgm:prSet phldrT="[Текст]" custT="1"/>
      <dgm:spPr>
        <a:solidFill>
          <a:srgbClr val="F2BF7A"/>
        </a:solidFill>
      </dgm:spPr>
      <dgm:t>
        <a:bodyPr/>
        <a:lstStyle/>
        <a:p>
          <a:r>
            <a:rPr lang="ru-RU" sz="1000" b="1" cap="none" spc="0" dirty="0" smtClean="0">
              <a:ln w="1905"/>
              <a:solidFill>
                <a:srgbClr val="990000"/>
              </a:solidFill>
              <a:effectLst>
                <a:innerShdw blurRad="69850" dist="43180" dir="5400000">
                  <a:srgbClr val="000000">
                    <a:alpha val="65000"/>
                  </a:srgbClr>
                </a:innerShdw>
              </a:effectLst>
            </a:rPr>
            <a:t>Отчет «Остатки б/у материалов на складах»</a:t>
          </a:r>
          <a:endParaRPr lang="ru-RU" sz="1000" b="1" cap="none" spc="0" dirty="0">
            <a:ln w="1905"/>
            <a:solidFill>
              <a:srgbClr val="990000"/>
            </a:solidFill>
            <a:effectLst>
              <a:innerShdw blurRad="69850" dist="43180" dir="5400000">
                <a:srgbClr val="000000">
                  <a:alpha val="65000"/>
                </a:srgbClr>
              </a:innerShdw>
            </a:effectLst>
          </a:endParaRPr>
        </a:p>
      </dgm:t>
    </dgm:pt>
    <dgm:pt modelId="{A74A14BD-E181-4CC7-9432-154A89DC2F51}" type="parTrans" cxnId="{5B557BDB-95A2-4C19-B1AD-D6E7248A1403}">
      <dgm:prSet/>
      <dgm:spPr>
        <a:solidFill>
          <a:srgbClr val="9DFE86"/>
        </a:solidFill>
      </dgm:spPr>
      <dgm:t>
        <a:bodyPr/>
        <a:lstStyle/>
        <a:p>
          <a:endParaRPr lang="ru-RU" sz="3600" b="1" cap="none" spc="0">
            <a:ln w="1905"/>
            <a:solidFill>
              <a:srgbClr val="990000"/>
            </a:solidFill>
            <a:effectLst>
              <a:innerShdw blurRad="69850" dist="43180" dir="5400000">
                <a:srgbClr val="000000">
                  <a:alpha val="65000"/>
                </a:srgbClr>
              </a:innerShdw>
            </a:effectLst>
          </a:endParaRPr>
        </a:p>
      </dgm:t>
    </dgm:pt>
    <dgm:pt modelId="{17D17511-C246-495E-853F-11FE32968D6D}" type="sibTrans" cxnId="{5B557BDB-95A2-4C19-B1AD-D6E7248A1403}">
      <dgm:prSet/>
      <dgm:spPr/>
      <dgm:t>
        <a:bodyPr/>
        <a:lstStyle/>
        <a:p>
          <a:endParaRPr lang="ru-RU" sz="3600" b="1" cap="none" spc="0">
            <a:ln w="1905"/>
            <a:solidFill>
              <a:srgbClr val="990000"/>
            </a:solidFill>
            <a:effectLst>
              <a:innerShdw blurRad="69850" dist="43180" dir="5400000">
                <a:srgbClr val="000000">
                  <a:alpha val="65000"/>
                </a:srgbClr>
              </a:innerShdw>
            </a:effectLst>
          </a:endParaRPr>
        </a:p>
      </dgm:t>
    </dgm:pt>
    <dgm:pt modelId="{4D3355CE-1FDF-4421-B886-48154C8884CC}">
      <dgm:prSet phldrT="[Текст]" custT="1"/>
      <dgm:spPr>
        <a:solidFill>
          <a:srgbClr val="F2BF7A"/>
        </a:solidFill>
      </dgm:spPr>
      <dgm:t>
        <a:bodyPr/>
        <a:lstStyle/>
        <a:p>
          <a:r>
            <a:rPr lang="ru-RU" sz="1000" b="1" cap="none" spc="0" dirty="0" smtClean="0">
              <a:ln w="1905"/>
              <a:solidFill>
                <a:srgbClr val="990000"/>
              </a:solidFill>
              <a:effectLst>
                <a:innerShdw blurRad="69850" dist="43180" dir="5400000">
                  <a:srgbClr val="000000">
                    <a:alpha val="65000"/>
                  </a:srgbClr>
                </a:innerShdw>
              </a:effectLst>
            </a:rPr>
            <a:t>Отчет «Остатки материалов в эксплуатации»</a:t>
          </a:r>
          <a:endParaRPr lang="ru-RU" sz="1000" b="1" cap="none" spc="0" dirty="0">
            <a:ln w="1905"/>
            <a:solidFill>
              <a:srgbClr val="990000"/>
            </a:solidFill>
            <a:effectLst>
              <a:innerShdw blurRad="69850" dist="43180" dir="5400000">
                <a:srgbClr val="000000">
                  <a:alpha val="65000"/>
                </a:srgbClr>
              </a:innerShdw>
            </a:effectLst>
          </a:endParaRPr>
        </a:p>
      </dgm:t>
    </dgm:pt>
    <dgm:pt modelId="{D2043D30-12AA-403D-BEB4-3D7FFAA37E54}" type="parTrans" cxnId="{ED30F44B-476E-4ECB-BCED-47723C11430F}">
      <dgm:prSet/>
      <dgm:spPr>
        <a:solidFill>
          <a:srgbClr val="9DFE86"/>
        </a:solidFill>
      </dgm:spPr>
      <dgm:t>
        <a:bodyPr/>
        <a:lstStyle/>
        <a:p>
          <a:endParaRPr lang="ru-RU" sz="3600" b="1" cap="none" spc="0">
            <a:ln w="1905"/>
            <a:solidFill>
              <a:srgbClr val="990000"/>
            </a:solidFill>
            <a:effectLst>
              <a:innerShdw blurRad="69850" dist="43180" dir="5400000">
                <a:srgbClr val="000000">
                  <a:alpha val="65000"/>
                </a:srgbClr>
              </a:innerShdw>
            </a:effectLst>
          </a:endParaRPr>
        </a:p>
      </dgm:t>
    </dgm:pt>
    <dgm:pt modelId="{12C78DAE-69A8-40ED-805C-9FE2242F1295}" type="sibTrans" cxnId="{ED30F44B-476E-4ECB-BCED-47723C11430F}">
      <dgm:prSet/>
      <dgm:spPr/>
      <dgm:t>
        <a:bodyPr/>
        <a:lstStyle/>
        <a:p>
          <a:endParaRPr lang="ru-RU" sz="3600" b="1" cap="none" spc="0">
            <a:ln w="1905"/>
            <a:solidFill>
              <a:srgbClr val="990000"/>
            </a:solidFill>
            <a:effectLst>
              <a:innerShdw blurRad="69850" dist="43180" dir="5400000">
                <a:srgbClr val="000000">
                  <a:alpha val="65000"/>
                </a:srgbClr>
              </a:innerShdw>
            </a:effectLst>
          </a:endParaRPr>
        </a:p>
      </dgm:t>
    </dgm:pt>
    <dgm:pt modelId="{2076DCE7-2FA8-4902-96A5-5F19B429D31F}">
      <dgm:prSet phldrT="[Текст]" custT="1"/>
      <dgm:spPr>
        <a:solidFill>
          <a:srgbClr val="F2BF7A"/>
        </a:solidFill>
      </dgm:spPr>
      <dgm:t>
        <a:bodyPr/>
        <a:lstStyle/>
        <a:p>
          <a:r>
            <a:rPr lang="ru-RU" sz="1000" b="1" cap="none" spc="0" dirty="0" smtClean="0">
              <a:ln w="1905"/>
              <a:solidFill>
                <a:srgbClr val="990000"/>
              </a:solidFill>
              <a:effectLst>
                <a:innerShdw blurRad="69850" dist="43180" dir="5400000">
                  <a:srgbClr val="000000">
                    <a:alpha val="65000"/>
                  </a:srgbClr>
                </a:innerShdw>
              </a:effectLst>
            </a:rPr>
            <a:t>Отчет «Личная карточка учета материалов»</a:t>
          </a:r>
          <a:endParaRPr lang="ru-RU" sz="1000" b="1" cap="none" spc="0" dirty="0">
            <a:ln w="1905"/>
            <a:solidFill>
              <a:srgbClr val="990000"/>
            </a:solidFill>
            <a:effectLst>
              <a:innerShdw blurRad="69850" dist="43180" dir="5400000">
                <a:srgbClr val="000000">
                  <a:alpha val="65000"/>
                </a:srgbClr>
              </a:innerShdw>
            </a:effectLst>
          </a:endParaRPr>
        </a:p>
      </dgm:t>
    </dgm:pt>
    <dgm:pt modelId="{91F57875-3B6E-45E2-A97B-46B586ABE18D}" type="parTrans" cxnId="{FAAC0156-870D-447C-A274-2B7879C396C5}">
      <dgm:prSet/>
      <dgm:spPr>
        <a:solidFill>
          <a:srgbClr val="9DFE86"/>
        </a:solidFill>
      </dgm:spPr>
      <dgm:t>
        <a:bodyPr/>
        <a:lstStyle/>
        <a:p>
          <a:endParaRPr lang="ru-RU" sz="3600" b="1" cap="none" spc="0">
            <a:ln w="1905"/>
            <a:solidFill>
              <a:srgbClr val="990000"/>
            </a:solidFill>
            <a:effectLst>
              <a:innerShdw blurRad="69850" dist="43180" dir="5400000">
                <a:srgbClr val="000000">
                  <a:alpha val="65000"/>
                </a:srgbClr>
              </a:innerShdw>
            </a:effectLst>
          </a:endParaRPr>
        </a:p>
      </dgm:t>
    </dgm:pt>
    <dgm:pt modelId="{85AE2129-0355-4930-BA4F-F2B399708EB9}" type="sibTrans" cxnId="{FAAC0156-870D-447C-A274-2B7879C396C5}">
      <dgm:prSet/>
      <dgm:spPr/>
      <dgm:t>
        <a:bodyPr/>
        <a:lstStyle/>
        <a:p>
          <a:endParaRPr lang="ru-RU" sz="3600" b="1" cap="none" spc="0">
            <a:ln w="1905"/>
            <a:solidFill>
              <a:srgbClr val="990000"/>
            </a:solidFill>
            <a:effectLst>
              <a:innerShdw blurRad="69850" dist="43180" dir="5400000">
                <a:srgbClr val="000000">
                  <a:alpha val="65000"/>
                </a:srgbClr>
              </a:innerShdw>
            </a:effectLst>
          </a:endParaRPr>
        </a:p>
      </dgm:t>
    </dgm:pt>
    <dgm:pt modelId="{EFE9031D-8A7F-4BDC-BE8B-6ED0D0ABEF36}">
      <dgm:prSet phldrT="[Текст]" custT="1"/>
      <dgm:spPr>
        <a:solidFill>
          <a:srgbClr val="F2BF7A"/>
        </a:solidFill>
      </dgm:spPr>
      <dgm:t>
        <a:bodyPr/>
        <a:lstStyle/>
        <a:p>
          <a:r>
            <a:rPr lang="ru-RU" sz="1000" b="1" cap="none" spc="0" dirty="0" smtClean="0">
              <a:ln w="1905"/>
              <a:solidFill>
                <a:srgbClr val="990000"/>
              </a:solidFill>
              <a:effectLst>
                <a:innerShdw blurRad="69850" dist="43180" dir="5400000">
                  <a:srgbClr val="000000">
                    <a:alpha val="65000"/>
                  </a:srgbClr>
                </a:innerShdw>
              </a:effectLst>
            </a:rPr>
            <a:t>Отчет «Списание стоимости материалов»</a:t>
          </a:r>
          <a:endParaRPr lang="ru-RU" sz="1000" b="1" cap="none" spc="0" dirty="0">
            <a:ln w="1905"/>
            <a:solidFill>
              <a:srgbClr val="990000"/>
            </a:solidFill>
            <a:effectLst>
              <a:innerShdw blurRad="69850" dist="43180" dir="5400000">
                <a:srgbClr val="000000">
                  <a:alpha val="65000"/>
                </a:srgbClr>
              </a:innerShdw>
            </a:effectLst>
          </a:endParaRPr>
        </a:p>
      </dgm:t>
    </dgm:pt>
    <dgm:pt modelId="{C8598570-69C5-4AB1-A9BB-A3768A1A7411}" type="sibTrans" cxnId="{67B62328-C940-45DF-B67D-FFD6796C2ADC}">
      <dgm:prSet/>
      <dgm:spPr/>
      <dgm:t>
        <a:bodyPr/>
        <a:lstStyle/>
        <a:p>
          <a:endParaRPr lang="ru-RU" sz="3600" b="1" cap="none" spc="0">
            <a:ln w="1905"/>
            <a:solidFill>
              <a:srgbClr val="990000"/>
            </a:solidFill>
            <a:effectLst>
              <a:innerShdw blurRad="69850" dist="43180" dir="5400000">
                <a:srgbClr val="000000">
                  <a:alpha val="65000"/>
                </a:srgbClr>
              </a:innerShdw>
            </a:effectLst>
          </a:endParaRPr>
        </a:p>
      </dgm:t>
    </dgm:pt>
    <dgm:pt modelId="{DF0259DE-4FB9-48AF-922C-A2DFAC40B3A5}" type="parTrans" cxnId="{67B62328-C940-45DF-B67D-FFD6796C2ADC}">
      <dgm:prSet/>
      <dgm:spPr>
        <a:solidFill>
          <a:srgbClr val="9DFE86"/>
        </a:solidFill>
      </dgm:spPr>
      <dgm:t>
        <a:bodyPr/>
        <a:lstStyle/>
        <a:p>
          <a:endParaRPr lang="ru-RU" sz="3600" b="1" cap="none" spc="0">
            <a:ln w="1905"/>
            <a:solidFill>
              <a:srgbClr val="990000"/>
            </a:solidFill>
            <a:effectLst>
              <a:innerShdw blurRad="69850" dist="43180" dir="5400000">
                <a:srgbClr val="000000">
                  <a:alpha val="65000"/>
                </a:srgbClr>
              </a:innerShdw>
            </a:effectLst>
          </a:endParaRPr>
        </a:p>
      </dgm:t>
    </dgm:pt>
    <dgm:pt modelId="{AA30D4BF-FDB7-4F52-A2C0-5A56D31F8FFA}">
      <dgm:prSet phldrT="[Текст]" custT="1"/>
      <dgm:spPr>
        <a:solidFill>
          <a:srgbClr val="F2BF7A"/>
        </a:solidFill>
      </dgm:spPr>
      <dgm:t>
        <a:bodyPr/>
        <a:lstStyle/>
        <a:p>
          <a:r>
            <a:rPr lang="ru-RU" sz="1000" b="1" cap="none" spc="0" dirty="0" smtClean="0">
              <a:ln w="1905"/>
              <a:solidFill>
                <a:srgbClr val="990000"/>
              </a:solidFill>
              <a:effectLst>
                <a:innerShdw blurRad="69850" dist="43180" dir="5400000">
                  <a:srgbClr val="000000">
                    <a:alpha val="65000"/>
                  </a:srgbClr>
                </a:innerShdw>
              </a:effectLst>
            </a:rPr>
            <a:t>Отчет «Списание материалов из эксплуатации»</a:t>
          </a:r>
          <a:endParaRPr lang="ru-RU" sz="1000" b="1" cap="none" spc="0" dirty="0">
            <a:ln w="1905"/>
            <a:solidFill>
              <a:srgbClr val="990000"/>
            </a:solidFill>
            <a:effectLst>
              <a:innerShdw blurRad="69850" dist="43180" dir="5400000">
                <a:srgbClr val="000000">
                  <a:alpha val="65000"/>
                </a:srgbClr>
              </a:innerShdw>
            </a:effectLst>
          </a:endParaRPr>
        </a:p>
      </dgm:t>
    </dgm:pt>
    <dgm:pt modelId="{7D4934CE-74AF-4248-956A-365F6392D10E}" type="sibTrans" cxnId="{21A6EBE1-2808-431E-A576-DAC68B545B86}">
      <dgm:prSet/>
      <dgm:spPr/>
      <dgm:t>
        <a:bodyPr/>
        <a:lstStyle/>
        <a:p>
          <a:endParaRPr lang="ru-RU" sz="3600" b="1" cap="none" spc="0">
            <a:ln w="1905"/>
            <a:solidFill>
              <a:srgbClr val="990000"/>
            </a:solidFill>
            <a:effectLst>
              <a:innerShdw blurRad="69850" dist="43180" dir="5400000">
                <a:srgbClr val="000000">
                  <a:alpha val="65000"/>
                </a:srgbClr>
              </a:innerShdw>
            </a:effectLst>
          </a:endParaRPr>
        </a:p>
      </dgm:t>
    </dgm:pt>
    <dgm:pt modelId="{4FF95E46-94F3-4163-8490-A335DF730F71}" type="parTrans" cxnId="{21A6EBE1-2808-431E-A576-DAC68B545B86}">
      <dgm:prSet/>
      <dgm:spPr>
        <a:solidFill>
          <a:srgbClr val="9DFE86"/>
        </a:solidFill>
      </dgm:spPr>
      <dgm:t>
        <a:bodyPr/>
        <a:lstStyle/>
        <a:p>
          <a:endParaRPr lang="ru-RU" sz="3600" b="1" cap="none" spc="0">
            <a:ln w="1905"/>
            <a:solidFill>
              <a:srgbClr val="990000"/>
            </a:solidFill>
            <a:effectLst>
              <a:innerShdw blurRad="69850" dist="43180" dir="5400000">
                <a:srgbClr val="000000">
                  <a:alpha val="65000"/>
                </a:srgbClr>
              </a:innerShdw>
            </a:effectLst>
          </a:endParaRPr>
        </a:p>
      </dgm:t>
    </dgm:pt>
    <dgm:pt modelId="{F874CBB1-AB6C-44FB-AB88-A9767861C914}" type="pres">
      <dgm:prSet presAssocID="{34024AE1-7E60-44A9-B5DC-D952BFE3D685}" presName="Name0" presStyleCnt="0">
        <dgm:presLayoutVars>
          <dgm:chMax val="1"/>
          <dgm:dir/>
          <dgm:animLvl val="ctr"/>
          <dgm:resizeHandles val="exact"/>
        </dgm:presLayoutVars>
      </dgm:prSet>
      <dgm:spPr/>
      <dgm:t>
        <a:bodyPr/>
        <a:lstStyle/>
        <a:p>
          <a:endParaRPr lang="ru-RU"/>
        </a:p>
      </dgm:t>
    </dgm:pt>
    <dgm:pt modelId="{F2AE4CC7-442F-4B86-B0A4-C30E0416F860}" type="pres">
      <dgm:prSet presAssocID="{256274E5-297E-47AC-B58C-7BBCE0649C59}" presName="centerShape" presStyleLbl="node0" presStyleIdx="0" presStyleCnt="1" custScaleX="159173" custScaleY="150029"/>
      <dgm:spPr/>
      <dgm:t>
        <a:bodyPr/>
        <a:lstStyle/>
        <a:p>
          <a:endParaRPr lang="ru-RU"/>
        </a:p>
      </dgm:t>
    </dgm:pt>
    <dgm:pt modelId="{4F107C0C-0B16-487B-971F-A6508469357E}" type="pres">
      <dgm:prSet presAssocID="{AB9114F2-669E-42F6-B0A4-D91E80951D22}" presName="parTrans" presStyleLbl="sibTrans2D1" presStyleIdx="0" presStyleCnt="6"/>
      <dgm:spPr/>
      <dgm:t>
        <a:bodyPr/>
        <a:lstStyle/>
        <a:p>
          <a:endParaRPr lang="ru-RU"/>
        </a:p>
      </dgm:t>
    </dgm:pt>
    <dgm:pt modelId="{38556AA0-C0B0-4BB0-8F9C-4092B82A11ED}" type="pres">
      <dgm:prSet presAssocID="{AB9114F2-669E-42F6-B0A4-D91E80951D22}" presName="connectorText" presStyleLbl="sibTrans2D1" presStyleIdx="0" presStyleCnt="6"/>
      <dgm:spPr/>
      <dgm:t>
        <a:bodyPr/>
        <a:lstStyle/>
        <a:p>
          <a:endParaRPr lang="ru-RU"/>
        </a:p>
      </dgm:t>
    </dgm:pt>
    <dgm:pt modelId="{D94BF647-C281-4EDE-91BF-EC979FC39702}" type="pres">
      <dgm:prSet presAssocID="{D21373DE-0B51-4B86-BC7D-4FC2CADF662F}" presName="node" presStyleLbl="node1" presStyleIdx="0" presStyleCnt="6" custScaleX="122537" custScaleY="114514" custRadScaleRad="100001" custRadScaleInc="990">
        <dgm:presLayoutVars>
          <dgm:bulletEnabled val="1"/>
        </dgm:presLayoutVars>
      </dgm:prSet>
      <dgm:spPr/>
      <dgm:t>
        <a:bodyPr/>
        <a:lstStyle/>
        <a:p>
          <a:endParaRPr lang="ru-RU"/>
        </a:p>
      </dgm:t>
    </dgm:pt>
    <dgm:pt modelId="{C0200B04-9DDF-4BD9-B501-DA2DC2E49CAC}" type="pres">
      <dgm:prSet presAssocID="{91F57875-3B6E-45E2-A97B-46B586ABE18D}" presName="parTrans" presStyleLbl="sibTrans2D1" presStyleIdx="1" presStyleCnt="6"/>
      <dgm:spPr/>
      <dgm:t>
        <a:bodyPr/>
        <a:lstStyle/>
        <a:p>
          <a:endParaRPr lang="ru-RU"/>
        </a:p>
      </dgm:t>
    </dgm:pt>
    <dgm:pt modelId="{F0AFAB3C-5DCB-4B30-85A5-F992A9EA1CD8}" type="pres">
      <dgm:prSet presAssocID="{91F57875-3B6E-45E2-A97B-46B586ABE18D}" presName="connectorText" presStyleLbl="sibTrans2D1" presStyleIdx="1" presStyleCnt="6"/>
      <dgm:spPr/>
      <dgm:t>
        <a:bodyPr/>
        <a:lstStyle/>
        <a:p>
          <a:endParaRPr lang="ru-RU"/>
        </a:p>
      </dgm:t>
    </dgm:pt>
    <dgm:pt modelId="{30AC5740-3B41-4482-869C-E536C7C85BAD}" type="pres">
      <dgm:prSet presAssocID="{2076DCE7-2FA8-4902-96A5-5F19B429D31F}" presName="node" presStyleLbl="node1" presStyleIdx="1" presStyleCnt="6" custScaleX="114580" custScaleY="109302" custRadScaleRad="102705" custRadScaleInc="2892">
        <dgm:presLayoutVars>
          <dgm:bulletEnabled val="1"/>
        </dgm:presLayoutVars>
      </dgm:prSet>
      <dgm:spPr/>
      <dgm:t>
        <a:bodyPr/>
        <a:lstStyle/>
        <a:p>
          <a:endParaRPr lang="ru-RU"/>
        </a:p>
      </dgm:t>
    </dgm:pt>
    <dgm:pt modelId="{46FA1138-5DA7-472D-AD48-6DDCA2401985}" type="pres">
      <dgm:prSet presAssocID="{A74A14BD-E181-4CC7-9432-154A89DC2F51}" presName="parTrans" presStyleLbl="sibTrans2D1" presStyleIdx="2" presStyleCnt="6"/>
      <dgm:spPr/>
      <dgm:t>
        <a:bodyPr/>
        <a:lstStyle/>
        <a:p>
          <a:endParaRPr lang="ru-RU"/>
        </a:p>
      </dgm:t>
    </dgm:pt>
    <dgm:pt modelId="{D247DF9D-C926-4E6E-8BDB-D2D1D798B4CD}" type="pres">
      <dgm:prSet presAssocID="{A74A14BD-E181-4CC7-9432-154A89DC2F51}" presName="connectorText" presStyleLbl="sibTrans2D1" presStyleIdx="2" presStyleCnt="6"/>
      <dgm:spPr/>
      <dgm:t>
        <a:bodyPr/>
        <a:lstStyle/>
        <a:p>
          <a:endParaRPr lang="ru-RU"/>
        </a:p>
      </dgm:t>
    </dgm:pt>
    <dgm:pt modelId="{BFA6ABCB-0FB5-4C4A-8ED2-50CF445EB4DC}" type="pres">
      <dgm:prSet presAssocID="{C4A8AD71-5C14-489A-B0D8-D23D0F777276}" presName="node" presStyleLbl="node1" presStyleIdx="2" presStyleCnt="6" custScaleX="114580" custScaleY="109302">
        <dgm:presLayoutVars>
          <dgm:bulletEnabled val="1"/>
        </dgm:presLayoutVars>
      </dgm:prSet>
      <dgm:spPr/>
      <dgm:t>
        <a:bodyPr/>
        <a:lstStyle/>
        <a:p>
          <a:endParaRPr lang="ru-RU"/>
        </a:p>
      </dgm:t>
    </dgm:pt>
    <dgm:pt modelId="{7810327D-32AB-4570-9E13-D9B26751A7A7}" type="pres">
      <dgm:prSet presAssocID="{D2043D30-12AA-403D-BEB4-3D7FFAA37E54}" presName="parTrans" presStyleLbl="sibTrans2D1" presStyleIdx="3" presStyleCnt="6"/>
      <dgm:spPr/>
      <dgm:t>
        <a:bodyPr/>
        <a:lstStyle/>
        <a:p>
          <a:endParaRPr lang="ru-RU"/>
        </a:p>
      </dgm:t>
    </dgm:pt>
    <dgm:pt modelId="{BAE82381-D50E-40A4-B0E5-0FF02777D5C1}" type="pres">
      <dgm:prSet presAssocID="{D2043D30-12AA-403D-BEB4-3D7FFAA37E54}" presName="connectorText" presStyleLbl="sibTrans2D1" presStyleIdx="3" presStyleCnt="6"/>
      <dgm:spPr/>
      <dgm:t>
        <a:bodyPr/>
        <a:lstStyle/>
        <a:p>
          <a:endParaRPr lang="ru-RU"/>
        </a:p>
      </dgm:t>
    </dgm:pt>
    <dgm:pt modelId="{334B5957-8FB5-4885-A9E9-E19D02B4EBD6}" type="pres">
      <dgm:prSet presAssocID="{4D3355CE-1FDF-4421-B886-48154C8884CC}" presName="node" presStyleLbl="node1" presStyleIdx="3" presStyleCnt="6" custScaleX="114580" custScaleY="109302">
        <dgm:presLayoutVars>
          <dgm:bulletEnabled val="1"/>
        </dgm:presLayoutVars>
      </dgm:prSet>
      <dgm:spPr/>
      <dgm:t>
        <a:bodyPr/>
        <a:lstStyle/>
        <a:p>
          <a:endParaRPr lang="ru-RU"/>
        </a:p>
      </dgm:t>
    </dgm:pt>
    <dgm:pt modelId="{50D21409-BD80-4EF7-B043-7E0EED4EECF9}" type="pres">
      <dgm:prSet presAssocID="{4FF95E46-94F3-4163-8490-A335DF730F71}" presName="parTrans" presStyleLbl="sibTrans2D1" presStyleIdx="4" presStyleCnt="6"/>
      <dgm:spPr/>
      <dgm:t>
        <a:bodyPr/>
        <a:lstStyle/>
        <a:p>
          <a:endParaRPr lang="ru-RU"/>
        </a:p>
      </dgm:t>
    </dgm:pt>
    <dgm:pt modelId="{9ACC00B3-A9E4-421B-8804-41788C8CF760}" type="pres">
      <dgm:prSet presAssocID="{4FF95E46-94F3-4163-8490-A335DF730F71}" presName="connectorText" presStyleLbl="sibTrans2D1" presStyleIdx="4" presStyleCnt="6"/>
      <dgm:spPr/>
      <dgm:t>
        <a:bodyPr/>
        <a:lstStyle/>
        <a:p>
          <a:endParaRPr lang="ru-RU"/>
        </a:p>
      </dgm:t>
    </dgm:pt>
    <dgm:pt modelId="{5387A35D-87A1-4E88-918D-E92DBB8AD94A}" type="pres">
      <dgm:prSet presAssocID="{AA30D4BF-FDB7-4F52-A2C0-5A56D31F8FFA}" presName="node" presStyleLbl="node1" presStyleIdx="4" presStyleCnt="6" custScaleX="114580" custScaleY="109302" custRadScaleRad="100076" custRadScaleInc="-2208">
        <dgm:presLayoutVars>
          <dgm:bulletEnabled val="1"/>
        </dgm:presLayoutVars>
      </dgm:prSet>
      <dgm:spPr/>
      <dgm:t>
        <a:bodyPr/>
        <a:lstStyle/>
        <a:p>
          <a:endParaRPr lang="ru-RU"/>
        </a:p>
      </dgm:t>
    </dgm:pt>
    <dgm:pt modelId="{84E8C8D2-057E-4489-A2A4-A0C38A98EA6B}" type="pres">
      <dgm:prSet presAssocID="{DF0259DE-4FB9-48AF-922C-A2DFAC40B3A5}" presName="parTrans" presStyleLbl="sibTrans2D1" presStyleIdx="5" presStyleCnt="6"/>
      <dgm:spPr/>
      <dgm:t>
        <a:bodyPr/>
        <a:lstStyle/>
        <a:p>
          <a:endParaRPr lang="ru-RU"/>
        </a:p>
      </dgm:t>
    </dgm:pt>
    <dgm:pt modelId="{9FCD7638-5173-46C9-8E1E-17446C7DF02C}" type="pres">
      <dgm:prSet presAssocID="{DF0259DE-4FB9-48AF-922C-A2DFAC40B3A5}" presName="connectorText" presStyleLbl="sibTrans2D1" presStyleIdx="5" presStyleCnt="6"/>
      <dgm:spPr/>
      <dgm:t>
        <a:bodyPr/>
        <a:lstStyle/>
        <a:p>
          <a:endParaRPr lang="ru-RU"/>
        </a:p>
      </dgm:t>
    </dgm:pt>
    <dgm:pt modelId="{5AF668C7-5D14-4884-B11D-EBD4504692F1}" type="pres">
      <dgm:prSet presAssocID="{EFE9031D-8A7F-4BDC-BE8B-6ED0D0ABEF36}" presName="node" presStyleLbl="node1" presStyleIdx="5" presStyleCnt="6" custScaleX="114580" custScaleY="109302" custRadScaleRad="99551" custRadScaleInc="497">
        <dgm:presLayoutVars>
          <dgm:bulletEnabled val="1"/>
        </dgm:presLayoutVars>
      </dgm:prSet>
      <dgm:spPr/>
      <dgm:t>
        <a:bodyPr/>
        <a:lstStyle/>
        <a:p>
          <a:endParaRPr lang="ru-RU"/>
        </a:p>
      </dgm:t>
    </dgm:pt>
  </dgm:ptLst>
  <dgm:cxnLst>
    <dgm:cxn modelId="{47A18A2C-9810-4C5D-A694-B3BBBC5712BE}" type="presOf" srcId="{256274E5-297E-47AC-B58C-7BBCE0649C59}" destId="{F2AE4CC7-442F-4B86-B0A4-C30E0416F860}" srcOrd="0" destOrd="0" presId="urn:microsoft.com/office/officeart/2005/8/layout/radial5"/>
    <dgm:cxn modelId="{DCC34BBB-FE46-46F8-83ED-C83656F6905D}" type="presOf" srcId="{4FF95E46-94F3-4163-8490-A335DF730F71}" destId="{50D21409-BD80-4EF7-B043-7E0EED4EECF9}" srcOrd="0" destOrd="0" presId="urn:microsoft.com/office/officeart/2005/8/layout/radial5"/>
    <dgm:cxn modelId="{BDC54B8C-45C8-45AA-AF30-464979600DAB}" type="presOf" srcId="{A74A14BD-E181-4CC7-9432-154A89DC2F51}" destId="{46FA1138-5DA7-472D-AD48-6DDCA2401985}" srcOrd="0" destOrd="0" presId="urn:microsoft.com/office/officeart/2005/8/layout/radial5"/>
    <dgm:cxn modelId="{0A692DA1-8CEF-48F6-8043-231C00455199}" type="presOf" srcId="{D2043D30-12AA-403D-BEB4-3D7FFAA37E54}" destId="{BAE82381-D50E-40A4-B0E5-0FF02777D5C1}" srcOrd="1" destOrd="0" presId="urn:microsoft.com/office/officeart/2005/8/layout/radial5"/>
    <dgm:cxn modelId="{E8CC99EF-4E2D-4612-97D6-AEB222A84476}" type="presOf" srcId="{AA30D4BF-FDB7-4F52-A2C0-5A56D31F8FFA}" destId="{5387A35D-87A1-4E88-918D-E92DBB8AD94A}" srcOrd="0" destOrd="0" presId="urn:microsoft.com/office/officeart/2005/8/layout/radial5"/>
    <dgm:cxn modelId="{A4D8DDE5-06A9-482A-9C05-32460E3DB021}" type="presOf" srcId="{AB9114F2-669E-42F6-B0A4-D91E80951D22}" destId="{4F107C0C-0B16-487B-971F-A6508469357E}" srcOrd="0" destOrd="0" presId="urn:microsoft.com/office/officeart/2005/8/layout/radial5"/>
    <dgm:cxn modelId="{B03303F5-55D6-45E9-94F4-EF174F00BC46}" type="presOf" srcId="{DF0259DE-4FB9-48AF-922C-A2DFAC40B3A5}" destId="{9FCD7638-5173-46C9-8E1E-17446C7DF02C}" srcOrd="1" destOrd="0" presId="urn:microsoft.com/office/officeart/2005/8/layout/radial5"/>
    <dgm:cxn modelId="{8E4B903F-8F82-4371-BC1D-1F6D3C21316C}" type="presOf" srcId="{91F57875-3B6E-45E2-A97B-46B586ABE18D}" destId="{F0AFAB3C-5DCB-4B30-85A5-F992A9EA1CD8}" srcOrd="1" destOrd="0" presId="urn:microsoft.com/office/officeart/2005/8/layout/radial5"/>
    <dgm:cxn modelId="{FAAC0156-870D-447C-A274-2B7879C396C5}" srcId="{256274E5-297E-47AC-B58C-7BBCE0649C59}" destId="{2076DCE7-2FA8-4902-96A5-5F19B429D31F}" srcOrd="1" destOrd="0" parTransId="{91F57875-3B6E-45E2-A97B-46B586ABE18D}" sibTransId="{85AE2129-0355-4930-BA4F-F2B399708EB9}"/>
    <dgm:cxn modelId="{6A3AA446-F430-4C92-B060-723CAB1564C1}" type="presOf" srcId="{D21373DE-0B51-4B86-BC7D-4FC2CADF662F}" destId="{D94BF647-C281-4EDE-91BF-EC979FC39702}" srcOrd="0" destOrd="0" presId="urn:microsoft.com/office/officeart/2005/8/layout/radial5"/>
    <dgm:cxn modelId="{A67FBEAC-2CA3-42C2-9DAE-94ED625AB597}" type="presOf" srcId="{AB9114F2-669E-42F6-B0A4-D91E80951D22}" destId="{38556AA0-C0B0-4BB0-8F9C-4092B82A11ED}" srcOrd="1" destOrd="0" presId="urn:microsoft.com/office/officeart/2005/8/layout/radial5"/>
    <dgm:cxn modelId="{ED30F44B-476E-4ECB-BCED-47723C11430F}" srcId="{256274E5-297E-47AC-B58C-7BBCE0649C59}" destId="{4D3355CE-1FDF-4421-B886-48154C8884CC}" srcOrd="3" destOrd="0" parTransId="{D2043D30-12AA-403D-BEB4-3D7FFAA37E54}" sibTransId="{12C78DAE-69A8-40ED-805C-9FE2242F1295}"/>
    <dgm:cxn modelId="{B2A0F7C0-1E1D-48F6-B1B8-5E6A57AAA434}" type="presOf" srcId="{34024AE1-7E60-44A9-B5DC-D952BFE3D685}" destId="{F874CBB1-AB6C-44FB-AB88-A9767861C914}" srcOrd="0" destOrd="0" presId="urn:microsoft.com/office/officeart/2005/8/layout/radial5"/>
    <dgm:cxn modelId="{21A6EBE1-2808-431E-A576-DAC68B545B86}" srcId="{256274E5-297E-47AC-B58C-7BBCE0649C59}" destId="{AA30D4BF-FDB7-4F52-A2C0-5A56D31F8FFA}" srcOrd="4" destOrd="0" parTransId="{4FF95E46-94F3-4163-8490-A335DF730F71}" sibTransId="{7D4934CE-74AF-4248-956A-365F6392D10E}"/>
    <dgm:cxn modelId="{5B557BDB-95A2-4C19-B1AD-D6E7248A1403}" srcId="{256274E5-297E-47AC-B58C-7BBCE0649C59}" destId="{C4A8AD71-5C14-489A-B0D8-D23D0F777276}" srcOrd="2" destOrd="0" parTransId="{A74A14BD-E181-4CC7-9432-154A89DC2F51}" sibTransId="{17D17511-C246-495E-853F-11FE32968D6D}"/>
    <dgm:cxn modelId="{BC3ADCE7-1B10-48E7-890C-EE69052DDB41}" type="presOf" srcId="{91F57875-3B6E-45E2-A97B-46B586ABE18D}" destId="{C0200B04-9DDF-4BD9-B501-DA2DC2E49CAC}" srcOrd="0" destOrd="0" presId="urn:microsoft.com/office/officeart/2005/8/layout/radial5"/>
    <dgm:cxn modelId="{67B62328-C940-45DF-B67D-FFD6796C2ADC}" srcId="{256274E5-297E-47AC-B58C-7BBCE0649C59}" destId="{EFE9031D-8A7F-4BDC-BE8B-6ED0D0ABEF36}" srcOrd="5" destOrd="0" parTransId="{DF0259DE-4FB9-48AF-922C-A2DFAC40B3A5}" sibTransId="{C8598570-69C5-4AB1-A9BB-A3768A1A7411}"/>
    <dgm:cxn modelId="{2C676434-D6F0-4299-9ABB-8AEB8F4139BD}" type="presOf" srcId="{2076DCE7-2FA8-4902-96A5-5F19B429D31F}" destId="{30AC5740-3B41-4482-869C-E536C7C85BAD}" srcOrd="0" destOrd="0" presId="urn:microsoft.com/office/officeart/2005/8/layout/radial5"/>
    <dgm:cxn modelId="{6C82E013-6306-4530-BD44-BC2EE8DBE5AB}" type="presOf" srcId="{DF0259DE-4FB9-48AF-922C-A2DFAC40B3A5}" destId="{84E8C8D2-057E-4489-A2A4-A0C38A98EA6B}" srcOrd="0" destOrd="0" presId="urn:microsoft.com/office/officeart/2005/8/layout/radial5"/>
    <dgm:cxn modelId="{A4E89C66-7EED-417B-BBFB-DD55DE475CE9}" type="presOf" srcId="{D2043D30-12AA-403D-BEB4-3D7FFAA37E54}" destId="{7810327D-32AB-4570-9E13-D9B26751A7A7}" srcOrd="0" destOrd="0" presId="urn:microsoft.com/office/officeart/2005/8/layout/radial5"/>
    <dgm:cxn modelId="{7AF3411C-B407-471F-93EC-05DCA113436D}" type="presOf" srcId="{A74A14BD-E181-4CC7-9432-154A89DC2F51}" destId="{D247DF9D-C926-4E6E-8BDB-D2D1D798B4CD}" srcOrd="1" destOrd="0" presId="urn:microsoft.com/office/officeart/2005/8/layout/radial5"/>
    <dgm:cxn modelId="{A647E2A2-66FB-4363-8E12-51C9A996DCB7}" type="presOf" srcId="{C4A8AD71-5C14-489A-B0D8-D23D0F777276}" destId="{BFA6ABCB-0FB5-4C4A-8ED2-50CF445EB4DC}" srcOrd="0" destOrd="0" presId="urn:microsoft.com/office/officeart/2005/8/layout/radial5"/>
    <dgm:cxn modelId="{9F9C5CB6-3E4C-4152-8CF3-802D3C2B7EC3}" type="presOf" srcId="{4D3355CE-1FDF-4421-B886-48154C8884CC}" destId="{334B5957-8FB5-4885-A9E9-E19D02B4EBD6}" srcOrd="0" destOrd="0" presId="urn:microsoft.com/office/officeart/2005/8/layout/radial5"/>
    <dgm:cxn modelId="{D987BEC2-4A51-4568-B08E-D40B1230F77D}" srcId="{34024AE1-7E60-44A9-B5DC-D952BFE3D685}" destId="{256274E5-297E-47AC-B58C-7BBCE0649C59}" srcOrd="0" destOrd="0" parTransId="{F68E0DDC-65F9-4405-ADAF-6DBD6E6AB82E}" sibTransId="{CA6AA7A8-054D-4574-994B-8D65ADB1C7F7}"/>
    <dgm:cxn modelId="{4E188C1E-CB15-423C-813D-4C2B23F68C80}" type="presOf" srcId="{EFE9031D-8A7F-4BDC-BE8B-6ED0D0ABEF36}" destId="{5AF668C7-5D14-4884-B11D-EBD4504692F1}" srcOrd="0" destOrd="0" presId="urn:microsoft.com/office/officeart/2005/8/layout/radial5"/>
    <dgm:cxn modelId="{83A9DEEE-1B5A-4749-B2E1-8F8C9B84A032}" srcId="{256274E5-297E-47AC-B58C-7BBCE0649C59}" destId="{D21373DE-0B51-4B86-BC7D-4FC2CADF662F}" srcOrd="0" destOrd="0" parTransId="{AB9114F2-669E-42F6-B0A4-D91E80951D22}" sibTransId="{A254D8AE-0D40-4370-BC23-776FDC4D10BB}"/>
    <dgm:cxn modelId="{EE6426A5-12CD-41B6-9693-947FAE9692E2}" type="presOf" srcId="{4FF95E46-94F3-4163-8490-A335DF730F71}" destId="{9ACC00B3-A9E4-421B-8804-41788C8CF760}" srcOrd="1" destOrd="0" presId="urn:microsoft.com/office/officeart/2005/8/layout/radial5"/>
    <dgm:cxn modelId="{6E0C8151-74C0-4E5E-9E43-B82E17E63CA2}" type="presParOf" srcId="{F874CBB1-AB6C-44FB-AB88-A9767861C914}" destId="{F2AE4CC7-442F-4B86-B0A4-C30E0416F860}" srcOrd="0" destOrd="0" presId="urn:microsoft.com/office/officeart/2005/8/layout/radial5"/>
    <dgm:cxn modelId="{A94CB7A0-90F2-4311-89A6-C3F334D95D16}" type="presParOf" srcId="{F874CBB1-AB6C-44FB-AB88-A9767861C914}" destId="{4F107C0C-0B16-487B-971F-A6508469357E}" srcOrd="1" destOrd="0" presId="urn:microsoft.com/office/officeart/2005/8/layout/radial5"/>
    <dgm:cxn modelId="{C42ECCE5-FF7F-4870-B650-B4C54EFE7D85}" type="presParOf" srcId="{4F107C0C-0B16-487B-971F-A6508469357E}" destId="{38556AA0-C0B0-4BB0-8F9C-4092B82A11ED}" srcOrd="0" destOrd="0" presId="urn:microsoft.com/office/officeart/2005/8/layout/radial5"/>
    <dgm:cxn modelId="{8E46F2E6-11F3-4833-B1F6-9E1E1EEDB7E1}" type="presParOf" srcId="{F874CBB1-AB6C-44FB-AB88-A9767861C914}" destId="{D94BF647-C281-4EDE-91BF-EC979FC39702}" srcOrd="2" destOrd="0" presId="urn:microsoft.com/office/officeart/2005/8/layout/radial5"/>
    <dgm:cxn modelId="{EABB8BD7-ED18-4D14-9085-6779A4480AFF}" type="presParOf" srcId="{F874CBB1-AB6C-44FB-AB88-A9767861C914}" destId="{C0200B04-9DDF-4BD9-B501-DA2DC2E49CAC}" srcOrd="3" destOrd="0" presId="urn:microsoft.com/office/officeart/2005/8/layout/radial5"/>
    <dgm:cxn modelId="{7511A2C2-3E3F-4009-B801-2984FA8474EC}" type="presParOf" srcId="{C0200B04-9DDF-4BD9-B501-DA2DC2E49CAC}" destId="{F0AFAB3C-5DCB-4B30-85A5-F992A9EA1CD8}" srcOrd="0" destOrd="0" presId="urn:microsoft.com/office/officeart/2005/8/layout/radial5"/>
    <dgm:cxn modelId="{CAE7C7F4-E6DA-46CA-8649-9FEF69E1D581}" type="presParOf" srcId="{F874CBB1-AB6C-44FB-AB88-A9767861C914}" destId="{30AC5740-3B41-4482-869C-E536C7C85BAD}" srcOrd="4" destOrd="0" presId="urn:microsoft.com/office/officeart/2005/8/layout/radial5"/>
    <dgm:cxn modelId="{3C5DB601-9D23-415F-B5AB-DB13F10B2BD4}" type="presParOf" srcId="{F874CBB1-AB6C-44FB-AB88-A9767861C914}" destId="{46FA1138-5DA7-472D-AD48-6DDCA2401985}" srcOrd="5" destOrd="0" presId="urn:microsoft.com/office/officeart/2005/8/layout/radial5"/>
    <dgm:cxn modelId="{194695C0-41E3-4AB7-A0CE-6B49ACA73621}" type="presParOf" srcId="{46FA1138-5DA7-472D-AD48-6DDCA2401985}" destId="{D247DF9D-C926-4E6E-8BDB-D2D1D798B4CD}" srcOrd="0" destOrd="0" presId="urn:microsoft.com/office/officeart/2005/8/layout/radial5"/>
    <dgm:cxn modelId="{EF3E00A0-5769-4F44-9F36-4FBD9D3E5706}" type="presParOf" srcId="{F874CBB1-AB6C-44FB-AB88-A9767861C914}" destId="{BFA6ABCB-0FB5-4C4A-8ED2-50CF445EB4DC}" srcOrd="6" destOrd="0" presId="urn:microsoft.com/office/officeart/2005/8/layout/radial5"/>
    <dgm:cxn modelId="{BD34F179-3293-41F5-AE73-C01FD1B9B2C2}" type="presParOf" srcId="{F874CBB1-AB6C-44FB-AB88-A9767861C914}" destId="{7810327D-32AB-4570-9E13-D9B26751A7A7}" srcOrd="7" destOrd="0" presId="urn:microsoft.com/office/officeart/2005/8/layout/radial5"/>
    <dgm:cxn modelId="{1DAE42C4-CAAD-43F8-96F5-D0FE43688C11}" type="presParOf" srcId="{7810327D-32AB-4570-9E13-D9B26751A7A7}" destId="{BAE82381-D50E-40A4-B0E5-0FF02777D5C1}" srcOrd="0" destOrd="0" presId="urn:microsoft.com/office/officeart/2005/8/layout/radial5"/>
    <dgm:cxn modelId="{15BC3015-8D08-4912-8F38-19BA70B594E5}" type="presParOf" srcId="{F874CBB1-AB6C-44FB-AB88-A9767861C914}" destId="{334B5957-8FB5-4885-A9E9-E19D02B4EBD6}" srcOrd="8" destOrd="0" presId="urn:microsoft.com/office/officeart/2005/8/layout/radial5"/>
    <dgm:cxn modelId="{24B9269E-090D-4E18-958F-4D5BA29AB0A2}" type="presParOf" srcId="{F874CBB1-AB6C-44FB-AB88-A9767861C914}" destId="{50D21409-BD80-4EF7-B043-7E0EED4EECF9}" srcOrd="9" destOrd="0" presId="urn:microsoft.com/office/officeart/2005/8/layout/radial5"/>
    <dgm:cxn modelId="{C85A82F7-A261-49E8-B911-7D955C7986E2}" type="presParOf" srcId="{50D21409-BD80-4EF7-B043-7E0EED4EECF9}" destId="{9ACC00B3-A9E4-421B-8804-41788C8CF760}" srcOrd="0" destOrd="0" presId="urn:microsoft.com/office/officeart/2005/8/layout/radial5"/>
    <dgm:cxn modelId="{782B1351-FCFE-4DE1-929D-D806A8EF8C50}" type="presParOf" srcId="{F874CBB1-AB6C-44FB-AB88-A9767861C914}" destId="{5387A35D-87A1-4E88-918D-E92DBB8AD94A}" srcOrd="10" destOrd="0" presId="urn:microsoft.com/office/officeart/2005/8/layout/radial5"/>
    <dgm:cxn modelId="{1F4C9CAB-632A-4E2B-9655-B8D14CD1E2CD}" type="presParOf" srcId="{F874CBB1-AB6C-44FB-AB88-A9767861C914}" destId="{84E8C8D2-057E-4489-A2A4-A0C38A98EA6B}" srcOrd="11" destOrd="0" presId="urn:microsoft.com/office/officeart/2005/8/layout/radial5"/>
    <dgm:cxn modelId="{146C92E3-F908-4FC3-A78B-7A234FD9DC3D}" type="presParOf" srcId="{84E8C8D2-057E-4489-A2A4-A0C38A98EA6B}" destId="{9FCD7638-5173-46C9-8E1E-17446C7DF02C}" srcOrd="0" destOrd="0" presId="urn:microsoft.com/office/officeart/2005/8/layout/radial5"/>
    <dgm:cxn modelId="{4C7E59B5-59B4-4F6A-9420-62BA79013A7D}" type="presParOf" srcId="{F874CBB1-AB6C-44FB-AB88-A9767861C914}" destId="{5AF668C7-5D14-4884-B11D-EBD4504692F1}" srcOrd="12" destOrd="0" presId="urn:microsoft.com/office/officeart/2005/8/layout/radial5"/>
  </dgm:cxnLst>
  <dgm:bg>
    <a:noFill/>
  </dgm:bg>
  <dgm:whole/>
  <dgm:extLst>
    <a:ext uri="http://schemas.microsoft.com/office/drawing/2008/diagram">
      <dsp:dataModelExt xmlns:dsp="http://schemas.microsoft.com/office/drawing/2008/diagram" relId="rId9"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FD1BDAFB-AB24-472A-B0D3-3D8630CCC589}" type="doc">
      <dgm:prSet loTypeId="urn:microsoft.com/office/officeart/2005/8/layout/hierarchy1" loCatId="hierarchy" qsTypeId="urn:microsoft.com/office/officeart/2005/8/quickstyle/simple5" qsCatId="simple" csTypeId="urn:microsoft.com/office/officeart/2005/8/colors/accent2_1" csCatId="accent2" phldr="1"/>
      <dgm:spPr/>
      <dgm:t>
        <a:bodyPr/>
        <a:lstStyle/>
        <a:p>
          <a:endParaRPr lang="ru-RU"/>
        </a:p>
      </dgm:t>
    </dgm:pt>
    <dgm:pt modelId="{3D2FBF1C-CEC8-40A7-9CE3-FFBA8F8AEF94}">
      <dgm:prSet phldrT="[Текст]" custT="1">
        <dgm:style>
          <a:lnRef idx="1">
            <a:schemeClr val="accent1"/>
          </a:lnRef>
          <a:fillRef idx="3">
            <a:schemeClr val="accent1"/>
          </a:fillRef>
          <a:effectRef idx="2">
            <a:schemeClr val="accent1"/>
          </a:effectRef>
          <a:fontRef idx="minor">
            <a:schemeClr val="lt1"/>
          </a:fontRef>
        </dgm:style>
      </dgm:prSet>
      <dgm:spPr/>
      <dgm:t>
        <a:bodyPr/>
        <a:lstStyle/>
        <a:p>
          <a:r>
            <a:rPr lang="ru-RU" sz="1200" b="1" dirty="0" smtClean="0">
              <a:solidFill>
                <a:schemeClr val="accent4">
                  <a:lumMod val="90000"/>
                  <a:lumOff val="10000"/>
                </a:schemeClr>
              </a:solidFill>
            </a:rPr>
            <a:t>Учет затрат на механизацию СМР</a:t>
          </a:r>
          <a:endParaRPr lang="ru-RU" sz="1200" b="1" dirty="0">
            <a:solidFill>
              <a:schemeClr val="accent4">
                <a:lumMod val="90000"/>
                <a:lumOff val="10000"/>
              </a:schemeClr>
            </a:solidFill>
          </a:endParaRPr>
        </a:p>
      </dgm:t>
    </dgm:pt>
    <dgm:pt modelId="{577A8EC6-E8CB-4AE4-834E-E338F471B90C}" type="parTrans" cxnId="{02B7469D-85CC-4CC5-A735-81CC2771F86A}">
      <dgm:prSet/>
      <dgm:spPr/>
      <dgm:t>
        <a:bodyPr/>
        <a:lstStyle/>
        <a:p>
          <a:endParaRPr lang="ru-RU">
            <a:solidFill>
              <a:schemeClr val="accent4">
                <a:lumMod val="90000"/>
                <a:lumOff val="10000"/>
              </a:schemeClr>
            </a:solidFill>
          </a:endParaRPr>
        </a:p>
      </dgm:t>
    </dgm:pt>
    <dgm:pt modelId="{D1BEF6BF-9E50-4BB0-9475-05F32227F2F3}" type="sibTrans" cxnId="{02B7469D-85CC-4CC5-A735-81CC2771F86A}">
      <dgm:prSet/>
      <dgm:spPr/>
      <dgm:t>
        <a:bodyPr/>
        <a:lstStyle/>
        <a:p>
          <a:endParaRPr lang="ru-RU">
            <a:solidFill>
              <a:schemeClr val="accent4">
                <a:lumMod val="90000"/>
                <a:lumOff val="10000"/>
              </a:schemeClr>
            </a:solidFill>
          </a:endParaRPr>
        </a:p>
      </dgm:t>
    </dgm:pt>
    <dgm:pt modelId="{612FD3B6-8FAF-4118-BF4D-D422A1BB617D}">
      <dgm:prSet phldrT="[Текст]" custT="1"/>
      <dgm:spPr/>
      <dgm:t>
        <a:bodyPr/>
        <a:lstStyle/>
        <a:p>
          <a:r>
            <a:rPr lang="ru-RU" sz="1200" b="1" dirty="0" smtClean="0">
              <a:solidFill>
                <a:schemeClr val="accent4">
                  <a:lumMod val="90000"/>
                  <a:lumOff val="10000"/>
                </a:schemeClr>
              </a:solidFill>
            </a:rPr>
            <a:t>Учет рабочего времени</a:t>
          </a:r>
          <a:endParaRPr lang="ru-RU" sz="1200" dirty="0">
            <a:solidFill>
              <a:schemeClr val="accent4">
                <a:lumMod val="90000"/>
                <a:lumOff val="10000"/>
              </a:schemeClr>
            </a:solidFill>
          </a:endParaRPr>
        </a:p>
      </dgm:t>
    </dgm:pt>
    <dgm:pt modelId="{6284F8C2-2D8D-42D6-8187-C9A22F694D4B}" type="parTrans" cxnId="{6EE8B356-3762-47BA-8D69-597ADF53B776}">
      <dgm:prSet/>
      <dgm:spPr/>
      <dgm:t>
        <a:bodyPr/>
        <a:lstStyle/>
        <a:p>
          <a:endParaRPr lang="ru-RU">
            <a:solidFill>
              <a:schemeClr val="accent4">
                <a:lumMod val="90000"/>
                <a:lumOff val="10000"/>
              </a:schemeClr>
            </a:solidFill>
          </a:endParaRPr>
        </a:p>
      </dgm:t>
    </dgm:pt>
    <dgm:pt modelId="{F8498E01-C49A-44B0-B176-DF5D6C954F0B}" type="sibTrans" cxnId="{6EE8B356-3762-47BA-8D69-597ADF53B776}">
      <dgm:prSet/>
      <dgm:spPr/>
      <dgm:t>
        <a:bodyPr/>
        <a:lstStyle/>
        <a:p>
          <a:endParaRPr lang="ru-RU">
            <a:solidFill>
              <a:schemeClr val="accent4">
                <a:lumMod val="90000"/>
                <a:lumOff val="10000"/>
              </a:schemeClr>
            </a:solidFill>
          </a:endParaRPr>
        </a:p>
      </dgm:t>
    </dgm:pt>
    <dgm:pt modelId="{3F4E2F76-CBB4-4FC7-B8FA-3E21C26F0BC0}">
      <dgm:prSet phldrT="[Текст]" custT="1">
        <dgm:style>
          <a:lnRef idx="1">
            <a:schemeClr val="dk1"/>
          </a:lnRef>
          <a:fillRef idx="2">
            <a:schemeClr val="dk1"/>
          </a:fillRef>
          <a:effectRef idx="1">
            <a:schemeClr val="dk1"/>
          </a:effectRef>
          <a:fontRef idx="minor">
            <a:schemeClr val="dk1"/>
          </a:fontRef>
        </dgm:style>
      </dgm:prSet>
      <dgm:spPr/>
      <dgm:t>
        <a:bodyPr/>
        <a:lstStyle/>
        <a:p>
          <a:r>
            <a:rPr lang="ru-RU" sz="1200" i="1" dirty="0" smtClean="0">
              <a:solidFill>
                <a:schemeClr val="accent4">
                  <a:lumMod val="90000"/>
                  <a:lumOff val="10000"/>
                </a:schemeClr>
              </a:solidFill>
            </a:rPr>
            <a:t>предназначен для расчета оплаты  труда водителям и машинистам по результатам выполнения работ</a:t>
          </a:r>
          <a:endParaRPr lang="ru-RU" sz="1200" i="1" u="none" dirty="0">
            <a:solidFill>
              <a:schemeClr val="accent4">
                <a:lumMod val="90000"/>
                <a:lumOff val="10000"/>
              </a:schemeClr>
            </a:solidFill>
          </a:endParaRPr>
        </a:p>
      </dgm:t>
    </dgm:pt>
    <dgm:pt modelId="{FA0C8A56-070B-4C39-8AF1-1CC65A847E12}" type="parTrans" cxnId="{8B4C219F-BD6D-4242-B4BE-D61AE95C01C2}">
      <dgm:prSet/>
      <dgm:spPr/>
      <dgm:t>
        <a:bodyPr/>
        <a:lstStyle/>
        <a:p>
          <a:endParaRPr lang="ru-RU">
            <a:solidFill>
              <a:schemeClr val="accent4">
                <a:lumMod val="90000"/>
                <a:lumOff val="10000"/>
              </a:schemeClr>
            </a:solidFill>
          </a:endParaRPr>
        </a:p>
      </dgm:t>
    </dgm:pt>
    <dgm:pt modelId="{7051BBDE-8C07-4883-B5AD-03FCF4BE6DA7}" type="sibTrans" cxnId="{8B4C219F-BD6D-4242-B4BE-D61AE95C01C2}">
      <dgm:prSet/>
      <dgm:spPr/>
      <dgm:t>
        <a:bodyPr/>
        <a:lstStyle/>
        <a:p>
          <a:endParaRPr lang="ru-RU">
            <a:solidFill>
              <a:schemeClr val="accent4">
                <a:lumMod val="90000"/>
                <a:lumOff val="10000"/>
              </a:schemeClr>
            </a:solidFill>
          </a:endParaRPr>
        </a:p>
      </dgm:t>
    </dgm:pt>
    <dgm:pt modelId="{FEF05BA5-4A55-4FB4-9260-18E6ABEDF6E8}">
      <dgm:prSet phldrT="[Текст]" custT="1"/>
      <dgm:spPr/>
      <dgm:t>
        <a:bodyPr/>
        <a:lstStyle/>
        <a:p>
          <a:r>
            <a:rPr lang="ru-RU" sz="1200" b="1" dirty="0" smtClean="0">
              <a:solidFill>
                <a:schemeClr val="accent4">
                  <a:lumMod val="90000"/>
                  <a:lumOff val="10000"/>
                </a:schemeClr>
              </a:solidFill>
            </a:rPr>
            <a:t>Учет ГСМ</a:t>
          </a:r>
          <a:endParaRPr lang="ru-RU" sz="1200" b="1" dirty="0">
            <a:solidFill>
              <a:schemeClr val="accent4">
                <a:lumMod val="90000"/>
                <a:lumOff val="10000"/>
              </a:schemeClr>
            </a:solidFill>
          </a:endParaRPr>
        </a:p>
      </dgm:t>
    </dgm:pt>
    <dgm:pt modelId="{B45DA289-F4D4-4C3B-BDF4-02A1FAA74BAF}" type="parTrans" cxnId="{DA65D4B0-27CB-4E64-9A42-2B111518BC3A}">
      <dgm:prSet/>
      <dgm:spPr/>
      <dgm:t>
        <a:bodyPr/>
        <a:lstStyle/>
        <a:p>
          <a:endParaRPr lang="ru-RU">
            <a:solidFill>
              <a:schemeClr val="accent4">
                <a:lumMod val="90000"/>
                <a:lumOff val="10000"/>
              </a:schemeClr>
            </a:solidFill>
          </a:endParaRPr>
        </a:p>
      </dgm:t>
    </dgm:pt>
    <dgm:pt modelId="{62A6B5CC-A968-4A63-A336-2FB490289325}" type="sibTrans" cxnId="{DA65D4B0-27CB-4E64-9A42-2B111518BC3A}">
      <dgm:prSet/>
      <dgm:spPr/>
      <dgm:t>
        <a:bodyPr/>
        <a:lstStyle/>
        <a:p>
          <a:endParaRPr lang="ru-RU">
            <a:solidFill>
              <a:schemeClr val="accent4">
                <a:lumMod val="90000"/>
                <a:lumOff val="10000"/>
              </a:schemeClr>
            </a:solidFill>
          </a:endParaRPr>
        </a:p>
      </dgm:t>
    </dgm:pt>
    <dgm:pt modelId="{A61C8A30-B7BA-4100-BB92-8D56EDE640A8}">
      <dgm:prSet phldrT="[Текст]" custT="1">
        <dgm:style>
          <a:lnRef idx="1">
            <a:schemeClr val="dk1"/>
          </a:lnRef>
          <a:fillRef idx="2">
            <a:schemeClr val="dk1"/>
          </a:fillRef>
          <a:effectRef idx="1">
            <a:schemeClr val="dk1"/>
          </a:effectRef>
          <a:fontRef idx="minor">
            <a:schemeClr val="dk1"/>
          </a:fontRef>
        </dgm:style>
      </dgm:prSet>
      <dgm:spPr/>
      <dgm:t>
        <a:bodyPr/>
        <a:lstStyle/>
        <a:p>
          <a:r>
            <a:rPr lang="ru-RU" sz="1200" i="1" dirty="0" smtClean="0">
              <a:solidFill>
                <a:schemeClr val="accent4">
                  <a:lumMod val="90000"/>
                  <a:lumOff val="10000"/>
                </a:schemeClr>
              </a:solidFill>
            </a:rPr>
            <a:t>предназначен для регистрации норм ГСМ, а также учета расходов по </a:t>
          </a:r>
          <a:endParaRPr lang="ru-RU" sz="1200" i="1" u="none" dirty="0">
            <a:solidFill>
              <a:schemeClr val="accent4">
                <a:lumMod val="90000"/>
                <a:lumOff val="10000"/>
              </a:schemeClr>
            </a:solidFill>
          </a:endParaRPr>
        </a:p>
      </dgm:t>
    </dgm:pt>
    <dgm:pt modelId="{76D83E8C-F74B-434B-A75C-5EFAFBA1B6D4}" type="parTrans" cxnId="{AA0DD64B-D187-469F-9EB2-2B023AB55416}">
      <dgm:prSet/>
      <dgm:spPr/>
      <dgm:t>
        <a:bodyPr/>
        <a:lstStyle/>
        <a:p>
          <a:endParaRPr lang="ru-RU">
            <a:solidFill>
              <a:schemeClr val="accent4">
                <a:lumMod val="90000"/>
                <a:lumOff val="10000"/>
              </a:schemeClr>
            </a:solidFill>
          </a:endParaRPr>
        </a:p>
      </dgm:t>
    </dgm:pt>
    <dgm:pt modelId="{9B116077-D3DF-4C17-90A7-9AD52753FE53}" type="sibTrans" cxnId="{AA0DD64B-D187-469F-9EB2-2B023AB55416}">
      <dgm:prSet/>
      <dgm:spPr/>
      <dgm:t>
        <a:bodyPr/>
        <a:lstStyle/>
        <a:p>
          <a:endParaRPr lang="ru-RU">
            <a:solidFill>
              <a:schemeClr val="accent4">
                <a:lumMod val="90000"/>
                <a:lumOff val="10000"/>
              </a:schemeClr>
            </a:solidFill>
          </a:endParaRPr>
        </a:p>
      </dgm:t>
    </dgm:pt>
    <dgm:pt modelId="{57548E47-ABA0-44FC-8D34-6E1B1E091E0D}">
      <dgm:prSet custT="1"/>
      <dgm:spPr/>
      <dgm:t>
        <a:bodyPr/>
        <a:lstStyle/>
        <a:p>
          <a:r>
            <a:rPr lang="ru-RU" sz="1200" b="1" dirty="0" smtClean="0">
              <a:solidFill>
                <a:schemeClr val="accent4">
                  <a:lumMod val="90000"/>
                  <a:lumOff val="10000"/>
                </a:schemeClr>
              </a:solidFill>
            </a:rPr>
            <a:t>Учет затрат на эксплуатацию строительной техники </a:t>
          </a:r>
          <a:endParaRPr lang="ru-RU" sz="1200" b="1" dirty="0">
            <a:solidFill>
              <a:schemeClr val="accent4">
                <a:lumMod val="90000"/>
                <a:lumOff val="10000"/>
              </a:schemeClr>
            </a:solidFill>
          </a:endParaRPr>
        </a:p>
      </dgm:t>
    </dgm:pt>
    <dgm:pt modelId="{4F40C280-CBB8-4C78-8023-7122E8F49D30}" type="parTrans" cxnId="{FF29C0CA-84B4-4C22-9692-611283A7EC0E}">
      <dgm:prSet/>
      <dgm:spPr/>
      <dgm:t>
        <a:bodyPr/>
        <a:lstStyle/>
        <a:p>
          <a:endParaRPr lang="ru-RU">
            <a:solidFill>
              <a:schemeClr val="accent4">
                <a:lumMod val="90000"/>
                <a:lumOff val="10000"/>
              </a:schemeClr>
            </a:solidFill>
          </a:endParaRPr>
        </a:p>
      </dgm:t>
    </dgm:pt>
    <dgm:pt modelId="{7AE5345C-45E3-44C7-9E8D-A503E60C2768}" type="sibTrans" cxnId="{FF29C0CA-84B4-4C22-9692-611283A7EC0E}">
      <dgm:prSet/>
      <dgm:spPr/>
      <dgm:t>
        <a:bodyPr/>
        <a:lstStyle/>
        <a:p>
          <a:endParaRPr lang="ru-RU">
            <a:solidFill>
              <a:schemeClr val="accent4">
                <a:lumMod val="90000"/>
                <a:lumOff val="10000"/>
              </a:schemeClr>
            </a:solidFill>
          </a:endParaRPr>
        </a:p>
      </dgm:t>
    </dgm:pt>
    <dgm:pt modelId="{960CB919-3595-4461-A800-A0375C77BBDC}">
      <dgm:prSet custT="1">
        <dgm:style>
          <a:lnRef idx="1">
            <a:schemeClr val="dk1"/>
          </a:lnRef>
          <a:fillRef idx="2">
            <a:schemeClr val="dk1"/>
          </a:fillRef>
          <a:effectRef idx="1">
            <a:schemeClr val="dk1"/>
          </a:effectRef>
          <a:fontRef idx="minor">
            <a:schemeClr val="dk1"/>
          </a:fontRef>
        </dgm:style>
      </dgm:prSet>
      <dgm:spPr/>
      <dgm:t>
        <a:bodyPr/>
        <a:lstStyle/>
        <a:p>
          <a:r>
            <a:rPr lang="ru-RU" sz="1200" i="1" u="none" dirty="0" smtClean="0">
              <a:solidFill>
                <a:schemeClr val="accent4">
                  <a:lumMod val="90000"/>
                  <a:lumOff val="10000"/>
                </a:schemeClr>
              </a:solidFill>
            </a:rPr>
            <a:t>предназначен для аккумулирования затрат  на ремонт и обслуживание строительной техники (собственной и арендованной)</a:t>
          </a:r>
          <a:endParaRPr lang="ru-RU" sz="1200" i="1" u="none" dirty="0">
            <a:solidFill>
              <a:schemeClr val="accent4">
                <a:lumMod val="90000"/>
                <a:lumOff val="10000"/>
              </a:schemeClr>
            </a:solidFill>
          </a:endParaRPr>
        </a:p>
      </dgm:t>
    </dgm:pt>
    <dgm:pt modelId="{A7F088C3-99C1-432D-A67A-D179EC5A0D5F}" type="parTrans" cxnId="{71758092-6C6D-493F-8399-D8F54CD0DB2A}">
      <dgm:prSet/>
      <dgm:spPr/>
      <dgm:t>
        <a:bodyPr/>
        <a:lstStyle/>
        <a:p>
          <a:endParaRPr lang="ru-RU">
            <a:solidFill>
              <a:schemeClr val="accent4">
                <a:lumMod val="90000"/>
                <a:lumOff val="10000"/>
              </a:schemeClr>
            </a:solidFill>
          </a:endParaRPr>
        </a:p>
      </dgm:t>
    </dgm:pt>
    <dgm:pt modelId="{8F2DA55C-19B2-4AF6-A5EB-F096214259A6}" type="sibTrans" cxnId="{71758092-6C6D-493F-8399-D8F54CD0DB2A}">
      <dgm:prSet/>
      <dgm:spPr/>
      <dgm:t>
        <a:bodyPr/>
        <a:lstStyle/>
        <a:p>
          <a:endParaRPr lang="ru-RU">
            <a:solidFill>
              <a:schemeClr val="accent4">
                <a:lumMod val="90000"/>
                <a:lumOff val="10000"/>
              </a:schemeClr>
            </a:solidFill>
          </a:endParaRPr>
        </a:p>
      </dgm:t>
    </dgm:pt>
    <dgm:pt modelId="{D6AB6D68-3224-4E18-8E0A-68F520CC8796}">
      <dgm:prSet custT="1"/>
      <dgm:spPr/>
      <dgm:t>
        <a:bodyPr/>
        <a:lstStyle/>
        <a:p>
          <a:r>
            <a:rPr lang="ru-RU" sz="1200" b="1" dirty="0" smtClean="0">
              <a:solidFill>
                <a:schemeClr val="accent4">
                  <a:lumMod val="90000"/>
                  <a:lumOff val="10000"/>
                </a:schemeClr>
              </a:solidFill>
            </a:rPr>
            <a:t>Учет затрат по амортизации</a:t>
          </a:r>
          <a:endParaRPr lang="ru-RU" sz="1200" b="1" dirty="0">
            <a:solidFill>
              <a:schemeClr val="accent4">
                <a:lumMod val="90000"/>
                <a:lumOff val="10000"/>
              </a:schemeClr>
            </a:solidFill>
          </a:endParaRPr>
        </a:p>
      </dgm:t>
    </dgm:pt>
    <dgm:pt modelId="{4029E135-FEE3-4AB3-9BC3-8B6CC04F60E4}" type="parTrans" cxnId="{B2DBCC3B-BD11-4413-AFBC-C052A8D04152}">
      <dgm:prSet/>
      <dgm:spPr/>
      <dgm:t>
        <a:bodyPr/>
        <a:lstStyle/>
        <a:p>
          <a:endParaRPr lang="ru-RU">
            <a:solidFill>
              <a:schemeClr val="accent4">
                <a:lumMod val="90000"/>
                <a:lumOff val="10000"/>
              </a:schemeClr>
            </a:solidFill>
          </a:endParaRPr>
        </a:p>
      </dgm:t>
    </dgm:pt>
    <dgm:pt modelId="{C2E98067-CAD5-4615-9CBF-5928D1416F7A}" type="sibTrans" cxnId="{B2DBCC3B-BD11-4413-AFBC-C052A8D04152}">
      <dgm:prSet/>
      <dgm:spPr/>
      <dgm:t>
        <a:bodyPr/>
        <a:lstStyle/>
        <a:p>
          <a:endParaRPr lang="ru-RU">
            <a:solidFill>
              <a:schemeClr val="accent4">
                <a:lumMod val="90000"/>
                <a:lumOff val="10000"/>
              </a:schemeClr>
            </a:solidFill>
          </a:endParaRPr>
        </a:p>
      </dgm:t>
    </dgm:pt>
    <dgm:pt modelId="{86174B5E-627C-4568-BE23-7CA19F860F76}">
      <dgm:prSet custT="1">
        <dgm:style>
          <a:lnRef idx="1">
            <a:schemeClr val="dk1"/>
          </a:lnRef>
          <a:fillRef idx="2">
            <a:schemeClr val="dk1"/>
          </a:fillRef>
          <a:effectRef idx="1">
            <a:schemeClr val="dk1"/>
          </a:effectRef>
          <a:fontRef idx="minor">
            <a:schemeClr val="dk1"/>
          </a:fontRef>
        </dgm:style>
      </dgm:prSet>
      <dgm:spPr/>
      <dgm:t>
        <a:bodyPr/>
        <a:lstStyle/>
        <a:p>
          <a:r>
            <a:rPr lang="ru-RU" sz="1200" i="1" dirty="0" smtClean="0">
              <a:solidFill>
                <a:schemeClr val="accent4">
                  <a:lumMod val="90000"/>
                  <a:lumOff val="10000"/>
                </a:schemeClr>
              </a:solidFill>
            </a:rPr>
            <a:t>предназначен для фактического  отражения затрат по амортизации в разрезе машин и механизмов</a:t>
          </a:r>
          <a:endParaRPr lang="ru-RU" sz="1200" i="1" dirty="0">
            <a:solidFill>
              <a:schemeClr val="accent4">
                <a:lumMod val="90000"/>
                <a:lumOff val="10000"/>
              </a:schemeClr>
            </a:solidFill>
          </a:endParaRPr>
        </a:p>
      </dgm:t>
    </dgm:pt>
    <dgm:pt modelId="{56F48971-8429-4A96-B7EA-2BDE9843F48E}" type="parTrans" cxnId="{45D90849-7F22-4DC1-A943-B51333892B19}">
      <dgm:prSet/>
      <dgm:spPr/>
      <dgm:t>
        <a:bodyPr/>
        <a:lstStyle/>
        <a:p>
          <a:endParaRPr lang="ru-RU">
            <a:solidFill>
              <a:schemeClr val="accent4">
                <a:lumMod val="90000"/>
                <a:lumOff val="10000"/>
              </a:schemeClr>
            </a:solidFill>
          </a:endParaRPr>
        </a:p>
      </dgm:t>
    </dgm:pt>
    <dgm:pt modelId="{5263B1D0-D224-401C-BC65-E1F4E5011576}" type="sibTrans" cxnId="{45D90849-7F22-4DC1-A943-B51333892B19}">
      <dgm:prSet/>
      <dgm:spPr/>
      <dgm:t>
        <a:bodyPr/>
        <a:lstStyle/>
        <a:p>
          <a:endParaRPr lang="ru-RU">
            <a:solidFill>
              <a:schemeClr val="accent4">
                <a:lumMod val="90000"/>
                <a:lumOff val="10000"/>
              </a:schemeClr>
            </a:solidFill>
          </a:endParaRPr>
        </a:p>
      </dgm:t>
    </dgm:pt>
    <dgm:pt modelId="{A588DD4C-F40A-41DF-BBF0-A8030E45E24E}" type="pres">
      <dgm:prSet presAssocID="{FD1BDAFB-AB24-472A-B0D3-3D8630CCC589}" presName="hierChild1" presStyleCnt="0">
        <dgm:presLayoutVars>
          <dgm:chPref val="1"/>
          <dgm:dir/>
          <dgm:animOne val="branch"/>
          <dgm:animLvl val="lvl"/>
          <dgm:resizeHandles/>
        </dgm:presLayoutVars>
      </dgm:prSet>
      <dgm:spPr/>
      <dgm:t>
        <a:bodyPr/>
        <a:lstStyle/>
        <a:p>
          <a:endParaRPr lang="ru-RU"/>
        </a:p>
      </dgm:t>
    </dgm:pt>
    <dgm:pt modelId="{D813333B-D9A0-48B5-9AED-FD6A9DE40947}" type="pres">
      <dgm:prSet presAssocID="{3D2FBF1C-CEC8-40A7-9CE3-FFBA8F8AEF94}" presName="hierRoot1" presStyleCnt="0"/>
      <dgm:spPr/>
    </dgm:pt>
    <dgm:pt modelId="{5FCE97AE-D848-43DF-9A13-3A10DF45CD41}" type="pres">
      <dgm:prSet presAssocID="{3D2FBF1C-CEC8-40A7-9CE3-FFBA8F8AEF94}" presName="composite" presStyleCnt="0"/>
      <dgm:spPr/>
    </dgm:pt>
    <dgm:pt modelId="{74C07442-145B-4125-9AD6-AD6BD8AC01F5}" type="pres">
      <dgm:prSet presAssocID="{3D2FBF1C-CEC8-40A7-9CE3-FFBA8F8AEF94}" presName="background" presStyleLbl="node0" presStyleIdx="0" presStyleCnt="1"/>
      <dgm:spPr/>
    </dgm:pt>
    <dgm:pt modelId="{80CCC420-AFF9-442A-8C39-3BED0C6D6A5A}" type="pres">
      <dgm:prSet presAssocID="{3D2FBF1C-CEC8-40A7-9CE3-FFBA8F8AEF94}" presName="text" presStyleLbl="fgAcc0" presStyleIdx="0" presStyleCnt="1" custScaleX="188292" custScaleY="138354">
        <dgm:presLayoutVars>
          <dgm:chPref val="3"/>
        </dgm:presLayoutVars>
      </dgm:prSet>
      <dgm:spPr/>
      <dgm:t>
        <a:bodyPr/>
        <a:lstStyle/>
        <a:p>
          <a:endParaRPr lang="ru-RU"/>
        </a:p>
      </dgm:t>
    </dgm:pt>
    <dgm:pt modelId="{CC65D252-D952-4DE1-8266-61EE79CAF452}" type="pres">
      <dgm:prSet presAssocID="{3D2FBF1C-CEC8-40A7-9CE3-FFBA8F8AEF94}" presName="hierChild2" presStyleCnt="0"/>
      <dgm:spPr/>
    </dgm:pt>
    <dgm:pt modelId="{2F39D6A5-38C9-4F76-867C-C33E3D4541ED}" type="pres">
      <dgm:prSet presAssocID="{6284F8C2-2D8D-42D6-8187-C9A22F694D4B}" presName="Name10" presStyleLbl="parChTrans1D2" presStyleIdx="0" presStyleCnt="4"/>
      <dgm:spPr/>
      <dgm:t>
        <a:bodyPr/>
        <a:lstStyle/>
        <a:p>
          <a:endParaRPr lang="ru-RU"/>
        </a:p>
      </dgm:t>
    </dgm:pt>
    <dgm:pt modelId="{4357E828-A185-4E25-AC13-FDCD5F8912B4}" type="pres">
      <dgm:prSet presAssocID="{612FD3B6-8FAF-4118-BF4D-D422A1BB617D}" presName="hierRoot2" presStyleCnt="0"/>
      <dgm:spPr/>
    </dgm:pt>
    <dgm:pt modelId="{6793FE7C-84B9-4901-96B1-877723F5E3BB}" type="pres">
      <dgm:prSet presAssocID="{612FD3B6-8FAF-4118-BF4D-D422A1BB617D}" presName="composite2" presStyleCnt="0"/>
      <dgm:spPr/>
    </dgm:pt>
    <dgm:pt modelId="{91715FC3-4996-4B4B-8F62-68A8FCF9592E}" type="pres">
      <dgm:prSet presAssocID="{612FD3B6-8FAF-4118-BF4D-D422A1BB617D}" presName="background2" presStyleLbl="node2" presStyleIdx="0" presStyleCnt="4"/>
      <dgm:spPr/>
    </dgm:pt>
    <dgm:pt modelId="{4788875F-A6C5-46FB-931F-17E351C7DB74}" type="pres">
      <dgm:prSet presAssocID="{612FD3B6-8FAF-4118-BF4D-D422A1BB617D}" presName="text2" presStyleLbl="fgAcc2" presStyleIdx="0" presStyleCnt="4" custScaleX="152421" custScaleY="203435">
        <dgm:presLayoutVars>
          <dgm:chPref val="3"/>
        </dgm:presLayoutVars>
      </dgm:prSet>
      <dgm:spPr/>
      <dgm:t>
        <a:bodyPr/>
        <a:lstStyle/>
        <a:p>
          <a:endParaRPr lang="ru-RU"/>
        </a:p>
      </dgm:t>
    </dgm:pt>
    <dgm:pt modelId="{BCDB513C-3AC5-4521-93F9-342D3B81EDBB}" type="pres">
      <dgm:prSet presAssocID="{612FD3B6-8FAF-4118-BF4D-D422A1BB617D}" presName="hierChild3" presStyleCnt="0"/>
      <dgm:spPr/>
    </dgm:pt>
    <dgm:pt modelId="{9C8DFB37-1600-468D-BE40-7187667B4FF2}" type="pres">
      <dgm:prSet presAssocID="{FA0C8A56-070B-4C39-8AF1-1CC65A847E12}" presName="Name17" presStyleLbl="parChTrans1D3" presStyleIdx="0" presStyleCnt="4"/>
      <dgm:spPr/>
      <dgm:t>
        <a:bodyPr/>
        <a:lstStyle/>
        <a:p>
          <a:endParaRPr lang="ru-RU"/>
        </a:p>
      </dgm:t>
    </dgm:pt>
    <dgm:pt modelId="{573A4605-68A7-408E-8321-448C13061304}" type="pres">
      <dgm:prSet presAssocID="{3F4E2F76-CBB4-4FC7-B8FA-3E21C26F0BC0}" presName="hierRoot3" presStyleCnt="0"/>
      <dgm:spPr/>
    </dgm:pt>
    <dgm:pt modelId="{C22C1726-9281-4BAD-9D3A-7F23D6C252DF}" type="pres">
      <dgm:prSet presAssocID="{3F4E2F76-CBB4-4FC7-B8FA-3E21C26F0BC0}" presName="composite3" presStyleCnt="0"/>
      <dgm:spPr/>
    </dgm:pt>
    <dgm:pt modelId="{EF886F33-FF39-4453-8676-0AC7B7A05338}" type="pres">
      <dgm:prSet presAssocID="{3F4E2F76-CBB4-4FC7-B8FA-3E21C26F0BC0}" presName="background3" presStyleLbl="node3" presStyleIdx="0" presStyleCnt="4"/>
      <dgm:spPr/>
    </dgm:pt>
    <dgm:pt modelId="{598A5C11-4453-4AA8-BBC0-7CA0618C1229}" type="pres">
      <dgm:prSet presAssocID="{3F4E2F76-CBB4-4FC7-B8FA-3E21C26F0BC0}" presName="text3" presStyleLbl="fgAcc3" presStyleIdx="0" presStyleCnt="4" custScaleX="165132" custScaleY="223199">
        <dgm:presLayoutVars>
          <dgm:chPref val="3"/>
        </dgm:presLayoutVars>
      </dgm:prSet>
      <dgm:spPr/>
      <dgm:t>
        <a:bodyPr/>
        <a:lstStyle/>
        <a:p>
          <a:endParaRPr lang="ru-RU"/>
        </a:p>
      </dgm:t>
    </dgm:pt>
    <dgm:pt modelId="{8D5C1CD3-2B10-4CA3-81FC-496EF5D3386D}" type="pres">
      <dgm:prSet presAssocID="{3F4E2F76-CBB4-4FC7-B8FA-3E21C26F0BC0}" presName="hierChild4" presStyleCnt="0"/>
      <dgm:spPr/>
    </dgm:pt>
    <dgm:pt modelId="{9DC879CD-227D-46CF-AEEB-1DDAE95814F0}" type="pres">
      <dgm:prSet presAssocID="{B45DA289-F4D4-4C3B-BDF4-02A1FAA74BAF}" presName="Name10" presStyleLbl="parChTrans1D2" presStyleIdx="1" presStyleCnt="4"/>
      <dgm:spPr/>
      <dgm:t>
        <a:bodyPr/>
        <a:lstStyle/>
        <a:p>
          <a:endParaRPr lang="ru-RU"/>
        </a:p>
      </dgm:t>
    </dgm:pt>
    <dgm:pt modelId="{55167E5A-58A6-4500-85A4-0ADCB243F3DE}" type="pres">
      <dgm:prSet presAssocID="{FEF05BA5-4A55-4FB4-9260-18E6ABEDF6E8}" presName="hierRoot2" presStyleCnt="0"/>
      <dgm:spPr/>
    </dgm:pt>
    <dgm:pt modelId="{86030D86-F29F-4BCB-AC99-8330549218E1}" type="pres">
      <dgm:prSet presAssocID="{FEF05BA5-4A55-4FB4-9260-18E6ABEDF6E8}" presName="composite2" presStyleCnt="0"/>
      <dgm:spPr/>
    </dgm:pt>
    <dgm:pt modelId="{8712CD49-1664-4361-93E2-CC81E357882E}" type="pres">
      <dgm:prSet presAssocID="{FEF05BA5-4A55-4FB4-9260-18E6ABEDF6E8}" presName="background2" presStyleLbl="node2" presStyleIdx="1" presStyleCnt="4"/>
      <dgm:spPr/>
    </dgm:pt>
    <dgm:pt modelId="{85E608F6-FF32-4928-B196-D051063706B6}" type="pres">
      <dgm:prSet presAssocID="{FEF05BA5-4A55-4FB4-9260-18E6ABEDF6E8}" presName="text2" presStyleLbl="fgAcc2" presStyleIdx="1" presStyleCnt="4" custScaleX="171000" custScaleY="199503">
        <dgm:presLayoutVars>
          <dgm:chPref val="3"/>
        </dgm:presLayoutVars>
      </dgm:prSet>
      <dgm:spPr/>
      <dgm:t>
        <a:bodyPr/>
        <a:lstStyle/>
        <a:p>
          <a:endParaRPr lang="ru-RU"/>
        </a:p>
      </dgm:t>
    </dgm:pt>
    <dgm:pt modelId="{D0B8DB3A-8BDA-4D6C-8B81-9826245954E6}" type="pres">
      <dgm:prSet presAssocID="{FEF05BA5-4A55-4FB4-9260-18E6ABEDF6E8}" presName="hierChild3" presStyleCnt="0"/>
      <dgm:spPr/>
    </dgm:pt>
    <dgm:pt modelId="{8C556B01-A577-4240-90DB-FE64FA6FBBA8}" type="pres">
      <dgm:prSet presAssocID="{76D83E8C-F74B-434B-A75C-5EFAFBA1B6D4}" presName="Name17" presStyleLbl="parChTrans1D3" presStyleIdx="1" presStyleCnt="4"/>
      <dgm:spPr/>
      <dgm:t>
        <a:bodyPr/>
        <a:lstStyle/>
        <a:p>
          <a:endParaRPr lang="ru-RU"/>
        </a:p>
      </dgm:t>
    </dgm:pt>
    <dgm:pt modelId="{7B6B2A9D-A9CB-4AF8-A173-D45A0A7CCCF1}" type="pres">
      <dgm:prSet presAssocID="{A61C8A30-B7BA-4100-BB92-8D56EDE640A8}" presName="hierRoot3" presStyleCnt="0"/>
      <dgm:spPr/>
    </dgm:pt>
    <dgm:pt modelId="{7FE08373-7013-42A3-8349-EBEF3E11A1F9}" type="pres">
      <dgm:prSet presAssocID="{A61C8A30-B7BA-4100-BB92-8D56EDE640A8}" presName="composite3" presStyleCnt="0"/>
      <dgm:spPr/>
    </dgm:pt>
    <dgm:pt modelId="{675093FA-743A-4475-98A3-864C74151DFC}" type="pres">
      <dgm:prSet presAssocID="{A61C8A30-B7BA-4100-BB92-8D56EDE640A8}" presName="background3" presStyleLbl="node3" presStyleIdx="1" presStyleCnt="4"/>
      <dgm:spPr/>
    </dgm:pt>
    <dgm:pt modelId="{FEA8D8C3-0C85-4CAC-A781-415355CF24DE}" type="pres">
      <dgm:prSet presAssocID="{A61C8A30-B7BA-4100-BB92-8D56EDE640A8}" presName="text3" presStyleLbl="fgAcc3" presStyleIdx="1" presStyleCnt="4" custScaleX="165132" custScaleY="227309">
        <dgm:presLayoutVars>
          <dgm:chPref val="3"/>
        </dgm:presLayoutVars>
      </dgm:prSet>
      <dgm:spPr/>
      <dgm:t>
        <a:bodyPr/>
        <a:lstStyle/>
        <a:p>
          <a:endParaRPr lang="ru-RU"/>
        </a:p>
      </dgm:t>
    </dgm:pt>
    <dgm:pt modelId="{D567F3B4-6A71-4E47-A7A7-B83A8FDB7FEA}" type="pres">
      <dgm:prSet presAssocID="{A61C8A30-B7BA-4100-BB92-8D56EDE640A8}" presName="hierChild4" presStyleCnt="0"/>
      <dgm:spPr/>
    </dgm:pt>
    <dgm:pt modelId="{F1BF202D-3BBA-4FF5-BB4E-6012B6626432}" type="pres">
      <dgm:prSet presAssocID="{4F40C280-CBB8-4C78-8023-7122E8F49D30}" presName="Name10" presStyleLbl="parChTrans1D2" presStyleIdx="2" presStyleCnt="4"/>
      <dgm:spPr/>
      <dgm:t>
        <a:bodyPr/>
        <a:lstStyle/>
        <a:p>
          <a:endParaRPr lang="ru-RU"/>
        </a:p>
      </dgm:t>
    </dgm:pt>
    <dgm:pt modelId="{304613E7-6AEB-43AB-8817-8D94E4E44BA9}" type="pres">
      <dgm:prSet presAssocID="{57548E47-ABA0-44FC-8D34-6E1B1E091E0D}" presName="hierRoot2" presStyleCnt="0"/>
      <dgm:spPr/>
    </dgm:pt>
    <dgm:pt modelId="{6D3B312E-6757-4D16-9D59-486147DCB84F}" type="pres">
      <dgm:prSet presAssocID="{57548E47-ABA0-44FC-8D34-6E1B1E091E0D}" presName="composite2" presStyleCnt="0"/>
      <dgm:spPr/>
    </dgm:pt>
    <dgm:pt modelId="{E251DEE6-BDFF-4CF5-AB25-0B3672C7EEFB}" type="pres">
      <dgm:prSet presAssocID="{57548E47-ABA0-44FC-8D34-6E1B1E091E0D}" presName="background2" presStyleLbl="node2" presStyleIdx="2" presStyleCnt="4"/>
      <dgm:spPr/>
    </dgm:pt>
    <dgm:pt modelId="{8C21E104-86F5-47FE-8842-A3A2906CADA1}" type="pres">
      <dgm:prSet presAssocID="{57548E47-ABA0-44FC-8D34-6E1B1E091E0D}" presName="text2" presStyleLbl="fgAcc2" presStyleIdx="2" presStyleCnt="4" custScaleX="168279" custScaleY="203435">
        <dgm:presLayoutVars>
          <dgm:chPref val="3"/>
        </dgm:presLayoutVars>
      </dgm:prSet>
      <dgm:spPr/>
      <dgm:t>
        <a:bodyPr/>
        <a:lstStyle/>
        <a:p>
          <a:endParaRPr lang="ru-RU"/>
        </a:p>
      </dgm:t>
    </dgm:pt>
    <dgm:pt modelId="{B8A75129-A968-40CB-859F-A20E294EA99D}" type="pres">
      <dgm:prSet presAssocID="{57548E47-ABA0-44FC-8D34-6E1B1E091E0D}" presName="hierChild3" presStyleCnt="0"/>
      <dgm:spPr/>
    </dgm:pt>
    <dgm:pt modelId="{788DA7F2-6F0D-4790-8D0C-CE313B0D8322}" type="pres">
      <dgm:prSet presAssocID="{A7F088C3-99C1-432D-A67A-D179EC5A0D5F}" presName="Name17" presStyleLbl="parChTrans1D3" presStyleIdx="2" presStyleCnt="4"/>
      <dgm:spPr/>
      <dgm:t>
        <a:bodyPr/>
        <a:lstStyle/>
        <a:p>
          <a:endParaRPr lang="ru-RU"/>
        </a:p>
      </dgm:t>
    </dgm:pt>
    <dgm:pt modelId="{FBE7F470-1240-4949-A74C-33731FD6681C}" type="pres">
      <dgm:prSet presAssocID="{960CB919-3595-4461-A800-A0375C77BBDC}" presName="hierRoot3" presStyleCnt="0"/>
      <dgm:spPr/>
    </dgm:pt>
    <dgm:pt modelId="{AA48AA57-3149-4A65-8121-34EF5BEB18CC}" type="pres">
      <dgm:prSet presAssocID="{960CB919-3595-4461-A800-A0375C77BBDC}" presName="composite3" presStyleCnt="0"/>
      <dgm:spPr/>
    </dgm:pt>
    <dgm:pt modelId="{BA68C76A-DFCE-4C83-AB90-7541BC4B17CC}" type="pres">
      <dgm:prSet presAssocID="{960CB919-3595-4461-A800-A0375C77BBDC}" presName="background3" presStyleLbl="node3" presStyleIdx="2" presStyleCnt="4"/>
      <dgm:spPr/>
    </dgm:pt>
    <dgm:pt modelId="{A84EA003-81A1-4FA3-9B87-61C59ACA0295}" type="pres">
      <dgm:prSet presAssocID="{960CB919-3595-4461-A800-A0375C77BBDC}" presName="text3" presStyleLbl="fgAcc3" presStyleIdx="2" presStyleCnt="4" custScaleX="165132" custScaleY="225034">
        <dgm:presLayoutVars>
          <dgm:chPref val="3"/>
        </dgm:presLayoutVars>
      </dgm:prSet>
      <dgm:spPr/>
      <dgm:t>
        <a:bodyPr/>
        <a:lstStyle/>
        <a:p>
          <a:endParaRPr lang="ru-RU"/>
        </a:p>
      </dgm:t>
    </dgm:pt>
    <dgm:pt modelId="{1DA194C8-DCCF-48BF-A1DA-2808623F5C12}" type="pres">
      <dgm:prSet presAssocID="{960CB919-3595-4461-A800-A0375C77BBDC}" presName="hierChild4" presStyleCnt="0"/>
      <dgm:spPr/>
    </dgm:pt>
    <dgm:pt modelId="{DC79FF2B-7254-4422-8868-E71D250DF441}" type="pres">
      <dgm:prSet presAssocID="{4029E135-FEE3-4AB3-9BC3-8B6CC04F60E4}" presName="Name10" presStyleLbl="parChTrans1D2" presStyleIdx="3" presStyleCnt="4"/>
      <dgm:spPr/>
      <dgm:t>
        <a:bodyPr/>
        <a:lstStyle/>
        <a:p>
          <a:endParaRPr lang="ru-RU"/>
        </a:p>
      </dgm:t>
    </dgm:pt>
    <dgm:pt modelId="{3DF85159-BE44-45C5-89B4-8D6DEACEBB73}" type="pres">
      <dgm:prSet presAssocID="{D6AB6D68-3224-4E18-8E0A-68F520CC8796}" presName="hierRoot2" presStyleCnt="0"/>
      <dgm:spPr/>
    </dgm:pt>
    <dgm:pt modelId="{798A9301-B58E-4E72-8075-3A441915C898}" type="pres">
      <dgm:prSet presAssocID="{D6AB6D68-3224-4E18-8E0A-68F520CC8796}" presName="composite2" presStyleCnt="0"/>
      <dgm:spPr/>
    </dgm:pt>
    <dgm:pt modelId="{0A42D693-D672-4AE7-AFB0-D05568D32348}" type="pres">
      <dgm:prSet presAssocID="{D6AB6D68-3224-4E18-8E0A-68F520CC8796}" presName="background2" presStyleLbl="node2" presStyleIdx="3" presStyleCnt="4"/>
      <dgm:spPr/>
    </dgm:pt>
    <dgm:pt modelId="{5312E962-3392-46E6-8678-32CF76626F0F}" type="pres">
      <dgm:prSet presAssocID="{D6AB6D68-3224-4E18-8E0A-68F520CC8796}" presName="text2" presStyleLbl="fgAcc2" presStyleIdx="3" presStyleCnt="4" custScaleX="171000" custScaleY="199503">
        <dgm:presLayoutVars>
          <dgm:chPref val="3"/>
        </dgm:presLayoutVars>
      </dgm:prSet>
      <dgm:spPr/>
      <dgm:t>
        <a:bodyPr/>
        <a:lstStyle/>
        <a:p>
          <a:endParaRPr lang="ru-RU"/>
        </a:p>
      </dgm:t>
    </dgm:pt>
    <dgm:pt modelId="{61AA1B72-E117-4142-93EB-C9CA35FD77D7}" type="pres">
      <dgm:prSet presAssocID="{D6AB6D68-3224-4E18-8E0A-68F520CC8796}" presName="hierChild3" presStyleCnt="0"/>
      <dgm:spPr/>
    </dgm:pt>
    <dgm:pt modelId="{E0A3A076-C3F4-4F07-BB5D-B147CE80BA1D}" type="pres">
      <dgm:prSet presAssocID="{56F48971-8429-4A96-B7EA-2BDE9843F48E}" presName="Name17" presStyleLbl="parChTrans1D3" presStyleIdx="3" presStyleCnt="4"/>
      <dgm:spPr/>
      <dgm:t>
        <a:bodyPr/>
        <a:lstStyle/>
        <a:p>
          <a:endParaRPr lang="ru-RU"/>
        </a:p>
      </dgm:t>
    </dgm:pt>
    <dgm:pt modelId="{C0EB715C-9BF7-43DE-870D-979A47E03BAB}" type="pres">
      <dgm:prSet presAssocID="{86174B5E-627C-4568-BE23-7CA19F860F76}" presName="hierRoot3" presStyleCnt="0"/>
      <dgm:spPr/>
    </dgm:pt>
    <dgm:pt modelId="{CB5B8F5E-E528-47CB-B01B-CC7D5CB01F1E}" type="pres">
      <dgm:prSet presAssocID="{86174B5E-627C-4568-BE23-7CA19F860F76}" presName="composite3" presStyleCnt="0"/>
      <dgm:spPr/>
    </dgm:pt>
    <dgm:pt modelId="{855F72FC-4B4D-4FAD-B667-6DA427A9725E}" type="pres">
      <dgm:prSet presAssocID="{86174B5E-627C-4568-BE23-7CA19F860F76}" presName="background3" presStyleLbl="node3" presStyleIdx="3" presStyleCnt="4"/>
      <dgm:spPr/>
    </dgm:pt>
    <dgm:pt modelId="{B4043568-1C72-4993-9563-E7A573A96264}" type="pres">
      <dgm:prSet presAssocID="{86174B5E-627C-4568-BE23-7CA19F860F76}" presName="text3" presStyleLbl="fgAcc3" presStyleIdx="3" presStyleCnt="4" custScaleX="150005" custScaleY="228754">
        <dgm:presLayoutVars>
          <dgm:chPref val="3"/>
        </dgm:presLayoutVars>
      </dgm:prSet>
      <dgm:spPr/>
      <dgm:t>
        <a:bodyPr/>
        <a:lstStyle/>
        <a:p>
          <a:endParaRPr lang="ru-RU"/>
        </a:p>
      </dgm:t>
    </dgm:pt>
    <dgm:pt modelId="{BB789619-FA2F-46D6-BE8C-98DFE5471394}" type="pres">
      <dgm:prSet presAssocID="{86174B5E-627C-4568-BE23-7CA19F860F76}" presName="hierChild4" presStyleCnt="0"/>
      <dgm:spPr/>
    </dgm:pt>
  </dgm:ptLst>
  <dgm:cxnLst>
    <dgm:cxn modelId="{FF29C0CA-84B4-4C22-9692-611283A7EC0E}" srcId="{3D2FBF1C-CEC8-40A7-9CE3-FFBA8F8AEF94}" destId="{57548E47-ABA0-44FC-8D34-6E1B1E091E0D}" srcOrd="2" destOrd="0" parTransId="{4F40C280-CBB8-4C78-8023-7122E8F49D30}" sibTransId="{7AE5345C-45E3-44C7-9E8D-A503E60C2768}"/>
    <dgm:cxn modelId="{6EE8B356-3762-47BA-8D69-597ADF53B776}" srcId="{3D2FBF1C-CEC8-40A7-9CE3-FFBA8F8AEF94}" destId="{612FD3B6-8FAF-4118-BF4D-D422A1BB617D}" srcOrd="0" destOrd="0" parTransId="{6284F8C2-2D8D-42D6-8187-C9A22F694D4B}" sibTransId="{F8498E01-C49A-44B0-B176-DF5D6C954F0B}"/>
    <dgm:cxn modelId="{69BB7288-BE84-43D0-B03F-53C87E2E92DD}" type="presOf" srcId="{B45DA289-F4D4-4C3B-BDF4-02A1FAA74BAF}" destId="{9DC879CD-227D-46CF-AEEB-1DDAE95814F0}" srcOrd="0" destOrd="0" presId="urn:microsoft.com/office/officeart/2005/8/layout/hierarchy1"/>
    <dgm:cxn modelId="{43E35F73-2BD1-4AA0-B66F-B28C7C434BE2}" type="presOf" srcId="{56F48971-8429-4A96-B7EA-2BDE9843F48E}" destId="{E0A3A076-C3F4-4F07-BB5D-B147CE80BA1D}" srcOrd="0" destOrd="0" presId="urn:microsoft.com/office/officeart/2005/8/layout/hierarchy1"/>
    <dgm:cxn modelId="{B2DBCC3B-BD11-4413-AFBC-C052A8D04152}" srcId="{3D2FBF1C-CEC8-40A7-9CE3-FFBA8F8AEF94}" destId="{D6AB6D68-3224-4E18-8E0A-68F520CC8796}" srcOrd="3" destOrd="0" parTransId="{4029E135-FEE3-4AB3-9BC3-8B6CC04F60E4}" sibTransId="{C2E98067-CAD5-4615-9CBF-5928D1416F7A}"/>
    <dgm:cxn modelId="{6B8D8177-0394-4AEA-8623-1A18FE53146F}" type="presOf" srcId="{FA0C8A56-070B-4C39-8AF1-1CC65A847E12}" destId="{9C8DFB37-1600-468D-BE40-7187667B4FF2}" srcOrd="0" destOrd="0" presId="urn:microsoft.com/office/officeart/2005/8/layout/hierarchy1"/>
    <dgm:cxn modelId="{4875D79A-3021-4D2F-BDC2-6D1F99F4C7B4}" type="presOf" srcId="{960CB919-3595-4461-A800-A0375C77BBDC}" destId="{A84EA003-81A1-4FA3-9B87-61C59ACA0295}" srcOrd="0" destOrd="0" presId="urn:microsoft.com/office/officeart/2005/8/layout/hierarchy1"/>
    <dgm:cxn modelId="{4AF47EC7-4901-4968-B725-27B2FCBC53E1}" type="presOf" srcId="{4029E135-FEE3-4AB3-9BC3-8B6CC04F60E4}" destId="{DC79FF2B-7254-4422-8868-E71D250DF441}" srcOrd="0" destOrd="0" presId="urn:microsoft.com/office/officeart/2005/8/layout/hierarchy1"/>
    <dgm:cxn modelId="{185BDE0B-B439-4641-B51E-BB68DFA69647}" type="presOf" srcId="{A7F088C3-99C1-432D-A67A-D179EC5A0D5F}" destId="{788DA7F2-6F0D-4790-8D0C-CE313B0D8322}" srcOrd="0" destOrd="0" presId="urn:microsoft.com/office/officeart/2005/8/layout/hierarchy1"/>
    <dgm:cxn modelId="{F0F6FFDE-3D9C-4AD2-BF17-342590990C51}" type="presOf" srcId="{612FD3B6-8FAF-4118-BF4D-D422A1BB617D}" destId="{4788875F-A6C5-46FB-931F-17E351C7DB74}" srcOrd="0" destOrd="0" presId="urn:microsoft.com/office/officeart/2005/8/layout/hierarchy1"/>
    <dgm:cxn modelId="{BC92AC45-5AB8-4920-9197-60D0591FCA6E}" type="presOf" srcId="{A61C8A30-B7BA-4100-BB92-8D56EDE640A8}" destId="{FEA8D8C3-0C85-4CAC-A781-415355CF24DE}" srcOrd="0" destOrd="0" presId="urn:microsoft.com/office/officeart/2005/8/layout/hierarchy1"/>
    <dgm:cxn modelId="{86B312F9-DA4F-4F01-AF8D-9B22FE9B0F85}" type="presOf" srcId="{6284F8C2-2D8D-42D6-8187-C9A22F694D4B}" destId="{2F39D6A5-38C9-4F76-867C-C33E3D4541ED}" srcOrd="0" destOrd="0" presId="urn:microsoft.com/office/officeart/2005/8/layout/hierarchy1"/>
    <dgm:cxn modelId="{8B4C219F-BD6D-4242-B4BE-D61AE95C01C2}" srcId="{612FD3B6-8FAF-4118-BF4D-D422A1BB617D}" destId="{3F4E2F76-CBB4-4FC7-B8FA-3E21C26F0BC0}" srcOrd="0" destOrd="0" parTransId="{FA0C8A56-070B-4C39-8AF1-1CC65A847E12}" sibTransId="{7051BBDE-8C07-4883-B5AD-03FCF4BE6DA7}"/>
    <dgm:cxn modelId="{DA65D4B0-27CB-4E64-9A42-2B111518BC3A}" srcId="{3D2FBF1C-CEC8-40A7-9CE3-FFBA8F8AEF94}" destId="{FEF05BA5-4A55-4FB4-9260-18E6ABEDF6E8}" srcOrd="1" destOrd="0" parTransId="{B45DA289-F4D4-4C3B-BDF4-02A1FAA74BAF}" sibTransId="{62A6B5CC-A968-4A63-A336-2FB490289325}"/>
    <dgm:cxn modelId="{4525E456-F681-41D5-AE2A-865821327BF5}" type="presOf" srcId="{FD1BDAFB-AB24-472A-B0D3-3D8630CCC589}" destId="{A588DD4C-F40A-41DF-BBF0-A8030E45E24E}" srcOrd="0" destOrd="0" presId="urn:microsoft.com/office/officeart/2005/8/layout/hierarchy1"/>
    <dgm:cxn modelId="{45D90849-7F22-4DC1-A943-B51333892B19}" srcId="{D6AB6D68-3224-4E18-8E0A-68F520CC8796}" destId="{86174B5E-627C-4568-BE23-7CA19F860F76}" srcOrd="0" destOrd="0" parTransId="{56F48971-8429-4A96-B7EA-2BDE9843F48E}" sibTransId="{5263B1D0-D224-401C-BC65-E1F4E5011576}"/>
    <dgm:cxn modelId="{6B86318F-A648-4C3A-990B-143CA0373E7B}" type="presOf" srcId="{4F40C280-CBB8-4C78-8023-7122E8F49D30}" destId="{F1BF202D-3BBA-4FF5-BB4E-6012B6626432}" srcOrd="0" destOrd="0" presId="urn:microsoft.com/office/officeart/2005/8/layout/hierarchy1"/>
    <dgm:cxn modelId="{693B371B-C9D7-466A-9508-677F36221F42}" type="presOf" srcId="{86174B5E-627C-4568-BE23-7CA19F860F76}" destId="{B4043568-1C72-4993-9563-E7A573A96264}" srcOrd="0" destOrd="0" presId="urn:microsoft.com/office/officeart/2005/8/layout/hierarchy1"/>
    <dgm:cxn modelId="{02B7469D-85CC-4CC5-A735-81CC2771F86A}" srcId="{FD1BDAFB-AB24-472A-B0D3-3D8630CCC589}" destId="{3D2FBF1C-CEC8-40A7-9CE3-FFBA8F8AEF94}" srcOrd="0" destOrd="0" parTransId="{577A8EC6-E8CB-4AE4-834E-E338F471B90C}" sibTransId="{D1BEF6BF-9E50-4BB0-9475-05F32227F2F3}"/>
    <dgm:cxn modelId="{8A160A28-B4C3-4DC6-8935-D0A192F62547}" type="presOf" srcId="{57548E47-ABA0-44FC-8D34-6E1B1E091E0D}" destId="{8C21E104-86F5-47FE-8842-A3A2906CADA1}" srcOrd="0" destOrd="0" presId="urn:microsoft.com/office/officeart/2005/8/layout/hierarchy1"/>
    <dgm:cxn modelId="{2EE89540-75DC-422A-AE30-B660ED0BD1D0}" type="presOf" srcId="{3D2FBF1C-CEC8-40A7-9CE3-FFBA8F8AEF94}" destId="{80CCC420-AFF9-442A-8C39-3BED0C6D6A5A}" srcOrd="0" destOrd="0" presId="urn:microsoft.com/office/officeart/2005/8/layout/hierarchy1"/>
    <dgm:cxn modelId="{21DE8D07-2672-4778-8866-6417E2C9C7D5}" type="presOf" srcId="{D6AB6D68-3224-4E18-8E0A-68F520CC8796}" destId="{5312E962-3392-46E6-8678-32CF76626F0F}" srcOrd="0" destOrd="0" presId="urn:microsoft.com/office/officeart/2005/8/layout/hierarchy1"/>
    <dgm:cxn modelId="{E0B703B1-CB8E-40CC-BE33-D095D683423D}" type="presOf" srcId="{76D83E8C-F74B-434B-A75C-5EFAFBA1B6D4}" destId="{8C556B01-A577-4240-90DB-FE64FA6FBBA8}" srcOrd="0" destOrd="0" presId="urn:microsoft.com/office/officeart/2005/8/layout/hierarchy1"/>
    <dgm:cxn modelId="{78779303-B213-4DE9-8358-7C675CFF630A}" type="presOf" srcId="{3F4E2F76-CBB4-4FC7-B8FA-3E21C26F0BC0}" destId="{598A5C11-4453-4AA8-BBC0-7CA0618C1229}" srcOrd="0" destOrd="0" presId="urn:microsoft.com/office/officeart/2005/8/layout/hierarchy1"/>
    <dgm:cxn modelId="{AA0DD64B-D187-469F-9EB2-2B023AB55416}" srcId="{FEF05BA5-4A55-4FB4-9260-18E6ABEDF6E8}" destId="{A61C8A30-B7BA-4100-BB92-8D56EDE640A8}" srcOrd="0" destOrd="0" parTransId="{76D83E8C-F74B-434B-A75C-5EFAFBA1B6D4}" sibTransId="{9B116077-D3DF-4C17-90A7-9AD52753FE53}"/>
    <dgm:cxn modelId="{71758092-6C6D-493F-8399-D8F54CD0DB2A}" srcId="{57548E47-ABA0-44FC-8D34-6E1B1E091E0D}" destId="{960CB919-3595-4461-A800-A0375C77BBDC}" srcOrd="0" destOrd="0" parTransId="{A7F088C3-99C1-432D-A67A-D179EC5A0D5F}" sibTransId="{8F2DA55C-19B2-4AF6-A5EB-F096214259A6}"/>
    <dgm:cxn modelId="{F84DF0FD-5C63-459B-BAC8-1EB1D9CB7383}" type="presOf" srcId="{FEF05BA5-4A55-4FB4-9260-18E6ABEDF6E8}" destId="{85E608F6-FF32-4928-B196-D051063706B6}" srcOrd="0" destOrd="0" presId="urn:microsoft.com/office/officeart/2005/8/layout/hierarchy1"/>
    <dgm:cxn modelId="{1199D3B7-97E3-416C-8013-B195A4836114}" type="presParOf" srcId="{A588DD4C-F40A-41DF-BBF0-A8030E45E24E}" destId="{D813333B-D9A0-48B5-9AED-FD6A9DE40947}" srcOrd="0" destOrd="0" presId="urn:microsoft.com/office/officeart/2005/8/layout/hierarchy1"/>
    <dgm:cxn modelId="{0213F005-1D47-44B5-A280-FABD99A9948B}" type="presParOf" srcId="{D813333B-D9A0-48B5-9AED-FD6A9DE40947}" destId="{5FCE97AE-D848-43DF-9A13-3A10DF45CD41}" srcOrd="0" destOrd="0" presId="urn:microsoft.com/office/officeart/2005/8/layout/hierarchy1"/>
    <dgm:cxn modelId="{51FF453C-2A09-41B6-91C6-72DFFCA8CF20}" type="presParOf" srcId="{5FCE97AE-D848-43DF-9A13-3A10DF45CD41}" destId="{74C07442-145B-4125-9AD6-AD6BD8AC01F5}" srcOrd="0" destOrd="0" presId="urn:microsoft.com/office/officeart/2005/8/layout/hierarchy1"/>
    <dgm:cxn modelId="{BCE796DA-B6F3-40B5-A9E8-987CB89E6876}" type="presParOf" srcId="{5FCE97AE-D848-43DF-9A13-3A10DF45CD41}" destId="{80CCC420-AFF9-442A-8C39-3BED0C6D6A5A}" srcOrd="1" destOrd="0" presId="urn:microsoft.com/office/officeart/2005/8/layout/hierarchy1"/>
    <dgm:cxn modelId="{7FEC12C9-344F-4756-A7B6-089F81C9C970}" type="presParOf" srcId="{D813333B-D9A0-48B5-9AED-FD6A9DE40947}" destId="{CC65D252-D952-4DE1-8266-61EE79CAF452}" srcOrd="1" destOrd="0" presId="urn:microsoft.com/office/officeart/2005/8/layout/hierarchy1"/>
    <dgm:cxn modelId="{8823C80D-F6F8-4C21-AD45-603DFC26E195}" type="presParOf" srcId="{CC65D252-D952-4DE1-8266-61EE79CAF452}" destId="{2F39D6A5-38C9-4F76-867C-C33E3D4541ED}" srcOrd="0" destOrd="0" presId="urn:microsoft.com/office/officeart/2005/8/layout/hierarchy1"/>
    <dgm:cxn modelId="{C7FB8AD5-F366-46D2-8B17-22B7DD8EB3AC}" type="presParOf" srcId="{CC65D252-D952-4DE1-8266-61EE79CAF452}" destId="{4357E828-A185-4E25-AC13-FDCD5F8912B4}" srcOrd="1" destOrd="0" presId="urn:microsoft.com/office/officeart/2005/8/layout/hierarchy1"/>
    <dgm:cxn modelId="{73EA4420-6415-4B82-AED5-F564CE3842E1}" type="presParOf" srcId="{4357E828-A185-4E25-AC13-FDCD5F8912B4}" destId="{6793FE7C-84B9-4901-96B1-877723F5E3BB}" srcOrd="0" destOrd="0" presId="urn:microsoft.com/office/officeart/2005/8/layout/hierarchy1"/>
    <dgm:cxn modelId="{0673ECCD-041A-4037-BBD3-B29CD644AFDE}" type="presParOf" srcId="{6793FE7C-84B9-4901-96B1-877723F5E3BB}" destId="{91715FC3-4996-4B4B-8F62-68A8FCF9592E}" srcOrd="0" destOrd="0" presId="urn:microsoft.com/office/officeart/2005/8/layout/hierarchy1"/>
    <dgm:cxn modelId="{DF40C492-B53D-4956-AA97-A13E1BD8338B}" type="presParOf" srcId="{6793FE7C-84B9-4901-96B1-877723F5E3BB}" destId="{4788875F-A6C5-46FB-931F-17E351C7DB74}" srcOrd="1" destOrd="0" presId="urn:microsoft.com/office/officeart/2005/8/layout/hierarchy1"/>
    <dgm:cxn modelId="{53A9E3D3-FD59-4AEA-BBC1-672B8EAD7C17}" type="presParOf" srcId="{4357E828-A185-4E25-AC13-FDCD5F8912B4}" destId="{BCDB513C-3AC5-4521-93F9-342D3B81EDBB}" srcOrd="1" destOrd="0" presId="urn:microsoft.com/office/officeart/2005/8/layout/hierarchy1"/>
    <dgm:cxn modelId="{368853E1-A0F0-409A-A042-19CCB90B4506}" type="presParOf" srcId="{BCDB513C-3AC5-4521-93F9-342D3B81EDBB}" destId="{9C8DFB37-1600-468D-BE40-7187667B4FF2}" srcOrd="0" destOrd="0" presId="urn:microsoft.com/office/officeart/2005/8/layout/hierarchy1"/>
    <dgm:cxn modelId="{D0C01B06-91CD-4E00-BEE7-257493D8618B}" type="presParOf" srcId="{BCDB513C-3AC5-4521-93F9-342D3B81EDBB}" destId="{573A4605-68A7-408E-8321-448C13061304}" srcOrd="1" destOrd="0" presId="urn:microsoft.com/office/officeart/2005/8/layout/hierarchy1"/>
    <dgm:cxn modelId="{C52913F7-3FF8-4930-A5B9-0D3905CB9019}" type="presParOf" srcId="{573A4605-68A7-408E-8321-448C13061304}" destId="{C22C1726-9281-4BAD-9D3A-7F23D6C252DF}" srcOrd="0" destOrd="0" presId="urn:microsoft.com/office/officeart/2005/8/layout/hierarchy1"/>
    <dgm:cxn modelId="{179E5EBA-524D-4A5C-B125-4B7F3D82F43C}" type="presParOf" srcId="{C22C1726-9281-4BAD-9D3A-7F23D6C252DF}" destId="{EF886F33-FF39-4453-8676-0AC7B7A05338}" srcOrd="0" destOrd="0" presId="urn:microsoft.com/office/officeart/2005/8/layout/hierarchy1"/>
    <dgm:cxn modelId="{45A76707-011B-48DD-90CB-4CA82D613808}" type="presParOf" srcId="{C22C1726-9281-4BAD-9D3A-7F23D6C252DF}" destId="{598A5C11-4453-4AA8-BBC0-7CA0618C1229}" srcOrd="1" destOrd="0" presId="urn:microsoft.com/office/officeart/2005/8/layout/hierarchy1"/>
    <dgm:cxn modelId="{3E4F33A5-F464-491B-9AC7-21793B1F21A2}" type="presParOf" srcId="{573A4605-68A7-408E-8321-448C13061304}" destId="{8D5C1CD3-2B10-4CA3-81FC-496EF5D3386D}" srcOrd="1" destOrd="0" presId="urn:microsoft.com/office/officeart/2005/8/layout/hierarchy1"/>
    <dgm:cxn modelId="{3612B636-DF46-4B3A-8BC3-2EA8EF73C38F}" type="presParOf" srcId="{CC65D252-D952-4DE1-8266-61EE79CAF452}" destId="{9DC879CD-227D-46CF-AEEB-1DDAE95814F0}" srcOrd="2" destOrd="0" presId="urn:microsoft.com/office/officeart/2005/8/layout/hierarchy1"/>
    <dgm:cxn modelId="{A40B9506-15FB-43BC-9263-94DC53C53FE7}" type="presParOf" srcId="{CC65D252-D952-4DE1-8266-61EE79CAF452}" destId="{55167E5A-58A6-4500-85A4-0ADCB243F3DE}" srcOrd="3" destOrd="0" presId="urn:microsoft.com/office/officeart/2005/8/layout/hierarchy1"/>
    <dgm:cxn modelId="{BFB41BEF-7D16-45DE-853E-EF808CCEC930}" type="presParOf" srcId="{55167E5A-58A6-4500-85A4-0ADCB243F3DE}" destId="{86030D86-F29F-4BCB-AC99-8330549218E1}" srcOrd="0" destOrd="0" presId="urn:microsoft.com/office/officeart/2005/8/layout/hierarchy1"/>
    <dgm:cxn modelId="{08623882-28DE-4A4C-8EF2-79E09957A1EC}" type="presParOf" srcId="{86030D86-F29F-4BCB-AC99-8330549218E1}" destId="{8712CD49-1664-4361-93E2-CC81E357882E}" srcOrd="0" destOrd="0" presId="urn:microsoft.com/office/officeart/2005/8/layout/hierarchy1"/>
    <dgm:cxn modelId="{46F7B183-0A84-42D2-8267-D99111449D2B}" type="presParOf" srcId="{86030D86-F29F-4BCB-AC99-8330549218E1}" destId="{85E608F6-FF32-4928-B196-D051063706B6}" srcOrd="1" destOrd="0" presId="urn:microsoft.com/office/officeart/2005/8/layout/hierarchy1"/>
    <dgm:cxn modelId="{4022CA78-157A-4D6D-8537-8EFBB1EBEF63}" type="presParOf" srcId="{55167E5A-58A6-4500-85A4-0ADCB243F3DE}" destId="{D0B8DB3A-8BDA-4D6C-8B81-9826245954E6}" srcOrd="1" destOrd="0" presId="urn:microsoft.com/office/officeart/2005/8/layout/hierarchy1"/>
    <dgm:cxn modelId="{DDB4B3C7-60C2-49EC-A4D8-FDDFD15CE4F5}" type="presParOf" srcId="{D0B8DB3A-8BDA-4D6C-8B81-9826245954E6}" destId="{8C556B01-A577-4240-90DB-FE64FA6FBBA8}" srcOrd="0" destOrd="0" presId="urn:microsoft.com/office/officeart/2005/8/layout/hierarchy1"/>
    <dgm:cxn modelId="{2EBAA39B-6DC6-4DED-9465-7DEA5D2349E3}" type="presParOf" srcId="{D0B8DB3A-8BDA-4D6C-8B81-9826245954E6}" destId="{7B6B2A9D-A9CB-4AF8-A173-D45A0A7CCCF1}" srcOrd="1" destOrd="0" presId="urn:microsoft.com/office/officeart/2005/8/layout/hierarchy1"/>
    <dgm:cxn modelId="{9EA71E6C-600D-4C59-A0D3-60D48BC27BAD}" type="presParOf" srcId="{7B6B2A9D-A9CB-4AF8-A173-D45A0A7CCCF1}" destId="{7FE08373-7013-42A3-8349-EBEF3E11A1F9}" srcOrd="0" destOrd="0" presId="urn:microsoft.com/office/officeart/2005/8/layout/hierarchy1"/>
    <dgm:cxn modelId="{373A4E68-15C1-4763-8103-A1875544364F}" type="presParOf" srcId="{7FE08373-7013-42A3-8349-EBEF3E11A1F9}" destId="{675093FA-743A-4475-98A3-864C74151DFC}" srcOrd="0" destOrd="0" presId="urn:microsoft.com/office/officeart/2005/8/layout/hierarchy1"/>
    <dgm:cxn modelId="{D5906356-8B1C-4DF3-A440-B06C1D27FA20}" type="presParOf" srcId="{7FE08373-7013-42A3-8349-EBEF3E11A1F9}" destId="{FEA8D8C3-0C85-4CAC-A781-415355CF24DE}" srcOrd="1" destOrd="0" presId="urn:microsoft.com/office/officeart/2005/8/layout/hierarchy1"/>
    <dgm:cxn modelId="{EA00C809-662A-4DF6-BBD9-21F8644E2E43}" type="presParOf" srcId="{7B6B2A9D-A9CB-4AF8-A173-D45A0A7CCCF1}" destId="{D567F3B4-6A71-4E47-A7A7-B83A8FDB7FEA}" srcOrd="1" destOrd="0" presId="urn:microsoft.com/office/officeart/2005/8/layout/hierarchy1"/>
    <dgm:cxn modelId="{D3E61858-7224-4C8E-886B-3E3B842C64DE}" type="presParOf" srcId="{CC65D252-D952-4DE1-8266-61EE79CAF452}" destId="{F1BF202D-3BBA-4FF5-BB4E-6012B6626432}" srcOrd="4" destOrd="0" presId="urn:microsoft.com/office/officeart/2005/8/layout/hierarchy1"/>
    <dgm:cxn modelId="{521144B3-6C21-4B73-AD81-CEB2DD2BC34F}" type="presParOf" srcId="{CC65D252-D952-4DE1-8266-61EE79CAF452}" destId="{304613E7-6AEB-43AB-8817-8D94E4E44BA9}" srcOrd="5" destOrd="0" presId="urn:microsoft.com/office/officeart/2005/8/layout/hierarchy1"/>
    <dgm:cxn modelId="{3B868B6B-C5D9-4212-8C44-9CC835E51E8A}" type="presParOf" srcId="{304613E7-6AEB-43AB-8817-8D94E4E44BA9}" destId="{6D3B312E-6757-4D16-9D59-486147DCB84F}" srcOrd="0" destOrd="0" presId="urn:microsoft.com/office/officeart/2005/8/layout/hierarchy1"/>
    <dgm:cxn modelId="{D899098D-A36B-4FDC-B84A-B35AC0A24724}" type="presParOf" srcId="{6D3B312E-6757-4D16-9D59-486147DCB84F}" destId="{E251DEE6-BDFF-4CF5-AB25-0B3672C7EEFB}" srcOrd="0" destOrd="0" presId="urn:microsoft.com/office/officeart/2005/8/layout/hierarchy1"/>
    <dgm:cxn modelId="{A4D6FE62-066C-4055-BC39-9265FD0A243D}" type="presParOf" srcId="{6D3B312E-6757-4D16-9D59-486147DCB84F}" destId="{8C21E104-86F5-47FE-8842-A3A2906CADA1}" srcOrd="1" destOrd="0" presId="urn:microsoft.com/office/officeart/2005/8/layout/hierarchy1"/>
    <dgm:cxn modelId="{13EF767B-283C-47B0-A464-61A6B85EF846}" type="presParOf" srcId="{304613E7-6AEB-43AB-8817-8D94E4E44BA9}" destId="{B8A75129-A968-40CB-859F-A20E294EA99D}" srcOrd="1" destOrd="0" presId="urn:microsoft.com/office/officeart/2005/8/layout/hierarchy1"/>
    <dgm:cxn modelId="{A9BF815E-68E5-48F9-9EDC-B5806AA8F4DC}" type="presParOf" srcId="{B8A75129-A968-40CB-859F-A20E294EA99D}" destId="{788DA7F2-6F0D-4790-8D0C-CE313B0D8322}" srcOrd="0" destOrd="0" presId="urn:microsoft.com/office/officeart/2005/8/layout/hierarchy1"/>
    <dgm:cxn modelId="{63C8DD39-E725-4C4C-AB49-540D8141DDB0}" type="presParOf" srcId="{B8A75129-A968-40CB-859F-A20E294EA99D}" destId="{FBE7F470-1240-4949-A74C-33731FD6681C}" srcOrd="1" destOrd="0" presId="urn:microsoft.com/office/officeart/2005/8/layout/hierarchy1"/>
    <dgm:cxn modelId="{10A8BCB8-6487-4337-94AC-409AADCEB5B2}" type="presParOf" srcId="{FBE7F470-1240-4949-A74C-33731FD6681C}" destId="{AA48AA57-3149-4A65-8121-34EF5BEB18CC}" srcOrd="0" destOrd="0" presId="urn:microsoft.com/office/officeart/2005/8/layout/hierarchy1"/>
    <dgm:cxn modelId="{D2089C09-8B4F-470F-BBDC-4AE4EE61C0FF}" type="presParOf" srcId="{AA48AA57-3149-4A65-8121-34EF5BEB18CC}" destId="{BA68C76A-DFCE-4C83-AB90-7541BC4B17CC}" srcOrd="0" destOrd="0" presId="urn:microsoft.com/office/officeart/2005/8/layout/hierarchy1"/>
    <dgm:cxn modelId="{7ACCD2F5-5133-412A-B182-F853F5711DC4}" type="presParOf" srcId="{AA48AA57-3149-4A65-8121-34EF5BEB18CC}" destId="{A84EA003-81A1-4FA3-9B87-61C59ACA0295}" srcOrd="1" destOrd="0" presId="urn:microsoft.com/office/officeart/2005/8/layout/hierarchy1"/>
    <dgm:cxn modelId="{85D3D259-031B-4BCC-92D0-D463E6E3F818}" type="presParOf" srcId="{FBE7F470-1240-4949-A74C-33731FD6681C}" destId="{1DA194C8-DCCF-48BF-A1DA-2808623F5C12}" srcOrd="1" destOrd="0" presId="urn:microsoft.com/office/officeart/2005/8/layout/hierarchy1"/>
    <dgm:cxn modelId="{2E628BD5-C718-4C29-AA6F-B5E8A29CBF61}" type="presParOf" srcId="{CC65D252-D952-4DE1-8266-61EE79CAF452}" destId="{DC79FF2B-7254-4422-8868-E71D250DF441}" srcOrd="6" destOrd="0" presId="urn:microsoft.com/office/officeart/2005/8/layout/hierarchy1"/>
    <dgm:cxn modelId="{6647FDB1-DF0E-4D7C-8FC7-25381084FAF4}" type="presParOf" srcId="{CC65D252-D952-4DE1-8266-61EE79CAF452}" destId="{3DF85159-BE44-45C5-89B4-8D6DEACEBB73}" srcOrd="7" destOrd="0" presId="urn:microsoft.com/office/officeart/2005/8/layout/hierarchy1"/>
    <dgm:cxn modelId="{04383A7E-E009-46E3-95B2-110E8DE7A0F1}" type="presParOf" srcId="{3DF85159-BE44-45C5-89B4-8D6DEACEBB73}" destId="{798A9301-B58E-4E72-8075-3A441915C898}" srcOrd="0" destOrd="0" presId="urn:microsoft.com/office/officeart/2005/8/layout/hierarchy1"/>
    <dgm:cxn modelId="{746827DE-C89F-428C-B2F5-D2A0DAF30626}" type="presParOf" srcId="{798A9301-B58E-4E72-8075-3A441915C898}" destId="{0A42D693-D672-4AE7-AFB0-D05568D32348}" srcOrd="0" destOrd="0" presId="urn:microsoft.com/office/officeart/2005/8/layout/hierarchy1"/>
    <dgm:cxn modelId="{D13470D4-E233-41BD-8F0F-B91D9159E3E4}" type="presParOf" srcId="{798A9301-B58E-4E72-8075-3A441915C898}" destId="{5312E962-3392-46E6-8678-32CF76626F0F}" srcOrd="1" destOrd="0" presId="urn:microsoft.com/office/officeart/2005/8/layout/hierarchy1"/>
    <dgm:cxn modelId="{0B148650-B932-4D92-BDB4-9B2ED2DF66B6}" type="presParOf" srcId="{3DF85159-BE44-45C5-89B4-8D6DEACEBB73}" destId="{61AA1B72-E117-4142-93EB-C9CA35FD77D7}" srcOrd="1" destOrd="0" presId="urn:microsoft.com/office/officeart/2005/8/layout/hierarchy1"/>
    <dgm:cxn modelId="{E9F040C2-357D-462C-A5B7-5869DEC7D337}" type="presParOf" srcId="{61AA1B72-E117-4142-93EB-C9CA35FD77D7}" destId="{E0A3A076-C3F4-4F07-BB5D-B147CE80BA1D}" srcOrd="0" destOrd="0" presId="urn:microsoft.com/office/officeart/2005/8/layout/hierarchy1"/>
    <dgm:cxn modelId="{7C181BEC-EC38-4A78-94B8-F053EC7C7C22}" type="presParOf" srcId="{61AA1B72-E117-4142-93EB-C9CA35FD77D7}" destId="{C0EB715C-9BF7-43DE-870D-979A47E03BAB}" srcOrd="1" destOrd="0" presId="urn:microsoft.com/office/officeart/2005/8/layout/hierarchy1"/>
    <dgm:cxn modelId="{B0A0F3E7-5FEB-4724-A8F5-1A7DC0FCB86C}" type="presParOf" srcId="{C0EB715C-9BF7-43DE-870D-979A47E03BAB}" destId="{CB5B8F5E-E528-47CB-B01B-CC7D5CB01F1E}" srcOrd="0" destOrd="0" presId="urn:microsoft.com/office/officeart/2005/8/layout/hierarchy1"/>
    <dgm:cxn modelId="{D5A19B0E-1118-4B91-AF9B-E067A2B273B1}" type="presParOf" srcId="{CB5B8F5E-E528-47CB-B01B-CC7D5CB01F1E}" destId="{855F72FC-4B4D-4FAD-B667-6DA427A9725E}" srcOrd="0" destOrd="0" presId="urn:microsoft.com/office/officeart/2005/8/layout/hierarchy1"/>
    <dgm:cxn modelId="{11D10D9C-B96C-4F80-97D3-8165701FC2DC}" type="presParOf" srcId="{CB5B8F5E-E528-47CB-B01B-CC7D5CB01F1E}" destId="{B4043568-1C72-4993-9563-E7A573A96264}" srcOrd="1" destOrd="0" presId="urn:microsoft.com/office/officeart/2005/8/layout/hierarchy1"/>
    <dgm:cxn modelId="{22ED7D9D-E055-4B87-B507-4524460016BF}" type="presParOf" srcId="{C0EB715C-9BF7-43DE-870D-979A47E03BAB}" destId="{BB789619-FA2F-46D6-BE8C-98DFE5471394}"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9C51B2A7-D161-4ADE-953D-4C70CBC53A69}" type="doc">
      <dgm:prSet loTypeId="urn:microsoft.com/office/officeart/2005/8/layout/hierarchy1" loCatId="hierarchy" qsTypeId="urn:microsoft.com/office/officeart/2005/8/quickstyle/simple5" qsCatId="simple" csTypeId="urn:microsoft.com/office/officeart/2005/8/colors/accent0_1" csCatId="mainScheme" phldr="1"/>
      <dgm:spPr/>
      <dgm:t>
        <a:bodyPr/>
        <a:lstStyle/>
        <a:p>
          <a:endParaRPr lang="ru-RU"/>
        </a:p>
      </dgm:t>
    </dgm:pt>
    <dgm:pt modelId="{88387F33-D319-4D3C-9377-44E3057C3851}">
      <dgm:prSet phldrT="[Текст]" custT="1"/>
      <dgm:spPr>
        <a:solidFill>
          <a:srgbClr val="F7D957">
            <a:alpha val="90000"/>
          </a:srgbClr>
        </a:solidFill>
      </dgm:spPr>
      <dgm:t>
        <a:bodyPr/>
        <a:lstStyle/>
        <a:p>
          <a:r>
            <a:rPr lang="ru-RU" sz="1200" b="1" dirty="0" smtClean="0">
              <a:cs typeface="Times New Roman" pitchFamily="18" charset="0"/>
            </a:rPr>
            <a:t>Основные первичные документы подсистемы</a:t>
          </a:r>
          <a:endParaRPr lang="ru-RU" sz="1200" b="1" dirty="0"/>
        </a:p>
      </dgm:t>
    </dgm:pt>
    <dgm:pt modelId="{22E9B373-1C77-46A3-A784-9171DB2FDDBF}" type="parTrans" cxnId="{6F0D117F-0F28-4503-A517-CBB3F2E9BC22}">
      <dgm:prSet/>
      <dgm:spPr/>
      <dgm:t>
        <a:bodyPr/>
        <a:lstStyle/>
        <a:p>
          <a:endParaRPr lang="ru-RU">
            <a:solidFill>
              <a:schemeClr val="tx2">
                <a:lumMod val="50000"/>
              </a:schemeClr>
            </a:solidFill>
          </a:endParaRPr>
        </a:p>
      </dgm:t>
    </dgm:pt>
    <dgm:pt modelId="{28BD21A1-62AA-435B-B737-E635FBBC423F}" type="sibTrans" cxnId="{6F0D117F-0F28-4503-A517-CBB3F2E9BC22}">
      <dgm:prSet/>
      <dgm:spPr/>
      <dgm:t>
        <a:bodyPr/>
        <a:lstStyle/>
        <a:p>
          <a:endParaRPr lang="ru-RU">
            <a:solidFill>
              <a:schemeClr val="tx2">
                <a:lumMod val="50000"/>
              </a:schemeClr>
            </a:solidFill>
          </a:endParaRPr>
        </a:p>
      </dgm:t>
    </dgm:pt>
    <dgm:pt modelId="{301DABB1-E4EF-4B3A-9BAF-DCAC02611135}">
      <dgm:prSet phldrT="[Текст]" custT="1"/>
      <dgm:spPr>
        <a:solidFill>
          <a:srgbClr val="E68B30">
            <a:alpha val="90000"/>
          </a:srgbClr>
        </a:solidFill>
      </dgm:spPr>
      <dgm:t>
        <a:bodyPr/>
        <a:lstStyle/>
        <a:p>
          <a:r>
            <a:rPr lang="ru-RU" sz="1200" b="1" smtClean="0"/>
            <a:t>Путевой лист</a:t>
          </a:r>
          <a:endParaRPr lang="ru-RU" sz="1200" b="1" dirty="0"/>
        </a:p>
      </dgm:t>
    </dgm:pt>
    <dgm:pt modelId="{B4B3B138-1E25-4428-AF8A-575F513DD2A2}" type="parTrans" cxnId="{F68EEC8D-443B-473F-8187-FA83D390962E}">
      <dgm:prSet/>
      <dgm:spPr/>
      <dgm:t>
        <a:bodyPr/>
        <a:lstStyle/>
        <a:p>
          <a:endParaRPr lang="ru-RU">
            <a:solidFill>
              <a:schemeClr val="tx2">
                <a:lumMod val="50000"/>
              </a:schemeClr>
            </a:solidFill>
          </a:endParaRPr>
        </a:p>
      </dgm:t>
    </dgm:pt>
    <dgm:pt modelId="{81CD170C-E269-44AD-947F-95B2BB6C8DA1}" type="sibTrans" cxnId="{F68EEC8D-443B-473F-8187-FA83D390962E}">
      <dgm:prSet/>
      <dgm:spPr/>
      <dgm:t>
        <a:bodyPr/>
        <a:lstStyle/>
        <a:p>
          <a:endParaRPr lang="ru-RU">
            <a:solidFill>
              <a:schemeClr val="tx2">
                <a:lumMod val="50000"/>
              </a:schemeClr>
            </a:solidFill>
          </a:endParaRPr>
        </a:p>
      </dgm:t>
    </dgm:pt>
    <dgm:pt modelId="{3BD6FF99-AB4A-404F-A471-6D68010C21C8}">
      <dgm:prSet phldrT="[Текст]" custT="1"/>
      <dgm:spPr>
        <a:solidFill>
          <a:schemeClr val="bg1">
            <a:lumMod val="85000"/>
            <a:alpha val="90000"/>
          </a:schemeClr>
        </a:solidFill>
      </dgm:spPr>
      <dgm:t>
        <a:bodyPr/>
        <a:lstStyle/>
        <a:p>
          <a:r>
            <a:rPr lang="ru-RU" sz="1200" smtClean="0"/>
            <a:t>предназначен для формирования нарядов на работу и учета их исполнения по автомобильным средствам и строительным машинам на автомобильном ходу</a:t>
          </a:r>
          <a:endParaRPr lang="ru-RU" sz="1200" dirty="0"/>
        </a:p>
      </dgm:t>
    </dgm:pt>
    <dgm:pt modelId="{84B12F7C-AB78-47AF-959F-612DCAE0B9CB}" type="parTrans" cxnId="{0AF73E27-854F-4648-B3B7-7B1752BEB056}">
      <dgm:prSet/>
      <dgm:spPr/>
      <dgm:t>
        <a:bodyPr/>
        <a:lstStyle/>
        <a:p>
          <a:endParaRPr lang="ru-RU">
            <a:solidFill>
              <a:schemeClr val="tx2">
                <a:lumMod val="50000"/>
              </a:schemeClr>
            </a:solidFill>
          </a:endParaRPr>
        </a:p>
      </dgm:t>
    </dgm:pt>
    <dgm:pt modelId="{04A7B000-2581-4B8C-9396-5544DB9185CF}" type="sibTrans" cxnId="{0AF73E27-854F-4648-B3B7-7B1752BEB056}">
      <dgm:prSet/>
      <dgm:spPr/>
      <dgm:t>
        <a:bodyPr/>
        <a:lstStyle/>
        <a:p>
          <a:endParaRPr lang="ru-RU">
            <a:solidFill>
              <a:schemeClr val="tx2">
                <a:lumMod val="50000"/>
              </a:schemeClr>
            </a:solidFill>
          </a:endParaRPr>
        </a:p>
      </dgm:t>
    </dgm:pt>
    <dgm:pt modelId="{2C01B59D-9A5D-4066-B31B-C8EE4DC400AC}">
      <dgm:prSet phldrT="[Текст]" custT="1"/>
      <dgm:spPr>
        <a:solidFill>
          <a:srgbClr val="E68B30">
            <a:alpha val="90000"/>
          </a:srgbClr>
        </a:solidFill>
      </dgm:spPr>
      <dgm:t>
        <a:bodyPr/>
        <a:lstStyle/>
        <a:p>
          <a:r>
            <a:rPr lang="ru-RU" sz="1200" b="1" smtClean="0"/>
            <a:t>Рапорт о работе строительного механизма</a:t>
          </a:r>
          <a:endParaRPr lang="ru-RU" sz="1200" b="1" dirty="0"/>
        </a:p>
      </dgm:t>
    </dgm:pt>
    <dgm:pt modelId="{0B2D7F75-5ECE-4ED8-A3D1-46F6750F5CAF}" type="parTrans" cxnId="{6F5026DB-0626-4057-B5CA-D47E506DBE86}">
      <dgm:prSet/>
      <dgm:spPr/>
      <dgm:t>
        <a:bodyPr/>
        <a:lstStyle/>
        <a:p>
          <a:endParaRPr lang="ru-RU">
            <a:solidFill>
              <a:schemeClr val="tx2">
                <a:lumMod val="50000"/>
              </a:schemeClr>
            </a:solidFill>
          </a:endParaRPr>
        </a:p>
      </dgm:t>
    </dgm:pt>
    <dgm:pt modelId="{FF64EC1B-1E27-47F2-AC8D-1145BC8CBEE3}" type="sibTrans" cxnId="{6F5026DB-0626-4057-B5CA-D47E506DBE86}">
      <dgm:prSet/>
      <dgm:spPr/>
      <dgm:t>
        <a:bodyPr/>
        <a:lstStyle/>
        <a:p>
          <a:endParaRPr lang="ru-RU">
            <a:solidFill>
              <a:schemeClr val="tx2">
                <a:lumMod val="50000"/>
              </a:schemeClr>
            </a:solidFill>
          </a:endParaRPr>
        </a:p>
      </dgm:t>
    </dgm:pt>
    <dgm:pt modelId="{F938A0B9-DB98-4F30-99E2-C395237B0416}">
      <dgm:prSet phldrT="[Текст]" custT="1"/>
      <dgm:spPr>
        <a:solidFill>
          <a:schemeClr val="bg1">
            <a:lumMod val="85000"/>
            <a:alpha val="90000"/>
          </a:schemeClr>
        </a:solidFill>
      </dgm:spPr>
      <dgm:t>
        <a:bodyPr/>
        <a:lstStyle/>
        <a:p>
          <a:r>
            <a:rPr lang="ru-RU" sz="1200" smtClean="0"/>
            <a:t>предназначен для формирования нарядов на работу и учета их исполнения по строительным машинам и механизмам не на автомобильном ходу</a:t>
          </a:r>
          <a:endParaRPr lang="ru-RU" sz="1200" dirty="0"/>
        </a:p>
      </dgm:t>
    </dgm:pt>
    <dgm:pt modelId="{6C6D8B1C-01AC-4920-98C6-D983978EAE05}" type="parTrans" cxnId="{4E98AA28-DCF7-4441-A966-16A33CD5437D}">
      <dgm:prSet/>
      <dgm:spPr/>
      <dgm:t>
        <a:bodyPr/>
        <a:lstStyle/>
        <a:p>
          <a:endParaRPr lang="ru-RU">
            <a:solidFill>
              <a:schemeClr val="tx2">
                <a:lumMod val="50000"/>
              </a:schemeClr>
            </a:solidFill>
          </a:endParaRPr>
        </a:p>
      </dgm:t>
    </dgm:pt>
    <dgm:pt modelId="{7833E6D6-23E4-49A6-9592-7B9F4A743041}" type="sibTrans" cxnId="{4E98AA28-DCF7-4441-A966-16A33CD5437D}">
      <dgm:prSet/>
      <dgm:spPr/>
      <dgm:t>
        <a:bodyPr/>
        <a:lstStyle/>
        <a:p>
          <a:endParaRPr lang="ru-RU">
            <a:solidFill>
              <a:schemeClr val="tx2">
                <a:lumMod val="50000"/>
              </a:schemeClr>
            </a:solidFill>
          </a:endParaRPr>
        </a:p>
      </dgm:t>
    </dgm:pt>
    <dgm:pt modelId="{87D76207-1B8A-4A68-A928-8B48894E7209}">
      <dgm:prSet custT="1"/>
      <dgm:spPr>
        <a:solidFill>
          <a:srgbClr val="E68B30">
            <a:alpha val="90000"/>
          </a:srgbClr>
        </a:solidFill>
      </dgm:spPr>
      <dgm:t>
        <a:bodyPr/>
        <a:lstStyle/>
        <a:p>
          <a:r>
            <a:rPr lang="ru-RU" sz="1200" b="1" smtClean="0"/>
            <a:t>Журнал учета работ прочих строительных механизмов</a:t>
          </a:r>
          <a:endParaRPr lang="ru-RU" sz="1200" b="1" dirty="0"/>
        </a:p>
      </dgm:t>
    </dgm:pt>
    <dgm:pt modelId="{784F52CE-FDBA-4FEC-859C-23283853BA74}" type="parTrans" cxnId="{D17DFA37-2318-47AB-92DB-DD077E10A3CC}">
      <dgm:prSet/>
      <dgm:spPr/>
      <dgm:t>
        <a:bodyPr/>
        <a:lstStyle/>
        <a:p>
          <a:endParaRPr lang="ru-RU">
            <a:solidFill>
              <a:schemeClr val="tx2">
                <a:lumMod val="50000"/>
              </a:schemeClr>
            </a:solidFill>
          </a:endParaRPr>
        </a:p>
      </dgm:t>
    </dgm:pt>
    <dgm:pt modelId="{4FE7C868-79A2-4DA5-AAF1-92F8177EEA98}" type="sibTrans" cxnId="{D17DFA37-2318-47AB-92DB-DD077E10A3CC}">
      <dgm:prSet/>
      <dgm:spPr/>
      <dgm:t>
        <a:bodyPr/>
        <a:lstStyle/>
        <a:p>
          <a:endParaRPr lang="ru-RU">
            <a:solidFill>
              <a:schemeClr val="tx2">
                <a:lumMod val="50000"/>
              </a:schemeClr>
            </a:solidFill>
          </a:endParaRPr>
        </a:p>
      </dgm:t>
    </dgm:pt>
    <dgm:pt modelId="{F9B82046-65D6-483F-A5A1-99E4C66B3EAE}">
      <dgm:prSet custT="1"/>
      <dgm:spPr>
        <a:solidFill>
          <a:schemeClr val="bg1">
            <a:lumMod val="85000"/>
            <a:alpha val="90000"/>
          </a:schemeClr>
        </a:solidFill>
      </dgm:spPr>
      <dgm:t>
        <a:bodyPr/>
        <a:lstStyle/>
        <a:p>
          <a:r>
            <a:rPr lang="ru-RU" sz="1200" b="0" dirty="0" smtClean="0">
              <a:latin typeface="+mj-lt"/>
            </a:rPr>
            <a:t>предназначен для регистрации фактической выработки мелких машин и механизмов, работы которых не регистрируются рапортами и путевыми листами</a:t>
          </a:r>
          <a:endParaRPr lang="ru-RU" sz="1200" b="0" dirty="0"/>
        </a:p>
      </dgm:t>
    </dgm:pt>
    <dgm:pt modelId="{333C3CED-7D11-497E-B190-567BB38D7B21}" type="parTrans" cxnId="{A1528967-08AB-47C3-9484-ED0ADA41BF75}">
      <dgm:prSet/>
      <dgm:spPr/>
      <dgm:t>
        <a:bodyPr/>
        <a:lstStyle/>
        <a:p>
          <a:endParaRPr lang="ru-RU">
            <a:solidFill>
              <a:schemeClr val="tx2">
                <a:lumMod val="50000"/>
              </a:schemeClr>
            </a:solidFill>
          </a:endParaRPr>
        </a:p>
      </dgm:t>
    </dgm:pt>
    <dgm:pt modelId="{9DB77D59-24A8-4B38-9006-EF0CEBA54343}" type="sibTrans" cxnId="{A1528967-08AB-47C3-9484-ED0ADA41BF75}">
      <dgm:prSet/>
      <dgm:spPr/>
      <dgm:t>
        <a:bodyPr/>
        <a:lstStyle/>
        <a:p>
          <a:endParaRPr lang="ru-RU">
            <a:solidFill>
              <a:schemeClr val="tx2">
                <a:lumMod val="50000"/>
              </a:schemeClr>
            </a:solidFill>
          </a:endParaRPr>
        </a:p>
      </dgm:t>
    </dgm:pt>
    <dgm:pt modelId="{A653805C-AD58-418E-AD76-04BF9A4C4E62}" type="pres">
      <dgm:prSet presAssocID="{9C51B2A7-D161-4ADE-953D-4C70CBC53A69}" presName="hierChild1" presStyleCnt="0">
        <dgm:presLayoutVars>
          <dgm:chPref val="1"/>
          <dgm:dir/>
          <dgm:animOne val="branch"/>
          <dgm:animLvl val="lvl"/>
          <dgm:resizeHandles/>
        </dgm:presLayoutVars>
      </dgm:prSet>
      <dgm:spPr/>
      <dgm:t>
        <a:bodyPr/>
        <a:lstStyle/>
        <a:p>
          <a:endParaRPr lang="ru-RU"/>
        </a:p>
      </dgm:t>
    </dgm:pt>
    <dgm:pt modelId="{01F33728-88CC-4DA1-B1C7-BBC766D88554}" type="pres">
      <dgm:prSet presAssocID="{88387F33-D319-4D3C-9377-44E3057C3851}" presName="hierRoot1" presStyleCnt="0"/>
      <dgm:spPr/>
    </dgm:pt>
    <dgm:pt modelId="{E8084643-2049-40F4-8D9C-C5FC7774951D}" type="pres">
      <dgm:prSet presAssocID="{88387F33-D319-4D3C-9377-44E3057C3851}" presName="composite" presStyleCnt="0"/>
      <dgm:spPr/>
    </dgm:pt>
    <dgm:pt modelId="{6A76029C-547E-46C4-A961-A0F644F263E7}" type="pres">
      <dgm:prSet presAssocID="{88387F33-D319-4D3C-9377-44E3057C3851}" presName="background" presStyleLbl="node0" presStyleIdx="0" presStyleCnt="1"/>
      <dgm:spPr/>
    </dgm:pt>
    <dgm:pt modelId="{5A578994-762E-439A-9D88-8A7983C5BF53}" type="pres">
      <dgm:prSet presAssocID="{88387F33-D319-4D3C-9377-44E3057C3851}" presName="text" presStyleLbl="fgAcc0" presStyleIdx="0" presStyleCnt="1" custScaleX="206477" custScaleY="49092">
        <dgm:presLayoutVars>
          <dgm:chPref val="3"/>
        </dgm:presLayoutVars>
      </dgm:prSet>
      <dgm:spPr/>
      <dgm:t>
        <a:bodyPr/>
        <a:lstStyle/>
        <a:p>
          <a:endParaRPr lang="ru-RU"/>
        </a:p>
      </dgm:t>
    </dgm:pt>
    <dgm:pt modelId="{1C024AAA-438E-4B71-A162-2D25D9B98A49}" type="pres">
      <dgm:prSet presAssocID="{88387F33-D319-4D3C-9377-44E3057C3851}" presName="hierChild2" presStyleCnt="0"/>
      <dgm:spPr/>
    </dgm:pt>
    <dgm:pt modelId="{29C76552-1459-4734-8016-6D6324D5CDDD}" type="pres">
      <dgm:prSet presAssocID="{B4B3B138-1E25-4428-AF8A-575F513DD2A2}" presName="Name10" presStyleLbl="parChTrans1D2" presStyleIdx="0" presStyleCnt="3"/>
      <dgm:spPr/>
      <dgm:t>
        <a:bodyPr/>
        <a:lstStyle/>
        <a:p>
          <a:endParaRPr lang="ru-RU"/>
        </a:p>
      </dgm:t>
    </dgm:pt>
    <dgm:pt modelId="{5655BDB5-7840-4019-8110-80F36FB2ED85}" type="pres">
      <dgm:prSet presAssocID="{301DABB1-E4EF-4B3A-9BAF-DCAC02611135}" presName="hierRoot2" presStyleCnt="0"/>
      <dgm:spPr/>
    </dgm:pt>
    <dgm:pt modelId="{4169F365-2B89-4718-82C2-6335728BEBB5}" type="pres">
      <dgm:prSet presAssocID="{301DABB1-E4EF-4B3A-9BAF-DCAC02611135}" presName="composite2" presStyleCnt="0"/>
      <dgm:spPr/>
    </dgm:pt>
    <dgm:pt modelId="{F74624EE-6460-416E-9FA5-10C3062BD31F}" type="pres">
      <dgm:prSet presAssocID="{301DABB1-E4EF-4B3A-9BAF-DCAC02611135}" presName="background2" presStyleLbl="node2" presStyleIdx="0" presStyleCnt="3"/>
      <dgm:spPr/>
    </dgm:pt>
    <dgm:pt modelId="{9CAFF42F-DB8F-4573-BFB7-ED8A62E58144}" type="pres">
      <dgm:prSet presAssocID="{301DABB1-E4EF-4B3A-9BAF-DCAC02611135}" presName="text2" presStyleLbl="fgAcc2" presStyleIdx="0" presStyleCnt="3" custScaleY="67531">
        <dgm:presLayoutVars>
          <dgm:chPref val="3"/>
        </dgm:presLayoutVars>
      </dgm:prSet>
      <dgm:spPr/>
      <dgm:t>
        <a:bodyPr/>
        <a:lstStyle/>
        <a:p>
          <a:endParaRPr lang="ru-RU"/>
        </a:p>
      </dgm:t>
    </dgm:pt>
    <dgm:pt modelId="{348C7634-75B7-4787-9E91-2C30015990AA}" type="pres">
      <dgm:prSet presAssocID="{301DABB1-E4EF-4B3A-9BAF-DCAC02611135}" presName="hierChild3" presStyleCnt="0"/>
      <dgm:spPr/>
    </dgm:pt>
    <dgm:pt modelId="{1743E8C8-01CB-4C9F-88CF-AA5757BE61DE}" type="pres">
      <dgm:prSet presAssocID="{84B12F7C-AB78-47AF-959F-612DCAE0B9CB}" presName="Name17" presStyleLbl="parChTrans1D3" presStyleIdx="0" presStyleCnt="3"/>
      <dgm:spPr/>
      <dgm:t>
        <a:bodyPr/>
        <a:lstStyle/>
        <a:p>
          <a:endParaRPr lang="ru-RU"/>
        </a:p>
      </dgm:t>
    </dgm:pt>
    <dgm:pt modelId="{D658068E-AA10-45FE-AA67-B69CC6A4EB92}" type="pres">
      <dgm:prSet presAssocID="{3BD6FF99-AB4A-404F-A471-6D68010C21C8}" presName="hierRoot3" presStyleCnt="0"/>
      <dgm:spPr/>
    </dgm:pt>
    <dgm:pt modelId="{F6EB5131-DC8F-4708-A67B-C3015A781D71}" type="pres">
      <dgm:prSet presAssocID="{3BD6FF99-AB4A-404F-A471-6D68010C21C8}" presName="composite3" presStyleCnt="0"/>
      <dgm:spPr/>
    </dgm:pt>
    <dgm:pt modelId="{FE894D02-C129-4F27-BD97-906792BD1D3C}" type="pres">
      <dgm:prSet presAssocID="{3BD6FF99-AB4A-404F-A471-6D68010C21C8}" presName="background3" presStyleLbl="node3" presStyleIdx="0" presStyleCnt="3"/>
      <dgm:spPr/>
    </dgm:pt>
    <dgm:pt modelId="{FDAC3927-7F1D-4467-BD08-C024D267A37F}" type="pres">
      <dgm:prSet presAssocID="{3BD6FF99-AB4A-404F-A471-6D68010C21C8}" presName="text3" presStyleLbl="fgAcc3" presStyleIdx="0" presStyleCnt="3" custScaleY="151356">
        <dgm:presLayoutVars>
          <dgm:chPref val="3"/>
        </dgm:presLayoutVars>
      </dgm:prSet>
      <dgm:spPr/>
      <dgm:t>
        <a:bodyPr/>
        <a:lstStyle/>
        <a:p>
          <a:endParaRPr lang="ru-RU"/>
        </a:p>
      </dgm:t>
    </dgm:pt>
    <dgm:pt modelId="{63277EA4-311C-44D4-A688-8A92A253781F}" type="pres">
      <dgm:prSet presAssocID="{3BD6FF99-AB4A-404F-A471-6D68010C21C8}" presName="hierChild4" presStyleCnt="0"/>
      <dgm:spPr/>
    </dgm:pt>
    <dgm:pt modelId="{E105FFC5-64A8-416C-83BF-74FEA9C85F11}" type="pres">
      <dgm:prSet presAssocID="{0B2D7F75-5ECE-4ED8-A3D1-46F6750F5CAF}" presName="Name10" presStyleLbl="parChTrans1D2" presStyleIdx="1" presStyleCnt="3"/>
      <dgm:spPr/>
      <dgm:t>
        <a:bodyPr/>
        <a:lstStyle/>
        <a:p>
          <a:endParaRPr lang="ru-RU"/>
        </a:p>
      </dgm:t>
    </dgm:pt>
    <dgm:pt modelId="{7268C0F4-9659-45E9-A8EC-D6CBFF0F773B}" type="pres">
      <dgm:prSet presAssocID="{2C01B59D-9A5D-4066-B31B-C8EE4DC400AC}" presName="hierRoot2" presStyleCnt="0"/>
      <dgm:spPr/>
    </dgm:pt>
    <dgm:pt modelId="{0FB73114-A55F-41EE-849C-31CF0D887E23}" type="pres">
      <dgm:prSet presAssocID="{2C01B59D-9A5D-4066-B31B-C8EE4DC400AC}" presName="composite2" presStyleCnt="0"/>
      <dgm:spPr/>
    </dgm:pt>
    <dgm:pt modelId="{82FC1E78-8EE5-416B-8976-E13D61A8F900}" type="pres">
      <dgm:prSet presAssocID="{2C01B59D-9A5D-4066-B31B-C8EE4DC400AC}" presName="background2" presStyleLbl="node2" presStyleIdx="1" presStyleCnt="3"/>
      <dgm:spPr/>
    </dgm:pt>
    <dgm:pt modelId="{425CAE48-4749-4FF0-96B1-7E7377F125A5}" type="pres">
      <dgm:prSet presAssocID="{2C01B59D-9A5D-4066-B31B-C8EE4DC400AC}" presName="text2" presStyleLbl="fgAcc2" presStyleIdx="1" presStyleCnt="3" custScaleY="67531">
        <dgm:presLayoutVars>
          <dgm:chPref val="3"/>
        </dgm:presLayoutVars>
      </dgm:prSet>
      <dgm:spPr/>
      <dgm:t>
        <a:bodyPr/>
        <a:lstStyle/>
        <a:p>
          <a:endParaRPr lang="ru-RU"/>
        </a:p>
      </dgm:t>
    </dgm:pt>
    <dgm:pt modelId="{C3E14532-F97F-4F34-948D-DBC59FBBFF41}" type="pres">
      <dgm:prSet presAssocID="{2C01B59D-9A5D-4066-B31B-C8EE4DC400AC}" presName="hierChild3" presStyleCnt="0"/>
      <dgm:spPr/>
    </dgm:pt>
    <dgm:pt modelId="{7D90DF81-6FA7-487D-B910-963DC03865FA}" type="pres">
      <dgm:prSet presAssocID="{6C6D8B1C-01AC-4920-98C6-D983978EAE05}" presName="Name17" presStyleLbl="parChTrans1D3" presStyleIdx="1" presStyleCnt="3"/>
      <dgm:spPr/>
      <dgm:t>
        <a:bodyPr/>
        <a:lstStyle/>
        <a:p>
          <a:endParaRPr lang="ru-RU"/>
        </a:p>
      </dgm:t>
    </dgm:pt>
    <dgm:pt modelId="{4EC70F74-911F-48AA-ABDB-0670C5931C2C}" type="pres">
      <dgm:prSet presAssocID="{F938A0B9-DB98-4F30-99E2-C395237B0416}" presName="hierRoot3" presStyleCnt="0"/>
      <dgm:spPr/>
    </dgm:pt>
    <dgm:pt modelId="{58AF922E-C4B2-4250-966E-AAADDF225860}" type="pres">
      <dgm:prSet presAssocID="{F938A0B9-DB98-4F30-99E2-C395237B0416}" presName="composite3" presStyleCnt="0"/>
      <dgm:spPr/>
    </dgm:pt>
    <dgm:pt modelId="{BE9C2421-F371-4909-A4F0-DB7768FAD1CC}" type="pres">
      <dgm:prSet presAssocID="{F938A0B9-DB98-4F30-99E2-C395237B0416}" presName="background3" presStyleLbl="node3" presStyleIdx="1" presStyleCnt="3"/>
      <dgm:spPr/>
    </dgm:pt>
    <dgm:pt modelId="{6223D923-F5EC-4995-A88B-3D26915EB867}" type="pres">
      <dgm:prSet presAssocID="{F938A0B9-DB98-4F30-99E2-C395237B0416}" presName="text3" presStyleLbl="fgAcc3" presStyleIdx="1" presStyleCnt="3" custScaleY="151356">
        <dgm:presLayoutVars>
          <dgm:chPref val="3"/>
        </dgm:presLayoutVars>
      </dgm:prSet>
      <dgm:spPr/>
      <dgm:t>
        <a:bodyPr/>
        <a:lstStyle/>
        <a:p>
          <a:endParaRPr lang="ru-RU"/>
        </a:p>
      </dgm:t>
    </dgm:pt>
    <dgm:pt modelId="{5BE42F7F-D1B1-4DE1-82B0-F65807D337EC}" type="pres">
      <dgm:prSet presAssocID="{F938A0B9-DB98-4F30-99E2-C395237B0416}" presName="hierChild4" presStyleCnt="0"/>
      <dgm:spPr/>
    </dgm:pt>
    <dgm:pt modelId="{BBD0B325-09A2-4C20-AB7B-611288382DD4}" type="pres">
      <dgm:prSet presAssocID="{784F52CE-FDBA-4FEC-859C-23283853BA74}" presName="Name10" presStyleLbl="parChTrans1D2" presStyleIdx="2" presStyleCnt="3"/>
      <dgm:spPr/>
      <dgm:t>
        <a:bodyPr/>
        <a:lstStyle/>
        <a:p>
          <a:endParaRPr lang="ru-RU"/>
        </a:p>
      </dgm:t>
    </dgm:pt>
    <dgm:pt modelId="{C0CF37D8-8BAE-48D7-9E86-31E84B5D0040}" type="pres">
      <dgm:prSet presAssocID="{87D76207-1B8A-4A68-A928-8B48894E7209}" presName="hierRoot2" presStyleCnt="0"/>
      <dgm:spPr/>
    </dgm:pt>
    <dgm:pt modelId="{FDD844EC-CE4F-40CB-A8AB-710C78D4252B}" type="pres">
      <dgm:prSet presAssocID="{87D76207-1B8A-4A68-A928-8B48894E7209}" presName="composite2" presStyleCnt="0"/>
      <dgm:spPr/>
    </dgm:pt>
    <dgm:pt modelId="{E014AF0D-13FD-4623-9EC1-104A8D4C0F3C}" type="pres">
      <dgm:prSet presAssocID="{87D76207-1B8A-4A68-A928-8B48894E7209}" presName="background2" presStyleLbl="node2" presStyleIdx="2" presStyleCnt="3"/>
      <dgm:spPr/>
    </dgm:pt>
    <dgm:pt modelId="{CA9BCF93-912F-4F08-9DE9-897F1BA78D51}" type="pres">
      <dgm:prSet presAssocID="{87D76207-1B8A-4A68-A928-8B48894E7209}" presName="text2" presStyleLbl="fgAcc2" presStyleIdx="2" presStyleCnt="3" custScaleY="67531">
        <dgm:presLayoutVars>
          <dgm:chPref val="3"/>
        </dgm:presLayoutVars>
      </dgm:prSet>
      <dgm:spPr/>
      <dgm:t>
        <a:bodyPr/>
        <a:lstStyle/>
        <a:p>
          <a:endParaRPr lang="ru-RU"/>
        </a:p>
      </dgm:t>
    </dgm:pt>
    <dgm:pt modelId="{3122E3BD-DEF7-48A2-A6E0-D25FE21BF281}" type="pres">
      <dgm:prSet presAssocID="{87D76207-1B8A-4A68-A928-8B48894E7209}" presName="hierChild3" presStyleCnt="0"/>
      <dgm:spPr/>
    </dgm:pt>
    <dgm:pt modelId="{24048D36-68C7-42C3-80FE-74FF6C976AE0}" type="pres">
      <dgm:prSet presAssocID="{333C3CED-7D11-497E-B190-567BB38D7B21}" presName="Name17" presStyleLbl="parChTrans1D3" presStyleIdx="2" presStyleCnt="3"/>
      <dgm:spPr/>
      <dgm:t>
        <a:bodyPr/>
        <a:lstStyle/>
        <a:p>
          <a:endParaRPr lang="ru-RU"/>
        </a:p>
      </dgm:t>
    </dgm:pt>
    <dgm:pt modelId="{6EB847C3-97C7-4AF0-A375-21D783DB2313}" type="pres">
      <dgm:prSet presAssocID="{F9B82046-65D6-483F-A5A1-99E4C66B3EAE}" presName="hierRoot3" presStyleCnt="0"/>
      <dgm:spPr/>
    </dgm:pt>
    <dgm:pt modelId="{65006DB3-7542-47C3-A0B0-B25C36589CC8}" type="pres">
      <dgm:prSet presAssocID="{F9B82046-65D6-483F-A5A1-99E4C66B3EAE}" presName="composite3" presStyleCnt="0"/>
      <dgm:spPr/>
    </dgm:pt>
    <dgm:pt modelId="{72111E0C-89CD-4B48-B5E9-7774BC85649D}" type="pres">
      <dgm:prSet presAssocID="{F9B82046-65D6-483F-A5A1-99E4C66B3EAE}" presName="background3" presStyleLbl="node3" presStyleIdx="2" presStyleCnt="3"/>
      <dgm:spPr/>
    </dgm:pt>
    <dgm:pt modelId="{E4DC3AAB-4D13-49D6-9A14-62A80FCF6BDF}" type="pres">
      <dgm:prSet presAssocID="{F9B82046-65D6-483F-A5A1-99E4C66B3EAE}" presName="text3" presStyleLbl="fgAcc3" presStyleIdx="2" presStyleCnt="3" custScaleY="151356">
        <dgm:presLayoutVars>
          <dgm:chPref val="3"/>
        </dgm:presLayoutVars>
      </dgm:prSet>
      <dgm:spPr/>
      <dgm:t>
        <a:bodyPr/>
        <a:lstStyle/>
        <a:p>
          <a:endParaRPr lang="ru-RU"/>
        </a:p>
      </dgm:t>
    </dgm:pt>
    <dgm:pt modelId="{81055F7B-925B-4B11-BD20-E5C3F9632134}" type="pres">
      <dgm:prSet presAssocID="{F9B82046-65D6-483F-A5A1-99E4C66B3EAE}" presName="hierChild4" presStyleCnt="0"/>
      <dgm:spPr/>
    </dgm:pt>
  </dgm:ptLst>
  <dgm:cxnLst>
    <dgm:cxn modelId="{B0C192A4-F26F-4BE5-A413-9F2C25A483C2}" type="presOf" srcId="{784F52CE-FDBA-4FEC-859C-23283853BA74}" destId="{BBD0B325-09A2-4C20-AB7B-611288382DD4}" srcOrd="0" destOrd="0" presId="urn:microsoft.com/office/officeart/2005/8/layout/hierarchy1"/>
    <dgm:cxn modelId="{B7C49BB4-550D-4132-9318-B29BC65741B5}" type="presOf" srcId="{B4B3B138-1E25-4428-AF8A-575F513DD2A2}" destId="{29C76552-1459-4734-8016-6D6324D5CDDD}" srcOrd="0" destOrd="0" presId="urn:microsoft.com/office/officeart/2005/8/layout/hierarchy1"/>
    <dgm:cxn modelId="{5EA4747B-DF7C-40E7-BEBC-4FA9C6FB859C}" type="presOf" srcId="{2C01B59D-9A5D-4066-B31B-C8EE4DC400AC}" destId="{425CAE48-4749-4FF0-96B1-7E7377F125A5}" srcOrd="0" destOrd="0" presId="urn:microsoft.com/office/officeart/2005/8/layout/hierarchy1"/>
    <dgm:cxn modelId="{4E98AA28-DCF7-4441-A966-16A33CD5437D}" srcId="{2C01B59D-9A5D-4066-B31B-C8EE4DC400AC}" destId="{F938A0B9-DB98-4F30-99E2-C395237B0416}" srcOrd="0" destOrd="0" parTransId="{6C6D8B1C-01AC-4920-98C6-D983978EAE05}" sibTransId="{7833E6D6-23E4-49A6-9592-7B9F4A743041}"/>
    <dgm:cxn modelId="{F68EEC8D-443B-473F-8187-FA83D390962E}" srcId="{88387F33-D319-4D3C-9377-44E3057C3851}" destId="{301DABB1-E4EF-4B3A-9BAF-DCAC02611135}" srcOrd="0" destOrd="0" parTransId="{B4B3B138-1E25-4428-AF8A-575F513DD2A2}" sibTransId="{81CD170C-E269-44AD-947F-95B2BB6C8DA1}"/>
    <dgm:cxn modelId="{148A0560-AD65-41CC-8A12-FD633DDFF2E8}" type="presOf" srcId="{3BD6FF99-AB4A-404F-A471-6D68010C21C8}" destId="{FDAC3927-7F1D-4467-BD08-C024D267A37F}" srcOrd="0" destOrd="0" presId="urn:microsoft.com/office/officeart/2005/8/layout/hierarchy1"/>
    <dgm:cxn modelId="{637B1CB9-4EDC-4263-A177-2752C75733E1}" type="presOf" srcId="{9C51B2A7-D161-4ADE-953D-4C70CBC53A69}" destId="{A653805C-AD58-418E-AD76-04BF9A4C4E62}" srcOrd="0" destOrd="0" presId="urn:microsoft.com/office/officeart/2005/8/layout/hierarchy1"/>
    <dgm:cxn modelId="{1CB4142A-7741-406C-B387-7F0578D0B02D}" type="presOf" srcId="{87D76207-1B8A-4A68-A928-8B48894E7209}" destId="{CA9BCF93-912F-4F08-9DE9-897F1BA78D51}" srcOrd="0" destOrd="0" presId="urn:microsoft.com/office/officeart/2005/8/layout/hierarchy1"/>
    <dgm:cxn modelId="{E41EB7E0-25AF-48A5-8A1B-CB1153C673B8}" type="presOf" srcId="{333C3CED-7D11-497E-B190-567BB38D7B21}" destId="{24048D36-68C7-42C3-80FE-74FF6C976AE0}" srcOrd="0" destOrd="0" presId="urn:microsoft.com/office/officeart/2005/8/layout/hierarchy1"/>
    <dgm:cxn modelId="{CF7764DE-7F51-46B4-9DB8-F54307D0AD55}" type="presOf" srcId="{0B2D7F75-5ECE-4ED8-A3D1-46F6750F5CAF}" destId="{E105FFC5-64A8-416C-83BF-74FEA9C85F11}" srcOrd="0" destOrd="0" presId="urn:microsoft.com/office/officeart/2005/8/layout/hierarchy1"/>
    <dgm:cxn modelId="{92E3AA16-7375-4D5F-80BB-BE90092F0543}" type="presOf" srcId="{88387F33-D319-4D3C-9377-44E3057C3851}" destId="{5A578994-762E-439A-9D88-8A7983C5BF53}" srcOrd="0" destOrd="0" presId="urn:microsoft.com/office/officeart/2005/8/layout/hierarchy1"/>
    <dgm:cxn modelId="{81D66618-0FD0-450D-88C2-01054373018B}" type="presOf" srcId="{F938A0B9-DB98-4F30-99E2-C395237B0416}" destId="{6223D923-F5EC-4995-A88B-3D26915EB867}" srcOrd="0" destOrd="0" presId="urn:microsoft.com/office/officeart/2005/8/layout/hierarchy1"/>
    <dgm:cxn modelId="{D17DFA37-2318-47AB-92DB-DD077E10A3CC}" srcId="{88387F33-D319-4D3C-9377-44E3057C3851}" destId="{87D76207-1B8A-4A68-A928-8B48894E7209}" srcOrd="2" destOrd="0" parTransId="{784F52CE-FDBA-4FEC-859C-23283853BA74}" sibTransId="{4FE7C868-79A2-4DA5-AAF1-92F8177EEA98}"/>
    <dgm:cxn modelId="{8B1265CB-40A0-49FF-8D5F-9E081E7965CE}" type="presOf" srcId="{6C6D8B1C-01AC-4920-98C6-D983978EAE05}" destId="{7D90DF81-6FA7-487D-B910-963DC03865FA}" srcOrd="0" destOrd="0" presId="urn:microsoft.com/office/officeart/2005/8/layout/hierarchy1"/>
    <dgm:cxn modelId="{6F5026DB-0626-4057-B5CA-D47E506DBE86}" srcId="{88387F33-D319-4D3C-9377-44E3057C3851}" destId="{2C01B59D-9A5D-4066-B31B-C8EE4DC400AC}" srcOrd="1" destOrd="0" parTransId="{0B2D7F75-5ECE-4ED8-A3D1-46F6750F5CAF}" sibTransId="{FF64EC1B-1E27-47F2-AC8D-1145BC8CBEE3}"/>
    <dgm:cxn modelId="{71911CA9-13DE-4251-A40E-0FC133289C57}" type="presOf" srcId="{F9B82046-65D6-483F-A5A1-99E4C66B3EAE}" destId="{E4DC3AAB-4D13-49D6-9A14-62A80FCF6BDF}" srcOrd="0" destOrd="0" presId="urn:microsoft.com/office/officeart/2005/8/layout/hierarchy1"/>
    <dgm:cxn modelId="{472B72B5-7323-49DC-AB8D-07AF9FB16FD4}" type="presOf" srcId="{84B12F7C-AB78-47AF-959F-612DCAE0B9CB}" destId="{1743E8C8-01CB-4C9F-88CF-AA5757BE61DE}" srcOrd="0" destOrd="0" presId="urn:microsoft.com/office/officeart/2005/8/layout/hierarchy1"/>
    <dgm:cxn modelId="{C60A991F-FCAA-4325-960C-CBA873D063D0}" type="presOf" srcId="{301DABB1-E4EF-4B3A-9BAF-DCAC02611135}" destId="{9CAFF42F-DB8F-4573-BFB7-ED8A62E58144}" srcOrd="0" destOrd="0" presId="urn:microsoft.com/office/officeart/2005/8/layout/hierarchy1"/>
    <dgm:cxn modelId="{A1528967-08AB-47C3-9484-ED0ADA41BF75}" srcId="{87D76207-1B8A-4A68-A928-8B48894E7209}" destId="{F9B82046-65D6-483F-A5A1-99E4C66B3EAE}" srcOrd="0" destOrd="0" parTransId="{333C3CED-7D11-497E-B190-567BB38D7B21}" sibTransId="{9DB77D59-24A8-4B38-9006-EF0CEBA54343}"/>
    <dgm:cxn modelId="{6F0D117F-0F28-4503-A517-CBB3F2E9BC22}" srcId="{9C51B2A7-D161-4ADE-953D-4C70CBC53A69}" destId="{88387F33-D319-4D3C-9377-44E3057C3851}" srcOrd="0" destOrd="0" parTransId="{22E9B373-1C77-46A3-A784-9171DB2FDDBF}" sibTransId="{28BD21A1-62AA-435B-B737-E635FBBC423F}"/>
    <dgm:cxn modelId="{0AF73E27-854F-4648-B3B7-7B1752BEB056}" srcId="{301DABB1-E4EF-4B3A-9BAF-DCAC02611135}" destId="{3BD6FF99-AB4A-404F-A471-6D68010C21C8}" srcOrd="0" destOrd="0" parTransId="{84B12F7C-AB78-47AF-959F-612DCAE0B9CB}" sibTransId="{04A7B000-2581-4B8C-9396-5544DB9185CF}"/>
    <dgm:cxn modelId="{24CA7BD4-3DCF-4D8F-9AEC-5AC9D35F1E47}" type="presParOf" srcId="{A653805C-AD58-418E-AD76-04BF9A4C4E62}" destId="{01F33728-88CC-4DA1-B1C7-BBC766D88554}" srcOrd="0" destOrd="0" presId="urn:microsoft.com/office/officeart/2005/8/layout/hierarchy1"/>
    <dgm:cxn modelId="{9FBA452F-A802-4AEC-BC74-AB1AF4006A25}" type="presParOf" srcId="{01F33728-88CC-4DA1-B1C7-BBC766D88554}" destId="{E8084643-2049-40F4-8D9C-C5FC7774951D}" srcOrd="0" destOrd="0" presId="urn:microsoft.com/office/officeart/2005/8/layout/hierarchy1"/>
    <dgm:cxn modelId="{4E1E66BC-B85C-41CC-A284-1545B059EEA9}" type="presParOf" srcId="{E8084643-2049-40F4-8D9C-C5FC7774951D}" destId="{6A76029C-547E-46C4-A961-A0F644F263E7}" srcOrd="0" destOrd="0" presId="urn:microsoft.com/office/officeart/2005/8/layout/hierarchy1"/>
    <dgm:cxn modelId="{6BAF62F3-E5B0-447E-BB61-546FD855032C}" type="presParOf" srcId="{E8084643-2049-40F4-8D9C-C5FC7774951D}" destId="{5A578994-762E-439A-9D88-8A7983C5BF53}" srcOrd="1" destOrd="0" presId="urn:microsoft.com/office/officeart/2005/8/layout/hierarchy1"/>
    <dgm:cxn modelId="{12CC1366-7B32-4EFD-962C-CFF3477E24AE}" type="presParOf" srcId="{01F33728-88CC-4DA1-B1C7-BBC766D88554}" destId="{1C024AAA-438E-4B71-A162-2D25D9B98A49}" srcOrd="1" destOrd="0" presId="urn:microsoft.com/office/officeart/2005/8/layout/hierarchy1"/>
    <dgm:cxn modelId="{2CE284CC-A86F-4BAF-A80A-0EC5FFD9B08C}" type="presParOf" srcId="{1C024AAA-438E-4B71-A162-2D25D9B98A49}" destId="{29C76552-1459-4734-8016-6D6324D5CDDD}" srcOrd="0" destOrd="0" presId="urn:microsoft.com/office/officeart/2005/8/layout/hierarchy1"/>
    <dgm:cxn modelId="{497BBEB9-8BFF-4D32-9D33-7501F5256D81}" type="presParOf" srcId="{1C024AAA-438E-4B71-A162-2D25D9B98A49}" destId="{5655BDB5-7840-4019-8110-80F36FB2ED85}" srcOrd="1" destOrd="0" presId="urn:microsoft.com/office/officeart/2005/8/layout/hierarchy1"/>
    <dgm:cxn modelId="{7C0AC958-53CD-414C-AA32-17EE88F012BD}" type="presParOf" srcId="{5655BDB5-7840-4019-8110-80F36FB2ED85}" destId="{4169F365-2B89-4718-82C2-6335728BEBB5}" srcOrd="0" destOrd="0" presId="urn:microsoft.com/office/officeart/2005/8/layout/hierarchy1"/>
    <dgm:cxn modelId="{E08CB4E3-E941-4446-B2EA-F6DABDD7B3ED}" type="presParOf" srcId="{4169F365-2B89-4718-82C2-6335728BEBB5}" destId="{F74624EE-6460-416E-9FA5-10C3062BD31F}" srcOrd="0" destOrd="0" presId="urn:microsoft.com/office/officeart/2005/8/layout/hierarchy1"/>
    <dgm:cxn modelId="{FE22592F-3C59-442E-9747-BAF0559A21EA}" type="presParOf" srcId="{4169F365-2B89-4718-82C2-6335728BEBB5}" destId="{9CAFF42F-DB8F-4573-BFB7-ED8A62E58144}" srcOrd="1" destOrd="0" presId="urn:microsoft.com/office/officeart/2005/8/layout/hierarchy1"/>
    <dgm:cxn modelId="{671FEF2E-52C9-4C45-BCBB-7124577A2B10}" type="presParOf" srcId="{5655BDB5-7840-4019-8110-80F36FB2ED85}" destId="{348C7634-75B7-4787-9E91-2C30015990AA}" srcOrd="1" destOrd="0" presId="urn:microsoft.com/office/officeart/2005/8/layout/hierarchy1"/>
    <dgm:cxn modelId="{B29FB24B-894E-47D5-A3FF-C41565A4AAEB}" type="presParOf" srcId="{348C7634-75B7-4787-9E91-2C30015990AA}" destId="{1743E8C8-01CB-4C9F-88CF-AA5757BE61DE}" srcOrd="0" destOrd="0" presId="urn:microsoft.com/office/officeart/2005/8/layout/hierarchy1"/>
    <dgm:cxn modelId="{877467BA-C40D-4BFE-8520-B83C478EC09B}" type="presParOf" srcId="{348C7634-75B7-4787-9E91-2C30015990AA}" destId="{D658068E-AA10-45FE-AA67-B69CC6A4EB92}" srcOrd="1" destOrd="0" presId="urn:microsoft.com/office/officeart/2005/8/layout/hierarchy1"/>
    <dgm:cxn modelId="{2AB81901-46AE-43D5-98A2-EE38BF4BCA47}" type="presParOf" srcId="{D658068E-AA10-45FE-AA67-B69CC6A4EB92}" destId="{F6EB5131-DC8F-4708-A67B-C3015A781D71}" srcOrd="0" destOrd="0" presId="urn:microsoft.com/office/officeart/2005/8/layout/hierarchy1"/>
    <dgm:cxn modelId="{F965B32D-697B-4CB5-8E4C-A031AC80F7B5}" type="presParOf" srcId="{F6EB5131-DC8F-4708-A67B-C3015A781D71}" destId="{FE894D02-C129-4F27-BD97-906792BD1D3C}" srcOrd="0" destOrd="0" presId="urn:microsoft.com/office/officeart/2005/8/layout/hierarchy1"/>
    <dgm:cxn modelId="{8881CEB1-E6A3-4550-ADB6-9AE38AF0F1B7}" type="presParOf" srcId="{F6EB5131-DC8F-4708-A67B-C3015A781D71}" destId="{FDAC3927-7F1D-4467-BD08-C024D267A37F}" srcOrd="1" destOrd="0" presId="urn:microsoft.com/office/officeart/2005/8/layout/hierarchy1"/>
    <dgm:cxn modelId="{B17C68E5-D1FE-421E-9CCF-4876C8BD8D2B}" type="presParOf" srcId="{D658068E-AA10-45FE-AA67-B69CC6A4EB92}" destId="{63277EA4-311C-44D4-A688-8A92A253781F}" srcOrd="1" destOrd="0" presId="urn:microsoft.com/office/officeart/2005/8/layout/hierarchy1"/>
    <dgm:cxn modelId="{6B6F0907-A6C4-4317-9641-E190C4FF6CD1}" type="presParOf" srcId="{1C024AAA-438E-4B71-A162-2D25D9B98A49}" destId="{E105FFC5-64A8-416C-83BF-74FEA9C85F11}" srcOrd="2" destOrd="0" presId="urn:microsoft.com/office/officeart/2005/8/layout/hierarchy1"/>
    <dgm:cxn modelId="{8931DAB6-8980-4F43-BEA2-CB1D50180433}" type="presParOf" srcId="{1C024AAA-438E-4B71-A162-2D25D9B98A49}" destId="{7268C0F4-9659-45E9-A8EC-D6CBFF0F773B}" srcOrd="3" destOrd="0" presId="urn:microsoft.com/office/officeart/2005/8/layout/hierarchy1"/>
    <dgm:cxn modelId="{A03A6A26-D0B9-48D0-A327-69CF08520067}" type="presParOf" srcId="{7268C0F4-9659-45E9-A8EC-D6CBFF0F773B}" destId="{0FB73114-A55F-41EE-849C-31CF0D887E23}" srcOrd="0" destOrd="0" presId="urn:microsoft.com/office/officeart/2005/8/layout/hierarchy1"/>
    <dgm:cxn modelId="{5EA4D687-3897-44B1-9EEC-E003D56F7542}" type="presParOf" srcId="{0FB73114-A55F-41EE-849C-31CF0D887E23}" destId="{82FC1E78-8EE5-416B-8976-E13D61A8F900}" srcOrd="0" destOrd="0" presId="urn:microsoft.com/office/officeart/2005/8/layout/hierarchy1"/>
    <dgm:cxn modelId="{B3B3C01A-7C36-4115-8F3E-B80ADD2AC068}" type="presParOf" srcId="{0FB73114-A55F-41EE-849C-31CF0D887E23}" destId="{425CAE48-4749-4FF0-96B1-7E7377F125A5}" srcOrd="1" destOrd="0" presId="urn:microsoft.com/office/officeart/2005/8/layout/hierarchy1"/>
    <dgm:cxn modelId="{C5D963D7-CE2D-497C-99C3-F0179770E61A}" type="presParOf" srcId="{7268C0F4-9659-45E9-A8EC-D6CBFF0F773B}" destId="{C3E14532-F97F-4F34-948D-DBC59FBBFF41}" srcOrd="1" destOrd="0" presId="urn:microsoft.com/office/officeart/2005/8/layout/hierarchy1"/>
    <dgm:cxn modelId="{73FC984C-4D0A-4696-AC82-8CE4F8EF392B}" type="presParOf" srcId="{C3E14532-F97F-4F34-948D-DBC59FBBFF41}" destId="{7D90DF81-6FA7-487D-B910-963DC03865FA}" srcOrd="0" destOrd="0" presId="urn:microsoft.com/office/officeart/2005/8/layout/hierarchy1"/>
    <dgm:cxn modelId="{707C2E75-A28C-4CDE-BE28-F25F60B7C163}" type="presParOf" srcId="{C3E14532-F97F-4F34-948D-DBC59FBBFF41}" destId="{4EC70F74-911F-48AA-ABDB-0670C5931C2C}" srcOrd="1" destOrd="0" presId="urn:microsoft.com/office/officeart/2005/8/layout/hierarchy1"/>
    <dgm:cxn modelId="{D267CF4D-84A1-46E0-AA9E-3F196C36E89C}" type="presParOf" srcId="{4EC70F74-911F-48AA-ABDB-0670C5931C2C}" destId="{58AF922E-C4B2-4250-966E-AAADDF225860}" srcOrd="0" destOrd="0" presId="urn:microsoft.com/office/officeart/2005/8/layout/hierarchy1"/>
    <dgm:cxn modelId="{A256EDB9-B5D1-4FB8-A555-249B1B59A0D9}" type="presParOf" srcId="{58AF922E-C4B2-4250-966E-AAADDF225860}" destId="{BE9C2421-F371-4909-A4F0-DB7768FAD1CC}" srcOrd="0" destOrd="0" presId="urn:microsoft.com/office/officeart/2005/8/layout/hierarchy1"/>
    <dgm:cxn modelId="{49D37F0C-239C-4CE6-A3AC-B4792B24E83D}" type="presParOf" srcId="{58AF922E-C4B2-4250-966E-AAADDF225860}" destId="{6223D923-F5EC-4995-A88B-3D26915EB867}" srcOrd="1" destOrd="0" presId="urn:microsoft.com/office/officeart/2005/8/layout/hierarchy1"/>
    <dgm:cxn modelId="{343C52C6-1AA2-40FA-A838-D5F169D1A7BE}" type="presParOf" srcId="{4EC70F74-911F-48AA-ABDB-0670C5931C2C}" destId="{5BE42F7F-D1B1-4DE1-82B0-F65807D337EC}" srcOrd="1" destOrd="0" presId="urn:microsoft.com/office/officeart/2005/8/layout/hierarchy1"/>
    <dgm:cxn modelId="{8C63FE7E-2870-4E36-AA6D-8C87090CA077}" type="presParOf" srcId="{1C024AAA-438E-4B71-A162-2D25D9B98A49}" destId="{BBD0B325-09A2-4C20-AB7B-611288382DD4}" srcOrd="4" destOrd="0" presId="urn:microsoft.com/office/officeart/2005/8/layout/hierarchy1"/>
    <dgm:cxn modelId="{2BE5A76D-ED07-4FFD-92D8-E375028F7BC5}" type="presParOf" srcId="{1C024AAA-438E-4B71-A162-2D25D9B98A49}" destId="{C0CF37D8-8BAE-48D7-9E86-31E84B5D0040}" srcOrd="5" destOrd="0" presId="urn:microsoft.com/office/officeart/2005/8/layout/hierarchy1"/>
    <dgm:cxn modelId="{5D0ACCEE-BD0D-4C43-B829-895AB3C7CCC0}" type="presParOf" srcId="{C0CF37D8-8BAE-48D7-9E86-31E84B5D0040}" destId="{FDD844EC-CE4F-40CB-A8AB-710C78D4252B}" srcOrd="0" destOrd="0" presId="urn:microsoft.com/office/officeart/2005/8/layout/hierarchy1"/>
    <dgm:cxn modelId="{A88EDDC5-3032-459B-852B-600DB0E79FA6}" type="presParOf" srcId="{FDD844EC-CE4F-40CB-A8AB-710C78D4252B}" destId="{E014AF0D-13FD-4623-9EC1-104A8D4C0F3C}" srcOrd="0" destOrd="0" presId="urn:microsoft.com/office/officeart/2005/8/layout/hierarchy1"/>
    <dgm:cxn modelId="{19B75231-8241-40BD-A4DB-344F72325383}" type="presParOf" srcId="{FDD844EC-CE4F-40CB-A8AB-710C78D4252B}" destId="{CA9BCF93-912F-4F08-9DE9-897F1BA78D51}" srcOrd="1" destOrd="0" presId="urn:microsoft.com/office/officeart/2005/8/layout/hierarchy1"/>
    <dgm:cxn modelId="{F3173BEA-C3E7-4C34-B436-FFB88CDA5B1E}" type="presParOf" srcId="{C0CF37D8-8BAE-48D7-9E86-31E84B5D0040}" destId="{3122E3BD-DEF7-48A2-A6E0-D25FE21BF281}" srcOrd="1" destOrd="0" presId="urn:microsoft.com/office/officeart/2005/8/layout/hierarchy1"/>
    <dgm:cxn modelId="{2A664798-0120-4526-9589-1F70B759B82D}" type="presParOf" srcId="{3122E3BD-DEF7-48A2-A6E0-D25FE21BF281}" destId="{24048D36-68C7-42C3-80FE-74FF6C976AE0}" srcOrd="0" destOrd="0" presId="urn:microsoft.com/office/officeart/2005/8/layout/hierarchy1"/>
    <dgm:cxn modelId="{4D58DEEE-2F1C-416D-BEF3-D38B9004F20B}" type="presParOf" srcId="{3122E3BD-DEF7-48A2-A6E0-D25FE21BF281}" destId="{6EB847C3-97C7-4AF0-A375-21D783DB2313}" srcOrd="1" destOrd="0" presId="urn:microsoft.com/office/officeart/2005/8/layout/hierarchy1"/>
    <dgm:cxn modelId="{0DD3EE0A-93E3-4AC5-9A4A-5DABF71C4B31}" type="presParOf" srcId="{6EB847C3-97C7-4AF0-A375-21D783DB2313}" destId="{65006DB3-7542-47C3-A0B0-B25C36589CC8}" srcOrd="0" destOrd="0" presId="urn:microsoft.com/office/officeart/2005/8/layout/hierarchy1"/>
    <dgm:cxn modelId="{F6163F5D-3009-4DD7-A638-FF3D54EA0CD1}" type="presParOf" srcId="{65006DB3-7542-47C3-A0B0-B25C36589CC8}" destId="{72111E0C-89CD-4B48-B5E9-7774BC85649D}" srcOrd="0" destOrd="0" presId="urn:microsoft.com/office/officeart/2005/8/layout/hierarchy1"/>
    <dgm:cxn modelId="{C28C7005-59E9-48B9-8DEE-D3D0AA4B2314}" type="presParOf" srcId="{65006DB3-7542-47C3-A0B0-B25C36589CC8}" destId="{E4DC3AAB-4D13-49D6-9A14-62A80FCF6BDF}" srcOrd="1" destOrd="0" presId="urn:microsoft.com/office/officeart/2005/8/layout/hierarchy1"/>
    <dgm:cxn modelId="{A77CD03E-551E-4417-B91B-CE071F1A6E12}" type="presParOf" srcId="{6EB847C3-97C7-4AF0-A375-21D783DB2313}" destId="{81055F7B-925B-4B11-BD20-E5C3F9632134}"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BEE7A83B-ECF2-4CEB-9338-2913CED2A9D6}" type="doc">
      <dgm:prSet loTypeId="urn:microsoft.com/office/officeart/2005/8/layout/hierarchy4" loCatId="hierarchy" qsTypeId="urn:microsoft.com/office/officeart/2005/8/quickstyle/3d1" qsCatId="3D" csTypeId="urn:microsoft.com/office/officeart/2005/8/colors/accent2_2" csCatId="accent2" phldr="1"/>
      <dgm:spPr/>
      <dgm:t>
        <a:bodyPr/>
        <a:lstStyle/>
        <a:p>
          <a:endParaRPr lang="ru-RU"/>
        </a:p>
      </dgm:t>
    </dgm:pt>
    <dgm:pt modelId="{9EF9B144-1A03-4632-8BEC-8576315818C7}">
      <dgm:prSet phldrT="[Текст]" custT="1"/>
      <dgm:spPr>
        <a:solidFill>
          <a:srgbClr val="9DFE86"/>
        </a:solidFill>
      </dgm:spPr>
      <dgm:t>
        <a:bodyPr/>
        <a:lstStyle/>
        <a:p>
          <a:r>
            <a:rPr lang="ru-RU" sz="1800" b="1" dirty="0" smtClean="0">
              <a:solidFill>
                <a:schemeClr val="accent4">
                  <a:lumMod val="90000"/>
                  <a:lumOff val="10000"/>
                </a:schemeClr>
              </a:solidFill>
            </a:rPr>
            <a:t>Учет отработанного времени</a:t>
          </a:r>
          <a:endParaRPr lang="ru-RU" sz="1800" b="1" dirty="0">
            <a:solidFill>
              <a:schemeClr val="accent4">
                <a:lumMod val="90000"/>
                <a:lumOff val="10000"/>
              </a:schemeClr>
            </a:solidFill>
          </a:endParaRPr>
        </a:p>
      </dgm:t>
    </dgm:pt>
    <dgm:pt modelId="{BA13F730-770D-497C-B99C-A528CB794756}" type="parTrans" cxnId="{86DF72A6-3FC2-4601-BB52-6326EDD210E0}">
      <dgm:prSet/>
      <dgm:spPr/>
      <dgm:t>
        <a:bodyPr/>
        <a:lstStyle/>
        <a:p>
          <a:endParaRPr lang="ru-RU">
            <a:solidFill>
              <a:schemeClr val="accent4">
                <a:lumMod val="90000"/>
                <a:lumOff val="10000"/>
              </a:schemeClr>
            </a:solidFill>
          </a:endParaRPr>
        </a:p>
      </dgm:t>
    </dgm:pt>
    <dgm:pt modelId="{ECFD7D5B-BBFF-4C45-96B5-DA46E60F5091}" type="sibTrans" cxnId="{86DF72A6-3FC2-4601-BB52-6326EDD210E0}">
      <dgm:prSet/>
      <dgm:spPr/>
      <dgm:t>
        <a:bodyPr/>
        <a:lstStyle/>
        <a:p>
          <a:endParaRPr lang="ru-RU">
            <a:solidFill>
              <a:schemeClr val="accent4">
                <a:lumMod val="90000"/>
                <a:lumOff val="10000"/>
              </a:schemeClr>
            </a:solidFill>
          </a:endParaRPr>
        </a:p>
      </dgm:t>
    </dgm:pt>
    <dgm:pt modelId="{F8F74252-F7C9-4C97-A4E9-2643F7958D9D}">
      <dgm:prSet phldrT="[Текст]" custT="1"/>
      <dgm:spPr>
        <a:solidFill>
          <a:srgbClr val="9CCDF6"/>
        </a:solidFill>
      </dgm:spPr>
      <dgm:t>
        <a:bodyPr/>
        <a:lstStyle/>
        <a:p>
          <a:r>
            <a:rPr lang="ru-RU" sz="1800" b="1" dirty="0" smtClean="0">
              <a:solidFill>
                <a:schemeClr val="accent4">
                  <a:lumMod val="90000"/>
                  <a:lumOff val="10000"/>
                </a:schemeClr>
              </a:solidFill>
            </a:rPr>
            <a:t>Повременно</a:t>
          </a:r>
          <a:endParaRPr lang="ru-RU" sz="1800" b="1" dirty="0">
            <a:solidFill>
              <a:schemeClr val="accent4">
                <a:lumMod val="90000"/>
                <a:lumOff val="10000"/>
              </a:schemeClr>
            </a:solidFill>
          </a:endParaRPr>
        </a:p>
      </dgm:t>
    </dgm:pt>
    <dgm:pt modelId="{7DFBFE0B-E127-4FC7-9CC2-30EEEFF6086C}" type="parTrans" cxnId="{679ADC09-AE54-408E-A054-D12A729DB7DF}">
      <dgm:prSet/>
      <dgm:spPr/>
      <dgm:t>
        <a:bodyPr/>
        <a:lstStyle/>
        <a:p>
          <a:endParaRPr lang="ru-RU">
            <a:solidFill>
              <a:schemeClr val="accent4">
                <a:lumMod val="90000"/>
                <a:lumOff val="10000"/>
              </a:schemeClr>
            </a:solidFill>
          </a:endParaRPr>
        </a:p>
      </dgm:t>
    </dgm:pt>
    <dgm:pt modelId="{A968ED5F-91FD-46FE-95D7-3F291DECF8E1}" type="sibTrans" cxnId="{679ADC09-AE54-408E-A054-D12A729DB7DF}">
      <dgm:prSet/>
      <dgm:spPr/>
      <dgm:t>
        <a:bodyPr/>
        <a:lstStyle/>
        <a:p>
          <a:endParaRPr lang="ru-RU">
            <a:solidFill>
              <a:schemeClr val="accent4">
                <a:lumMod val="90000"/>
                <a:lumOff val="10000"/>
              </a:schemeClr>
            </a:solidFill>
          </a:endParaRPr>
        </a:p>
      </dgm:t>
    </dgm:pt>
    <dgm:pt modelId="{43BD1C04-2EA0-4598-8DB4-B861383B439C}">
      <dgm:prSet phldrT="[Текст]" custT="1"/>
      <dgm:spPr>
        <a:solidFill>
          <a:srgbClr val="EFA757"/>
        </a:solidFill>
      </dgm:spPr>
      <dgm:t>
        <a:bodyPr/>
        <a:lstStyle/>
        <a:p>
          <a:r>
            <a:rPr lang="ru-RU" sz="1200" b="1" dirty="0" smtClean="0">
              <a:solidFill>
                <a:schemeClr val="accent4">
                  <a:lumMod val="90000"/>
                  <a:lumOff val="10000"/>
                </a:schemeClr>
              </a:solidFill>
            </a:rPr>
            <a:t>Путевой лист</a:t>
          </a:r>
          <a:endParaRPr lang="ru-RU" sz="1200" b="1" dirty="0">
            <a:solidFill>
              <a:schemeClr val="accent4">
                <a:lumMod val="90000"/>
                <a:lumOff val="10000"/>
              </a:schemeClr>
            </a:solidFill>
          </a:endParaRPr>
        </a:p>
      </dgm:t>
    </dgm:pt>
    <dgm:pt modelId="{D6D583A7-994D-4BD1-875D-81C962C1B9AE}" type="parTrans" cxnId="{5F169026-08A5-40DF-8F4B-CB703B27A5DB}">
      <dgm:prSet/>
      <dgm:spPr/>
      <dgm:t>
        <a:bodyPr/>
        <a:lstStyle/>
        <a:p>
          <a:endParaRPr lang="ru-RU">
            <a:solidFill>
              <a:schemeClr val="accent4">
                <a:lumMod val="90000"/>
                <a:lumOff val="10000"/>
              </a:schemeClr>
            </a:solidFill>
          </a:endParaRPr>
        </a:p>
      </dgm:t>
    </dgm:pt>
    <dgm:pt modelId="{22178950-0171-49AD-878C-2F9A8A1072EB}" type="sibTrans" cxnId="{5F169026-08A5-40DF-8F4B-CB703B27A5DB}">
      <dgm:prSet/>
      <dgm:spPr/>
      <dgm:t>
        <a:bodyPr/>
        <a:lstStyle/>
        <a:p>
          <a:endParaRPr lang="ru-RU">
            <a:solidFill>
              <a:schemeClr val="accent4">
                <a:lumMod val="90000"/>
                <a:lumOff val="10000"/>
              </a:schemeClr>
            </a:solidFill>
          </a:endParaRPr>
        </a:p>
      </dgm:t>
    </dgm:pt>
    <dgm:pt modelId="{11CAC57B-8987-4778-AD59-4A6264C0D809}">
      <dgm:prSet phldrT="[Текст]" custT="1"/>
      <dgm:spPr>
        <a:solidFill>
          <a:srgbClr val="EFA757"/>
        </a:solidFill>
      </dgm:spPr>
      <dgm:t>
        <a:bodyPr/>
        <a:lstStyle/>
        <a:p>
          <a:r>
            <a:rPr lang="ru-RU" sz="1200" b="1" dirty="0" smtClean="0">
              <a:solidFill>
                <a:schemeClr val="accent4">
                  <a:lumMod val="90000"/>
                  <a:lumOff val="10000"/>
                </a:schemeClr>
              </a:solidFill>
            </a:rPr>
            <a:t>Рапорт о работе строительных механизмов</a:t>
          </a:r>
          <a:endParaRPr lang="ru-RU" sz="1200" b="1" dirty="0">
            <a:solidFill>
              <a:schemeClr val="accent4">
                <a:lumMod val="90000"/>
                <a:lumOff val="10000"/>
              </a:schemeClr>
            </a:solidFill>
          </a:endParaRPr>
        </a:p>
      </dgm:t>
    </dgm:pt>
    <dgm:pt modelId="{D3DDE3CA-B488-4818-A944-67C3094C5919}" type="parTrans" cxnId="{E8E10B98-AFD0-42D8-8DFF-A766C5991F3C}">
      <dgm:prSet/>
      <dgm:spPr/>
      <dgm:t>
        <a:bodyPr/>
        <a:lstStyle/>
        <a:p>
          <a:endParaRPr lang="ru-RU">
            <a:solidFill>
              <a:schemeClr val="accent4">
                <a:lumMod val="90000"/>
                <a:lumOff val="10000"/>
              </a:schemeClr>
            </a:solidFill>
          </a:endParaRPr>
        </a:p>
      </dgm:t>
    </dgm:pt>
    <dgm:pt modelId="{C4B48C85-A36E-49C5-B590-B66D31FA9E1E}" type="sibTrans" cxnId="{E8E10B98-AFD0-42D8-8DFF-A766C5991F3C}">
      <dgm:prSet/>
      <dgm:spPr/>
      <dgm:t>
        <a:bodyPr/>
        <a:lstStyle/>
        <a:p>
          <a:endParaRPr lang="ru-RU">
            <a:solidFill>
              <a:schemeClr val="accent4">
                <a:lumMod val="90000"/>
                <a:lumOff val="10000"/>
              </a:schemeClr>
            </a:solidFill>
          </a:endParaRPr>
        </a:p>
      </dgm:t>
    </dgm:pt>
    <dgm:pt modelId="{F506E839-176C-41B0-AE7C-B3465B4DD9D0}">
      <dgm:prSet phldrT="[Текст]" custT="1"/>
      <dgm:spPr>
        <a:solidFill>
          <a:srgbClr val="9CCDF6"/>
        </a:solidFill>
      </dgm:spPr>
      <dgm:t>
        <a:bodyPr/>
        <a:lstStyle/>
        <a:p>
          <a:r>
            <a:rPr lang="ru-RU" sz="1800" b="1" dirty="0" smtClean="0">
              <a:solidFill>
                <a:schemeClr val="accent4">
                  <a:lumMod val="90000"/>
                  <a:lumOff val="10000"/>
                </a:schemeClr>
              </a:solidFill>
            </a:rPr>
            <a:t>Табель учета отработанного времени</a:t>
          </a:r>
          <a:endParaRPr lang="ru-RU" sz="1800" b="1" dirty="0">
            <a:solidFill>
              <a:schemeClr val="accent4">
                <a:lumMod val="90000"/>
                <a:lumOff val="10000"/>
              </a:schemeClr>
            </a:solidFill>
          </a:endParaRPr>
        </a:p>
      </dgm:t>
    </dgm:pt>
    <dgm:pt modelId="{2A0490F1-D373-409C-BA3E-DF3E976159B2}" type="parTrans" cxnId="{41B9A459-CD3C-48FD-A6C0-CD7D88924718}">
      <dgm:prSet/>
      <dgm:spPr/>
      <dgm:t>
        <a:bodyPr/>
        <a:lstStyle/>
        <a:p>
          <a:endParaRPr lang="ru-RU">
            <a:solidFill>
              <a:schemeClr val="accent4">
                <a:lumMod val="90000"/>
                <a:lumOff val="10000"/>
              </a:schemeClr>
            </a:solidFill>
          </a:endParaRPr>
        </a:p>
      </dgm:t>
    </dgm:pt>
    <dgm:pt modelId="{C061E6BA-0932-4963-BB61-0B7C01081EF6}" type="sibTrans" cxnId="{41B9A459-CD3C-48FD-A6C0-CD7D88924718}">
      <dgm:prSet/>
      <dgm:spPr/>
      <dgm:t>
        <a:bodyPr/>
        <a:lstStyle/>
        <a:p>
          <a:endParaRPr lang="ru-RU">
            <a:solidFill>
              <a:schemeClr val="accent4">
                <a:lumMod val="90000"/>
                <a:lumOff val="10000"/>
              </a:schemeClr>
            </a:solidFill>
          </a:endParaRPr>
        </a:p>
      </dgm:t>
    </dgm:pt>
    <dgm:pt modelId="{CE34AC53-7613-4680-A857-DA3412F7C60B}" type="pres">
      <dgm:prSet presAssocID="{BEE7A83B-ECF2-4CEB-9338-2913CED2A9D6}" presName="Name0" presStyleCnt="0">
        <dgm:presLayoutVars>
          <dgm:chPref val="1"/>
          <dgm:dir/>
          <dgm:animOne val="branch"/>
          <dgm:animLvl val="lvl"/>
          <dgm:resizeHandles/>
        </dgm:presLayoutVars>
      </dgm:prSet>
      <dgm:spPr/>
      <dgm:t>
        <a:bodyPr/>
        <a:lstStyle/>
        <a:p>
          <a:endParaRPr lang="ru-RU"/>
        </a:p>
      </dgm:t>
    </dgm:pt>
    <dgm:pt modelId="{D40073CB-378C-455E-A699-ECC33E219D36}" type="pres">
      <dgm:prSet presAssocID="{9EF9B144-1A03-4632-8BEC-8576315818C7}" presName="vertOne" presStyleCnt="0"/>
      <dgm:spPr/>
    </dgm:pt>
    <dgm:pt modelId="{40EA4E9C-A2FD-466C-BDBF-8C050D5658E5}" type="pres">
      <dgm:prSet presAssocID="{9EF9B144-1A03-4632-8BEC-8576315818C7}" presName="txOne" presStyleLbl="node0" presStyleIdx="0" presStyleCnt="1" custScaleY="39958">
        <dgm:presLayoutVars>
          <dgm:chPref val="3"/>
        </dgm:presLayoutVars>
      </dgm:prSet>
      <dgm:spPr/>
      <dgm:t>
        <a:bodyPr/>
        <a:lstStyle/>
        <a:p>
          <a:endParaRPr lang="ru-RU"/>
        </a:p>
      </dgm:t>
    </dgm:pt>
    <dgm:pt modelId="{9A62CB45-A55E-48E0-BEA4-D20E2BAFE698}" type="pres">
      <dgm:prSet presAssocID="{9EF9B144-1A03-4632-8BEC-8576315818C7}" presName="parTransOne" presStyleCnt="0"/>
      <dgm:spPr/>
    </dgm:pt>
    <dgm:pt modelId="{7057A1A8-9433-4AF7-A9AD-DA01EDF01EBB}" type="pres">
      <dgm:prSet presAssocID="{9EF9B144-1A03-4632-8BEC-8576315818C7}" presName="horzOne" presStyleCnt="0"/>
      <dgm:spPr/>
    </dgm:pt>
    <dgm:pt modelId="{4062C7C5-8376-4F98-90DE-EC320171B72D}" type="pres">
      <dgm:prSet presAssocID="{F8F74252-F7C9-4C97-A4E9-2643F7958D9D}" presName="vertTwo" presStyleCnt="0"/>
      <dgm:spPr/>
    </dgm:pt>
    <dgm:pt modelId="{ED3DFA11-31CA-4988-A2CC-0100F47266F5}" type="pres">
      <dgm:prSet presAssocID="{F8F74252-F7C9-4C97-A4E9-2643F7958D9D}" presName="txTwo" presStyleLbl="node2" presStyleIdx="0" presStyleCnt="2" custScaleY="26334" custLinFactNeighborY="50680">
        <dgm:presLayoutVars>
          <dgm:chPref val="3"/>
        </dgm:presLayoutVars>
      </dgm:prSet>
      <dgm:spPr/>
      <dgm:t>
        <a:bodyPr/>
        <a:lstStyle/>
        <a:p>
          <a:endParaRPr lang="ru-RU"/>
        </a:p>
      </dgm:t>
    </dgm:pt>
    <dgm:pt modelId="{5171743C-54FA-4E1A-A6FA-BDD59934AB74}" type="pres">
      <dgm:prSet presAssocID="{F8F74252-F7C9-4C97-A4E9-2643F7958D9D}" presName="parTransTwo" presStyleCnt="0"/>
      <dgm:spPr/>
    </dgm:pt>
    <dgm:pt modelId="{5564152C-BE27-4216-9990-1AB96E63B694}" type="pres">
      <dgm:prSet presAssocID="{F8F74252-F7C9-4C97-A4E9-2643F7958D9D}" presName="horzTwo" presStyleCnt="0"/>
      <dgm:spPr/>
    </dgm:pt>
    <dgm:pt modelId="{6E1F9817-65E6-402B-A3B0-F1F7A8E399C6}" type="pres">
      <dgm:prSet presAssocID="{43BD1C04-2EA0-4598-8DB4-B861383B439C}" presName="vertThree" presStyleCnt="0"/>
      <dgm:spPr/>
    </dgm:pt>
    <dgm:pt modelId="{608FD6E4-76BB-4282-9283-58B1524357C6}" type="pres">
      <dgm:prSet presAssocID="{43BD1C04-2EA0-4598-8DB4-B861383B439C}" presName="txThree" presStyleLbl="node3" presStyleIdx="0" presStyleCnt="2" custScaleY="49492" custLinFactNeighborX="-751" custLinFactNeighborY="7228">
        <dgm:presLayoutVars>
          <dgm:chPref val="3"/>
        </dgm:presLayoutVars>
      </dgm:prSet>
      <dgm:spPr/>
      <dgm:t>
        <a:bodyPr/>
        <a:lstStyle/>
        <a:p>
          <a:endParaRPr lang="ru-RU"/>
        </a:p>
      </dgm:t>
    </dgm:pt>
    <dgm:pt modelId="{6065D6E5-CAA1-4E4C-A5CD-BA20F8F19373}" type="pres">
      <dgm:prSet presAssocID="{43BD1C04-2EA0-4598-8DB4-B861383B439C}" presName="horzThree" presStyleCnt="0"/>
      <dgm:spPr/>
    </dgm:pt>
    <dgm:pt modelId="{B61F22E5-ABA8-4C06-89A8-20B03CB04880}" type="pres">
      <dgm:prSet presAssocID="{22178950-0171-49AD-878C-2F9A8A1072EB}" presName="sibSpaceThree" presStyleCnt="0"/>
      <dgm:spPr/>
    </dgm:pt>
    <dgm:pt modelId="{C8E60BC9-3E26-4B33-B38E-F876BB1542A3}" type="pres">
      <dgm:prSet presAssocID="{11CAC57B-8987-4778-AD59-4A6264C0D809}" presName="vertThree" presStyleCnt="0"/>
      <dgm:spPr/>
    </dgm:pt>
    <dgm:pt modelId="{23FC1E64-308F-4230-8203-666D23696C4E}" type="pres">
      <dgm:prSet presAssocID="{11CAC57B-8987-4778-AD59-4A6264C0D809}" presName="txThree" presStyleLbl="node3" presStyleIdx="1" presStyleCnt="2" custScaleY="53400" custLinFactNeighborX="-1117" custLinFactNeighborY="10723">
        <dgm:presLayoutVars>
          <dgm:chPref val="3"/>
        </dgm:presLayoutVars>
      </dgm:prSet>
      <dgm:spPr/>
      <dgm:t>
        <a:bodyPr/>
        <a:lstStyle/>
        <a:p>
          <a:endParaRPr lang="ru-RU"/>
        </a:p>
      </dgm:t>
    </dgm:pt>
    <dgm:pt modelId="{533FA5B4-8665-483A-8A42-9DCFFFD102D4}" type="pres">
      <dgm:prSet presAssocID="{11CAC57B-8987-4778-AD59-4A6264C0D809}" presName="horzThree" presStyleCnt="0"/>
      <dgm:spPr/>
    </dgm:pt>
    <dgm:pt modelId="{686E02DC-B732-474C-AFF2-40318BA12371}" type="pres">
      <dgm:prSet presAssocID="{A968ED5F-91FD-46FE-95D7-3F291DECF8E1}" presName="sibSpaceTwo" presStyleCnt="0"/>
      <dgm:spPr/>
    </dgm:pt>
    <dgm:pt modelId="{8AFB726E-BF7E-4B64-A13F-7CB75FFE9D47}" type="pres">
      <dgm:prSet presAssocID="{F506E839-176C-41B0-AE7C-B3465B4DD9D0}" presName="vertTwo" presStyleCnt="0"/>
      <dgm:spPr/>
    </dgm:pt>
    <dgm:pt modelId="{8520660A-AAFF-4938-96ED-596465C83082}" type="pres">
      <dgm:prSet presAssocID="{F506E839-176C-41B0-AE7C-B3465B4DD9D0}" presName="txTwo" presStyleLbl="node2" presStyleIdx="1" presStyleCnt="2" custScaleY="96364" custLinFactNeighborX="-490" custLinFactNeighborY="5201">
        <dgm:presLayoutVars>
          <dgm:chPref val="3"/>
        </dgm:presLayoutVars>
      </dgm:prSet>
      <dgm:spPr/>
      <dgm:t>
        <a:bodyPr/>
        <a:lstStyle/>
        <a:p>
          <a:endParaRPr lang="ru-RU"/>
        </a:p>
      </dgm:t>
    </dgm:pt>
    <dgm:pt modelId="{4AA970A0-E143-491D-8445-377465A91249}" type="pres">
      <dgm:prSet presAssocID="{F506E839-176C-41B0-AE7C-B3465B4DD9D0}" presName="horzTwo" presStyleCnt="0"/>
      <dgm:spPr/>
    </dgm:pt>
  </dgm:ptLst>
  <dgm:cxnLst>
    <dgm:cxn modelId="{6E9C69D4-B502-47E8-B4B8-58D9D433D061}" type="presOf" srcId="{9EF9B144-1A03-4632-8BEC-8576315818C7}" destId="{40EA4E9C-A2FD-466C-BDBF-8C050D5658E5}" srcOrd="0" destOrd="0" presId="urn:microsoft.com/office/officeart/2005/8/layout/hierarchy4"/>
    <dgm:cxn modelId="{679ADC09-AE54-408E-A054-D12A729DB7DF}" srcId="{9EF9B144-1A03-4632-8BEC-8576315818C7}" destId="{F8F74252-F7C9-4C97-A4E9-2643F7958D9D}" srcOrd="0" destOrd="0" parTransId="{7DFBFE0B-E127-4FC7-9CC2-30EEEFF6086C}" sibTransId="{A968ED5F-91FD-46FE-95D7-3F291DECF8E1}"/>
    <dgm:cxn modelId="{D9EA2D7C-A23D-4B68-ACC1-42ACAA57AA79}" type="presOf" srcId="{11CAC57B-8987-4778-AD59-4A6264C0D809}" destId="{23FC1E64-308F-4230-8203-666D23696C4E}" srcOrd="0" destOrd="0" presId="urn:microsoft.com/office/officeart/2005/8/layout/hierarchy4"/>
    <dgm:cxn modelId="{86DF72A6-3FC2-4601-BB52-6326EDD210E0}" srcId="{BEE7A83B-ECF2-4CEB-9338-2913CED2A9D6}" destId="{9EF9B144-1A03-4632-8BEC-8576315818C7}" srcOrd="0" destOrd="0" parTransId="{BA13F730-770D-497C-B99C-A528CB794756}" sibTransId="{ECFD7D5B-BBFF-4C45-96B5-DA46E60F5091}"/>
    <dgm:cxn modelId="{A38D3606-76C6-4E4C-BCA1-BC446B65748E}" type="presOf" srcId="{F506E839-176C-41B0-AE7C-B3465B4DD9D0}" destId="{8520660A-AAFF-4938-96ED-596465C83082}" srcOrd="0" destOrd="0" presId="urn:microsoft.com/office/officeart/2005/8/layout/hierarchy4"/>
    <dgm:cxn modelId="{0B66B615-36E3-4F1F-915D-FAD98210A12E}" type="presOf" srcId="{43BD1C04-2EA0-4598-8DB4-B861383B439C}" destId="{608FD6E4-76BB-4282-9283-58B1524357C6}" srcOrd="0" destOrd="0" presId="urn:microsoft.com/office/officeart/2005/8/layout/hierarchy4"/>
    <dgm:cxn modelId="{209C32E2-6033-4C13-A1AD-8329B6082740}" type="presOf" srcId="{BEE7A83B-ECF2-4CEB-9338-2913CED2A9D6}" destId="{CE34AC53-7613-4680-A857-DA3412F7C60B}" srcOrd="0" destOrd="0" presId="urn:microsoft.com/office/officeart/2005/8/layout/hierarchy4"/>
    <dgm:cxn modelId="{41B9A459-CD3C-48FD-A6C0-CD7D88924718}" srcId="{9EF9B144-1A03-4632-8BEC-8576315818C7}" destId="{F506E839-176C-41B0-AE7C-B3465B4DD9D0}" srcOrd="1" destOrd="0" parTransId="{2A0490F1-D373-409C-BA3E-DF3E976159B2}" sibTransId="{C061E6BA-0932-4963-BB61-0B7C01081EF6}"/>
    <dgm:cxn modelId="{5F169026-08A5-40DF-8F4B-CB703B27A5DB}" srcId="{F8F74252-F7C9-4C97-A4E9-2643F7958D9D}" destId="{43BD1C04-2EA0-4598-8DB4-B861383B439C}" srcOrd="0" destOrd="0" parTransId="{D6D583A7-994D-4BD1-875D-81C962C1B9AE}" sibTransId="{22178950-0171-49AD-878C-2F9A8A1072EB}"/>
    <dgm:cxn modelId="{E8E10B98-AFD0-42D8-8DFF-A766C5991F3C}" srcId="{F8F74252-F7C9-4C97-A4E9-2643F7958D9D}" destId="{11CAC57B-8987-4778-AD59-4A6264C0D809}" srcOrd="1" destOrd="0" parTransId="{D3DDE3CA-B488-4818-A944-67C3094C5919}" sibTransId="{C4B48C85-A36E-49C5-B590-B66D31FA9E1E}"/>
    <dgm:cxn modelId="{C22E78BA-8AEA-4404-8980-1F80338CE5FE}" type="presOf" srcId="{F8F74252-F7C9-4C97-A4E9-2643F7958D9D}" destId="{ED3DFA11-31CA-4988-A2CC-0100F47266F5}" srcOrd="0" destOrd="0" presId="urn:microsoft.com/office/officeart/2005/8/layout/hierarchy4"/>
    <dgm:cxn modelId="{D41D0900-75BE-454C-92C1-FCE9B29F18A4}" type="presParOf" srcId="{CE34AC53-7613-4680-A857-DA3412F7C60B}" destId="{D40073CB-378C-455E-A699-ECC33E219D36}" srcOrd="0" destOrd="0" presId="urn:microsoft.com/office/officeart/2005/8/layout/hierarchy4"/>
    <dgm:cxn modelId="{F6757BCE-CD6A-4276-8E69-27DCBD1BAE59}" type="presParOf" srcId="{D40073CB-378C-455E-A699-ECC33E219D36}" destId="{40EA4E9C-A2FD-466C-BDBF-8C050D5658E5}" srcOrd="0" destOrd="0" presId="urn:microsoft.com/office/officeart/2005/8/layout/hierarchy4"/>
    <dgm:cxn modelId="{91A07073-1C84-4F88-A2CF-77CA58EE41E2}" type="presParOf" srcId="{D40073CB-378C-455E-A699-ECC33E219D36}" destId="{9A62CB45-A55E-48E0-BEA4-D20E2BAFE698}" srcOrd="1" destOrd="0" presId="urn:microsoft.com/office/officeart/2005/8/layout/hierarchy4"/>
    <dgm:cxn modelId="{B05EB6A3-714F-4C81-8243-7DD80148B126}" type="presParOf" srcId="{D40073CB-378C-455E-A699-ECC33E219D36}" destId="{7057A1A8-9433-4AF7-A9AD-DA01EDF01EBB}" srcOrd="2" destOrd="0" presId="urn:microsoft.com/office/officeart/2005/8/layout/hierarchy4"/>
    <dgm:cxn modelId="{6F3A48E0-1858-45E6-9435-88416A0417F5}" type="presParOf" srcId="{7057A1A8-9433-4AF7-A9AD-DA01EDF01EBB}" destId="{4062C7C5-8376-4F98-90DE-EC320171B72D}" srcOrd="0" destOrd="0" presId="urn:microsoft.com/office/officeart/2005/8/layout/hierarchy4"/>
    <dgm:cxn modelId="{EC590807-50BA-4135-A609-B58BE561518E}" type="presParOf" srcId="{4062C7C5-8376-4F98-90DE-EC320171B72D}" destId="{ED3DFA11-31CA-4988-A2CC-0100F47266F5}" srcOrd="0" destOrd="0" presId="urn:microsoft.com/office/officeart/2005/8/layout/hierarchy4"/>
    <dgm:cxn modelId="{7EF3BD51-0112-4B65-A13A-06163A7CC73D}" type="presParOf" srcId="{4062C7C5-8376-4F98-90DE-EC320171B72D}" destId="{5171743C-54FA-4E1A-A6FA-BDD59934AB74}" srcOrd="1" destOrd="0" presId="urn:microsoft.com/office/officeart/2005/8/layout/hierarchy4"/>
    <dgm:cxn modelId="{E1A0DEAA-3282-40ED-90EE-06C12C477DF4}" type="presParOf" srcId="{4062C7C5-8376-4F98-90DE-EC320171B72D}" destId="{5564152C-BE27-4216-9990-1AB96E63B694}" srcOrd="2" destOrd="0" presId="urn:microsoft.com/office/officeart/2005/8/layout/hierarchy4"/>
    <dgm:cxn modelId="{90B6FC89-106F-45A0-96FF-66142DE44F26}" type="presParOf" srcId="{5564152C-BE27-4216-9990-1AB96E63B694}" destId="{6E1F9817-65E6-402B-A3B0-F1F7A8E399C6}" srcOrd="0" destOrd="0" presId="urn:microsoft.com/office/officeart/2005/8/layout/hierarchy4"/>
    <dgm:cxn modelId="{ECAEF0CA-40E9-48D7-82B1-75F849B57224}" type="presParOf" srcId="{6E1F9817-65E6-402B-A3B0-F1F7A8E399C6}" destId="{608FD6E4-76BB-4282-9283-58B1524357C6}" srcOrd="0" destOrd="0" presId="urn:microsoft.com/office/officeart/2005/8/layout/hierarchy4"/>
    <dgm:cxn modelId="{A0370AA1-682A-4EBF-9C10-86FC5DDA39A0}" type="presParOf" srcId="{6E1F9817-65E6-402B-A3B0-F1F7A8E399C6}" destId="{6065D6E5-CAA1-4E4C-A5CD-BA20F8F19373}" srcOrd="1" destOrd="0" presId="urn:microsoft.com/office/officeart/2005/8/layout/hierarchy4"/>
    <dgm:cxn modelId="{2A53554C-5DD2-44A8-B131-02FE4A81E716}" type="presParOf" srcId="{5564152C-BE27-4216-9990-1AB96E63B694}" destId="{B61F22E5-ABA8-4C06-89A8-20B03CB04880}" srcOrd="1" destOrd="0" presId="urn:microsoft.com/office/officeart/2005/8/layout/hierarchy4"/>
    <dgm:cxn modelId="{765DEE27-8788-42C8-A2C8-C3C60C47388F}" type="presParOf" srcId="{5564152C-BE27-4216-9990-1AB96E63B694}" destId="{C8E60BC9-3E26-4B33-B38E-F876BB1542A3}" srcOrd="2" destOrd="0" presId="urn:microsoft.com/office/officeart/2005/8/layout/hierarchy4"/>
    <dgm:cxn modelId="{F5AB43BE-D798-42C0-A677-E9C898757D06}" type="presParOf" srcId="{C8E60BC9-3E26-4B33-B38E-F876BB1542A3}" destId="{23FC1E64-308F-4230-8203-666D23696C4E}" srcOrd="0" destOrd="0" presId="urn:microsoft.com/office/officeart/2005/8/layout/hierarchy4"/>
    <dgm:cxn modelId="{229BF929-B695-4D85-AAA6-34EE59319539}" type="presParOf" srcId="{C8E60BC9-3E26-4B33-B38E-F876BB1542A3}" destId="{533FA5B4-8665-483A-8A42-9DCFFFD102D4}" srcOrd="1" destOrd="0" presId="urn:microsoft.com/office/officeart/2005/8/layout/hierarchy4"/>
    <dgm:cxn modelId="{0F63887D-519A-494A-BF30-21A4A184D1A2}" type="presParOf" srcId="{7057A1A8-9433-4AF7-A9AD-DA01EDF01EBB}" destId="{686E02DC-B732-474C-AFF2-40318BA12371}" srcOrd="1" destOrd="0" presId="urn:microsoft.com/office/officeart/2005/8/layout/hierarchy4"/>
    <dgm:cxn modelId="{2F748516-3CA5-4608-84E4-460A1F25408C}" type="presParOf" srcId="{7057A1A8-9433-4AF7-A9AD-DA01EDF01EBB}" destId="{8AFB726E-BF7E-4B64-A13F-7CB75FFE9D47}" srcOrd="2" destOrd="0" presId="urn:microsoft.com/office/officeart/2005/8/layout/hierarchy4"/>
    <dgm:cxn modelId="{6064FE8B-583D-4EF5-8967-8B5B8E9F33F9}" type="presParOf" srcId="{8AFB726E-BF7E-4B64-A13F-7CB75FFE9D47}" destId="{8520660A-AAFF-4938-96ED-596465C83082}" srcOrd="0" destOrd="0" presId="urn:microsoft.com/office/officeart/2005/8/layout/hierarchy4"/>
    <dgm:cxn modelId="{0BF6BEA6-8C4C-4B2B-BCF0-BF3592FB20C9}" type="presParOf" srcId="{8AFB726E-BF7E-4B64-A13F-7CB75FFE9D47}" destId="{4AA970A0-E143-491D-8445-377465A91249}" srcOrd="1" destOrd="0" presId="urn:microsoft.com/office/officeart/2005/8/layout/hierarchy4"/>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7F185C21-F47D-48EF-BA1E-1617C8A9A1A5}" type="doc">
      <dgm:prSet loTypeId="urn:microsoft.com/office/officeart/2005/8/layout/chevron1" loCatId="process" qsTypeId="urn:microsoft.com/office/officeart/2005/8/quickstyle/simple1" qsCatId="simple" csTypeId="urn:microsoft.com/office/officeart/2005/8/colors/accent4_4" csCatId="accent4" phldr="1"/>
      <dgm:spPr/>
    </dgm:pt>
    <dgm:pt modelId="{4CA82C72-5869-414E-A82C-8DEE1061A9A4}">
      <dgm:prSet phldrT="[Текст]"/>
      <dgm:spPr>
        <a:solidFill>
          <a:schemeClr val="accent6">
            <a:lumMod val="40000"/>
            <a:lumOff val="60000"/>
          </a:schemeClr>
        </a:solidFill>
      </dgm:spPr>
      <dgm:t>
        <a:bodyPr/>
        <a:lstStyle/>
        <a:p>
          <a:r>
            <a:rPr lang="ru-RU" b="1" dirty="0" smtClean="0">
              <a:solidFill>
                <a:schemeClr val="accent4">
                  <a:lumMod val="90000"/>
                  <a:lumOff val="10000"/>
                </a:schemeClr>
              </a:solidFill>
            </a:rPr>
            <a:t>Путевой лист</a:t>
          </a:r>
          <a:endParaRPr lang="ru-RU" b="1" dirty="0">
            <a:solidFill>
              <a:schemeClr val="accent4">
                <a:lumMod val="90000"/>
                <a:lumOff val="10000"/>
              </a:schemeClr>
            </a:solidFill>
          </a:endParaRPr>
        </a:p>
      </dgm:t>
    </dgm:pt>
    <dgm:pt modelId="{874C9994-9F7A-46A1-B660-26B7D5C58C2D}" type="parTrans" cxnId="{91B1DDAE-391A-412F-9A1B-289E33A699D0}">
      <dgm:prSet/>
      <dgm:spPr/>
      <dgm:t>
        <a:bodyPr/>
        <a:lstStyle/>
        <a:p>
          <a:endParaRPr lang="ru-RU"/>
        </a:p>
      </dgm:t>
    </dgm:pt>
    <dgm:pt modelId="{B33C87AC-DD27-4F3E-AEE5-9E901D6C4F3C}" type="sibTrans" cxnId="{91B1DDAE-391A-412F-9A1B-289E33A699D0}">
      <dgm:prSet/>
      <dgm:spPr/>
      <dgm:t>
        <a:bodyPr/>
        <a:lstStyle/>
        <a:p>
          <a:endParaRPr lang="ru-RU"/>
        </a:p>
      </dgm:t>
    </dgm:pt>
    <dgm:pt modelId="{F6DD4494-990A-41CA-8BAB-F5796D6F7EC2}">
      <dgm:prSet phldrT="[Текст]"/>
      <dgm:spPr>
        <a:solidFill>
          <a:schemeClr val="tx2">
            <a:lumMod val="40000"/>
            <a:lumOff val="60000"/>
          </a:schemeClr>
        </a:solidFill>
      </dgm:spPr>
      <dgm:t>
        <a:bodyPr/>
        <a:lstStyle/>
        <a:p>
          <a:r>
            <a:rPr lang="ru-RU" b="1" dirty="0" smtClean="0">
              <a:solidFill>
                <a:schemeClr val="accent4">
                  <a:lumMod val="90000"/>
                  <a:lumOff val="10000"/>
                </a:schemeClr>
              </a:solidFill>
            </a:rPr>
            <a:t>Отражение в учете списания ГСМ</a:t>
          </a:r>
          <a:endParaRPr lang="ru-RU" b="1" dirty="0">
            <a:solidFill>
              <a:schemeClr val="accent4">
                <a:lumMod val="90000"/>
                <a:lumOff val="10000"/>
              </a:schemeClr>
            </a:solidFill>
          </a:endParaRPr>
        </a:p>
      </dgm:t>
    </dgm:pt>
    <dgm:pt modelId="{7357C87D-E82C-4ECE-B22F-681349414035}" type="parTrans" cxnId="{2404CA37-1C30-4687-9609-B85F01181176}">
      <dgm:prSet/>
      <dgm:spPr/>
      <dgm:t>
        <a:bodyPr/>
        <a:lstStyle/>
        <a:p>
          <a:endParaRPr lang="ru-RU"/>
        </a:p>
      </dgm:t>
    </dgm:pt>
    <dgm:pt modelId="{93A5DE7C-F155-4A3E-9033-6F3BB56A86A8}" type="sibTrans" cxnId="{2404CA37-1C30-4687-9609-B85F01181176}">
      <dgm:prSet/>
      <dgm:spPr/>
      <dgm:t>
        <a:bodyPr/>
        <a:lstStyle/>
        <a:p>
          <a:endParaRPr lang="ru-RU"/>
        </a:p>
      </dgm:t>
    </dgm:pt>
    <dgm:pt modelId="{5B7A106F-F3C7-45C1-973B-B479014C79C2}">
      <dgm:prSet phldrT="[Текст]"/>
      <dgm:spPr>
        <a:solidFill>
          <a:schemeClr val="accent5">
            <a:lumMod val="75000"/>
          </a:schemeClr>
        </a:solidFill>
      </dgm:spPr>
      <dgm:t>
        <a:bodyPr/>
        <a:lstStyle/>
        <a:p>
          <a:r>
            <a:rPr lang="ru-RU" b="1" dirty="0" smtClean="0">
              <a:solidFill>
                <a:schemeClr val="accent4">
                  <a:lumMod val="90000"/>
                  <a:lumOff val="10000"/>
                </a:schemeClr>
              </a:solidFill>
            </a:rPr>
            <a:t>Списание ТМЗ</a:t>
          </a:r>
          <a:endParaRPr lang="ru-RU" b="1" dirty="0">
            <a:solidFill>
              <a:schemeClr val="accent4">
                <a:lumMod val="90000"/>
                <a:lumOff val="10000"/>
              </a:schemeClr>
            </a:solidFill>
          </a:endParaRPr>
        </a:p>
      </dgm:t>
    </dgm:pt>
    <dgm:pt modelId="{4346513F-7019-4CE5-9460-FE0844EC065F}" type="parTrans" cxnId="{7796B42F-0F53-46AD-B4AA-A4620153B9B0}">
      <dgm:prSet/>
      <dgm:spPr/>
      <dgm:t>
        <a:bodyPr/>
        <a:lstStyle/>
        <a:p>
          <a:endParaRPr lang="ru-RU"/>
        </a:p>
      </dgm:t>
    </dgm:pt>
    <dgm:pt modelId="{F3A0BD26-4048-4247-B2BA-BA741E3AC59B}" type="sibTrans" cxnId="{7796B42F-0F53-46AD-B4AA-A4620153B9B0}">
      <dgm:prSet/>
      <dgm:spPr/>
      <dgm:t>
        <a:bodyPr/>
        <a:lstStyle/>
        <a:p>
          <a:endParaRPr lang="ru-RU"/>
        </a:p>
      </dgm:t>
    </dgm:pt>
    <dgm:pt modelId="{0F7D9743-C768-4EF4-B352-FD38D6A7A7DB}" type="pres">
      <dgm:prSet presAssocID="{7F185C21-F47D-48EF-BA1E-1617C8A9A1A5}" presName="Name0" presStyleCnt="0">
        <dgm:presLayoutVars>
          <dgm:dir/>
          <dgm:animLvl val="lvl"/>
          <dgm:resizeHandles val="exact"/>
        </dgm:presLayoutVars>
      </dgm:prSet>
      <dgm:spPr/>
    </dgm:pt>
    <dgm:pt modelId="{7963138E-497A-49D2-B7CD-46FA60DFCEC5}" type="pres">
      <dgm:prSet presAssocID="{4CA82C72-5869-414E-A82C-8DEE1061A9A4}" presName="parTxOnly" presStyleLbl="node1" presStyleIdx="0" presStyleCnt="3">
        <dgm:presLayoutVars>
          <dgm:chMax val="0"/>
          <dgm:chPref val="0"/>
          <dgm:bulletEnabled val="1"/>
        </dgm:presLayoutVars>
      </dgm:prSet>
      <dgm:spPr/>
      <dgm:t>
        <a:bodyPr/>
        <a:lstStyle/>
        <a:p>
          <a:endParaRPr lang="ru-RU"/>
        </a:p>
      </dgm:t>
    </dgm:pt>
    <dgm:pt modelId="{55FBF8B8-274B-4C10-9E24-2789A4256ACD}" type="pres">
      <dgm:prSet presAssocID="{B33C87AC-DD27-4F3E-AEE5-9E901D6C4F3C}" presName="parTxOnlySpace" presStyleCnt="0"/>
      <dgm:spPr/>
    </dgm:pt>
    <dgm:pt modelId="{A736E989-227D-4DEF-ADFF-9D539D4D62CF}" type="pres">
      <dgm:prSet presAssocID="{F6DD4494-990A-41CA-8BAB-F5796D6F7EC2}" presName="parTxOnly" presStyleLbl="node1" presStyleIdx="1" presStyleCnt="3">
        <dgm:presLayoutVars>
          <dgm:chMax val="0"/>
          <dgm:chPref val="0"/>
          <dgm:bulletEnabled val="1"/>
        </dgm:presLayoutVars>
      </dgm:prSet>
      <dgm:spPr/>
      <dgm:t>
        <a:bodyPr/>
        <a:lstStyle/>
        <a:p>
          <a:endParaRPr lang="ru-RU"/>
        </a:p>
      </dgm:t>
    </dgm:pt>
    <dgm:pt modelId="{1FF61AD1-B8B0-4F21-A774-EF63F9ECAE8D}" type="pres">
      <dgm:prSet presAssocID="{93A5DE7C-F155-4A3E-9033-6F3BB56A86A8}" presName="parTxOnlySpace" presStyleCnt="0"/>
      <dgm:spPr/>
    </dgm:pt>
    <dgm:pt modelId="{48015A58-D1FA-42CA-9438-B3D55361CF67}" type="pres">
      <dgm:prSet presAssocID="{5B7A106F-F3C7-45C1-973B-B479014C79C2}" presName="parTxOnly" presStyleLbl="node1" presStyleIdx="2" presStyleCnt="3">
        <dgm:presLayoutVars>
          <dgm:chMax val="0"/>
          <dgm:chPref val="0"/>
          <dgm:bulletEnabled val="1"/>
        </dgm:presLayoutVars>
      </dgm:prSet>
      <dgm:spPr/>
      <dgm:t>
        <a:bodyPr/>
        <a:lstStyle/>
        <a:p>
          <a:endParaRPr lang="ru-RU"/>
        </a:p>
      </dgm:t>
    </dgm:pt>
  </dgm:ptLst>
  <dgm:cxnLst>
    <dgm:cxn modelId="{900A6FF0-0977-4C83-A4D2-B0E5B47C0679}" type="presOf" srcId="{F6DD4494-990A-41CA-8BAB-F5796D6F7EC2}" destId="{A736E989-227D-4DEF-ADFF-9D539D4D62CF}" srcOrd="0" destOrd="0" presId="urn:microsoft.com/office/officeart/2005/8/layout/chevron1"/>
    <dgm:cxn modelId="{2404CA37-1C30-4687-9609-B85F01181176}" srcId="{7F185C21-F47D-48EF-BA1E-1617C8A9A1A5}" destId="{F6DD4494-990A-41CA-8BAB-F5796D6F7EC2}" srcOrd="1" destOrd="0" parTransId="{7357C87D-E82C-4ECE-B22F-681349414035}" sibTransId="{93A5DE7C-F155-4A3E-9033-6F3BB56A86A8}"/>
    <dgm:cxn modelId="{91B1DDAE-391A-412F-9A1B-289E33A699D0}" srcId="{7F185C21-F47D-48EF-BA1E-1617C8A9A1A5}" destId="{4CA82C72-5869-414E-A82C-8DEE1061A9A4}" srcOrd="0" destOrd="0" parTransId="{874C9994-9F7A-46A1-B660-26B7D5C58C2D}" sibTransId="{B33C87AC-DD27-4F3E-AEE5-9E901D6C4F3C}"/>
    <dgm:cxn modelId="{6ABC119B-B091-4461-8FE8-97E951FEF5E7}" type="presOf" srcId="{4CA82C72-5869-414E-A82C-8DEE1061A9A4}" destId="{7963138E-497A-49D2-B7CD-46FA60DFCEC5}" srcOrd="0" destOrd="0" presId="urn:microsoft.com/office/officeart/2005/8/layout/chevron1"/>
    <dgm:cxn modelId="{841EB415-F5B0-45A0-8324-046AA293204C}" type="presOf" srcId="{5B7A106F-F3C7-45C1-973B-B479014C79C2}" destId="{48015A58-D1FA-42CA-9438-B3D55361CF67}" srcOrd="0" destOrd="0" presId="urn:microsoft.com/office/officeart/2005/8/layout/chevron1"/>
    <dgm:cxn modelId="{F20F377C-B2F0-495A-BF4D-7F4DBE01475C}" type="presOf" srcId="{7F185C21-F47D-48EF-BA1E-1617C8A9A1A5}" destId="{0F7D9743-C768-4EF4-B352-FD38D6A7A7DB}" srcOrd="0" destOrd="0" presId="urn:microsoft.com/office/officeart/2005/8/layout/chevron1"/>
    <dgm:cxn modelId="{7796B42F-0F53-46AD-B4AA-A4620153B9B0}" srcId="{7F185C21-F47D-48EF-BA1E-1617C8A9A1A5}" destId="{5B7A106F-F3C7-45C1-973B-B479014C79C2}" srcOrd="2" destOrd="0" parTransId="{4346513F-7019-4CE5-9460-FE0844EC065F}" sibTransId="{F3A0BD26-4048-4247-B2BA-BA741E3AC59B}"/>
    <dgm:cxn modelId="{D4405AA3-4F49-42C4-8C36-1FD8C631B120}" type="presParOf" srcId="{0F7D9743-C768-4EF4-B352-FD38D6A7A7DB}" destId="{7963138E-497A-49D2-B7CD-46FA60DFCEC5}" srcOrd="0" destOrd="0" presId="urn:microsoft.com/office/officeart/2005/8/layout/chevron1"/>
    <dgm:cxn modelId="{870A0E50-7C3A-487A-9AC5-AB9AD1BF35D0}" type="presParOf" srcId="{0F7D9743-C768-4EF4-B352-FD38D6A7A7DB}" destId="{55FBF8B8-274B-4C10-9E24-2789A4256ACD}" srcOrd="1" destOrd="0" presId="urn:microsoft.com/office/officeart/2005/8/layout/chevron1"/>
    <dgm:cxn modelId="{0B59BB4C-7DC0-4662-B530-AFC61123B1C8}" type="presParOf" srcId="{0F7D9743-C768-4EF4-B352-FD38D6A7A7DB}" destId="{A736E989-227D-4DEF-ADFF-9D539D4D62CF}" srcOrd="2" destOrd="0" presId="urn:microsoft.com/office/officeart/2005/8/layout/chevron1"/>
    <dgm:cxn modelId="{202D3105-D644-4DD8-BCE8-2407D55DFD0D}" type="presParOf" srcId="{0F7D9743-C768-4EF4-B352-FD38D6A7A7DB}" destId="{1FF61AD1-B8B0-4F21-A774-EF63F9ECAE8D}" srcOrd="3" destOrd="0" presId="urn:microsoft.com/office/officeart/2005/8/layout/chevron1"/>
    <dgm:cxn modelId="{C5CD504D-9F6C-4DD4-8783-0000301F3757}" type="presParOf" srcId="{0F7D9743-C768-4EF4-B352-FD38D6A7A7DB}" destId="{48015A58-D1FA-42CA-9438-B3D55361CF67}" srcOrd="4"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9C51B2A7-D161-4ADE-953D-4C70CBC53A69}" type="doc">
      <dgm:prSet loTypeId="urn:microsoft.com/office/officeart/2005/8/layout/hierarchy1" loCatId="hierarchy" qsTypeId="urn:microsoft.com/office/officeart/2005/8/quickstyle/simple5" qsCatId="simple" csTypeId="urn:microsoft.com/office/officeart/2005/8/colors/accent0_1" csCatId="mainScheme" phldr="1"/>
      <dgm:spPr/>
      <dgm:t>
        <a:bodyPr/>
        <a:lstStyle/>
        <a:p>
          <a:endParaRPr lang="ru-RU"/>
        </a:p>
      </dgm:t>
    </dgm:pt>
    <dgm:pt modelId="{88387F33-D319-4D3C-9377-44E3057C3851}">
      <dgm:prSet phldrT="[Текст]" custT="1"/>
      <dgm:spPr>
        <a:solidFill>
          <a:srgbClr val="9DFE86">
            <a:alpha val="90000"/>
          </a:srgbClr>
        </a:solidFill>
      </dgm:spPr>
      <dgm:t>
        <a:bodyPr/>
        <a:lstStyle/>
        <a:p>
          <a:r>
            <a:rPr lang="ru-RU" sz="1200" b="1" dirty="0" smtClean="0">
              <a:cs typeface="Times New Roman" pitchFamily="18" charset="0"/>
            </a:rPr>
            <a:t>Учет затрат по амортизации собственных машин и механизмов</a:t>
          </a:r>
          <a:endParaRPr lang="ru-RU" sz="1200" b="1" dirty="0"/>
        </a:p>
      </dgm:t>
    </dgm:pt>
    <dgm:pt modelId="{22E9B373-1C77-46A3-A784-9171DB2FDDBF}" type="parTrans" cxnId="{6F0D117F-0F28-4503-A517-CBB3F2E9BC22}">
      <dgm:prSet/>
      <dgm:spPr/>
      <dgm:t>
        <a:bodyPr/>
        <a:lstStyle/>
        <a:p>
          <a:endParaRPr lang="ru-RU">
            <a:solidFill>
              <a:schemeClr val="tx2">
                <a:lumMod val="50000"/>
              </a:schemeClr>
            </a:solidFill>
          </a:endParaRPr>
        </a:p>
      </dgm:t>
    </dgm:pt>
    <dgm:pt modelId="{28BD21A1-62AA-435B-B737-E635FBBC423F}" type="sibTrans" cxnId="{6F0D117F-0F28-4503-A517-CBB3F2E9BC22}">
      <dgm:prSet/>
      <dgm:spPr/>
      <dgm:t>
        <a:bodyPr/>
        <a:lstStyle/>
        <a:p>
          <a:endParaRPr lang="ru-RU">
            <a:solidFill>
              <a:schemeClr val="tx2">
                <a:lumMod val="50000"/>
              </a:schemeClr>
            </a:solidFill>
          </a:endParaRPr>
        </a:p>
      </dgm:t>
    </dgm:pt>
    <dgm:pt modelId="{301DABB1-E4EF-4B3A-9BAF-DCAC02611135}">
      <dgm:prSet phldrT="[Текст]" custT="1"/>
      <dgm:spPr>
        <a:solidFill>
          <a:srgbClr val="F2BF7A">
            <a:alpha val="90000"/>
          </a:srgbClr>
        </a:solidFill>
      </dgm:spPr>
      <dgm:t>
        <a:bodyPr/>
        <a:lstStyle/>
        <a:p>
          <a:r>
            <a:rPr lang="ru-RU" sz="1200" dirty="0" smtClean="0"/>
            <a:t>Для ОС с производственным способом расчета сумм амортизации </a:t>
          </a:r>
          <a:endParaRPr lang="ru-RU" sz="1200" b="1" dirty="0"/>
        </a:p>
      </dgm:t>
    </dgm:pt>
    <dgm:pt modelId="{B4B3B138-1E25-4428-AF8A-575F513DD2A2}" type="parTrans" cxnId="{F68EEC8D-443B-473F-8187-FA83D390962E}">
      <dgm:prSet/>
      <dgm:spPr/>
      <dgm:t>
        <a:bodyPr/>
        <a:lstStyle/>
        <a:p>
          <a:endParaRPr lang="ru-RU">
            <a:solidFill>
              <a:schemeClr val="tx2">
                <a:lumMod val="50000"/>
              </a:schemeClr>
            </a:solidFill>
          </a:endParaRPr>
        </a:p>
      </dgm:t>
    </dgm:pt>
    <dgm:pt modelId="{81CD170C-E269-44AD-947F-95B2BB6C8DA1}" type="sibTrans" cxnId="{F68EEC8D-443B-473F-8187-FA83D390962E}">
      <dgm:prSet/>
      <dgm:spPr/>
      <dgm:t>
        <a:bodyPr/>
        <a:lstStyle/>
        <a:p>
          <a:endParaRPr lang="ru-RU">
            <a:solidFill>
              <a:schemeClr val="tx2">
                <a:lumMod val="50000"/>
              </a:schemeClr>
            </a:solidFill>
          </a:endParaRPr>
        </a:p>
      </dgm:t>
    </dgm:pt>
    <dgm:pt modelId="{2C01B59D-9A5D-4066-B31B-C8EE4DC400AC}">
      <dgm:prSet phldrT="[Текст]" custT="1"/>
      <dgm:spPr>
        <a:solidFill>
          <a:srgbClr val="F2BF7A">
            <a:alpha val="90000"/>
          </a:srgbClr>
        </a:solidFill>
      </dgm:spPr>
      <dgm:t>
        <a:bodyPr/>
        <a:lstStyle/>
        <a:p>
          <a:r>
            <a:rPr lang="ru-RU" sz="1200" dirty="0" smtClean="0"/>
            <a:t>Для ОС с непроизводственным способом расчета сумм амортизации </a:t>
          </a:r>
          <a:endParaRPr lang="ru-RU" sz="1200" b="1" dirty="0"/>
        </a:p>
      </dgm:t>
    </dgm:pt>
    <dgm:pt modelId="{0B2D7F75-5ECE-4ED8-A3D1-46F6750F5CAF}" type="parTrans" cxnId="{6F5026DB-0626-4057-B5CA-D47E506DBE86}">
      <dgm:prSet/>
      <dgm:spPr/>
      <dgm:t>
        <a:bodyPr/>
        <a:lstStyle/>
        <a:p>
          <a:endParaRPr lang="ru-RU">
            <a:solidFill>
              <a:schemeClr val="tx2">
                <a:lumMod val="50000"/>
              </a:schemeClr>
            </a:solidFill>
          </a:endParaRPr>
        </a:p>
      </dgm:t>
    </dgm:pt>
    <dgm:pt modelId="{FF64EC1B-1E27-47F2-AC8D-1145BC8CBEE3}" type="sibTrans" cxnId="{6F5026DB-0626-4057-B5CA-D47E506DBE86}">
      <dgm:prSet/>
      <dgm:spPr/>
      <dgm:t>
        <a:bodyPr/>
        <a:lstStyle/>
        <a:p>
          <a:endParaRPr lang="ru-RU">
            <a:solidFill>
              <a:schemeClr val="tx2">
                <a:lumMod val="50000"/>
              </a:schemeClr>
            </a:solidFill>
          </a:endParaRPr>
        </a:p>
      </dgm:t>
    </dgm:pt>
    <dgm:pt modelId="{12F74426-3D45-457B-9717-199A4500C239}">
      <dgm:prSet custT="1"/>
      <dgm:spPr>
        <a:solidFill>
          <a:srgbClr val="9CCDF6">
            <a:alpha val="90000"/>
          </a:srgbClr>
        </a:solidFill>
      </dgm:spPr>
      <dgm:t>
        <a:bodyPr/>
        <a:lstStyle/>
        <a:p>
          <a:r>
            <a:rPr lang="ru-RU" sz="1200" dirty="0" smtClean="0"/>
            <a:t>Документ «Выработка для расчета амортизации»</a:t>
          </a:r>
          <a:endParaRPr lang="ru-RU" sz="1200" dirty="0"/>
        </a:p>
      </dgm:t>
    </dgm:pt>
    <dgm:pt modelId="{340292B7-A55F-4006-873C-7166F6192708}" type="parTrans" cxnId="{98810D4F-3F9C-41FC-92FE-17B6953B2379}">
      <dgm:prSet/>
      <dgm:spPr/>
      <dgm:t>
        <a:bodyPr/>
        <a:lstStyle/>
        <a:p>
          <a:endParaRPr lang="ru-RU"/>
        </a:p>
      </dgm:t>
    </dgm:pt>
    <dgm:pt modelId="{C3B9D6BD-B491-4FA8-BF9E-36011F0AD6EA}" type="sibTrans" cxnId="{98810D4F-3F9C-41FC-92FE-17B6953B2379}">
      <dgm:prSet/>
      <dgm:spPr/>
      <dgm:t>
        <a:bodyPr/>
        <a:lstStyle/>
        <a:p>
          <a:endParaRPr lang="ru-RU"/>
        </a:p>
      </dgm:t>
    </dgm:pt>
    <dgm:pt modelId="{00E000CB-6F58-4176-9588-D75D252D1B68}">
      <dgm:prSet custT="1"/>
      <dgm:spPr>
        <a:solidFill>
          <a:srgbClr val="9CCDF6">
            <a:alpha val="90000"/>
          </a:srgbClr>
        </a:solidFill>
      </dgm:spPr>
      <dgm:t>
        <a:bodyPr/>
        <a:lstStyle/>
        <a:p>
          <a:r>
            <a:rPr lang="ru-RU" sz="1200" dirty="0" smtClean="0"/>
            <a:t>Документ «Путевой лист»</a:t>
          </a:r>
        </a:p>
        <a:p>
          <a:r>
            <a:rPr lang="ru-RU" sz="1200" dirty="0" smtClean="0"/>
            <a:t>Документ «Рапорт о работе строительного механизма»</a:t>
          </a:r>
          <a:endParaRPr lang="ru-RU" sz="1200" dirty="0"/>
        </a:p>
      </dgm:t>
    </dgm:pt>
    <dgm:pt modelId="{7EF6C63F-A558-4B6D-A3C2-7F392E6B5947}" type="parTrans" cxnId="{E058D413-A41D-433D-A62F-FE7B4CF6E703}">
      <dgm:prSet/>
      <dgm:spPr/>
      <dgm:t>
        <a:bodyPr/>
        <a:lstStyle/>
        <a:p>
          <a:endParaRPr lang="ru-RU"/>
        </a:p>
      </dgm:t>
    </dgm:pt>
    <dgm:pt modelId="{9B82BBAF-A380-4B7C-999B-41C48D380031}" type="sibTrans" cxnId="{E058D413-A41D-433D-A62F-FE7B4CF6E703}">
      <dgm:prSet/>
      <dgm:spPr/>
      <dgm:t>
        <a:bodyPr/>
        <a:lstStyle/>
        <a:p>
          <a:endParaRPr lang="ru-RU"/>
        </a:p>
      </dgm:t>
    </dgm:pt>
    <dgm:pt modelId="{085B33B2-B3B8-4B87-915F-782C4410B2E2}">
      <dgm:prSet custT="1"/>
      <dgm:spPr>
        <a:solidFill>
          <a:srgbClr val="9CCDF6">
            <a:alpha val="90000"/>
          </a:srgbClr>
        </a:solidFill>
      </dgm:spPr>
      <dgm:t>
        <a:bodyPr/>
        <a:lstStyle/>
        <a:p>
          <a:r>
            <a:rPr lang="ru-RU" sz="1200" dirty="0" smtClean="0"/>
            <a:t>Регистр «Настройки распределения амортизации непроизводственных ОС»</a:t>
          </a:r>
          <a:endParaRPr lang="ru-RU" sz="1200" dirty="0"/>
        </a:p>
      </dgm:t>
    </dgm:pt>
    <dgm:pt modelId="{9EC9B648-319D-4510-8513-F807FB2A4394}" type="parTrans" cxnId="{37B218B9-AA7E-44EE-9D6C-E15CA4BD4C20}">
      <dgm:prSet/>
      <dgm:spPr/>
      <dgm:t>
        <a:bodyPr/>
        <a:lstStyle/>
        <a:p>
          <a:endParaRPr lang="ru-RU"/>
        </a:p>
      </dgm:t>
    </dgm:pt>
    <dgm:pt modelId="{81045CE4-8121-4381-B31A-184B16651671}" type="sibTrans" cxnId="{37B218B9-AA7E-44EE-9D6C-E15CA4BD4C20}">
      <dgm:prSet/>
      <dgm:spPr/>
      <dgm:t>
        <a:bodyPr/>
        <a:lstStyle/>
        <a:p>
          <a:endParaRPr lang="ru-RU"/>
        </a:p>
      </dgm:t>
    </dgm:pt>
    <dgm:pt modelId="{D5FA7864-461B-4A96-ADFC-D1751D09B44F}">
      <dgm:prSet custT="1"/>
      <dgm:spPr>
        <a:solidFill>
          <a:srgbClr val="9CCDF6">
            <a:alpha val="90000"/>
          </a:srgbClr>
        </a:solidFill>
      </dgm:spPr>
      <dgm:t>
        <a:bodyPr/>
        <a:lstStyle/>
        <a:p>
          <a:r>
            <a:rPr lang="ru-RU" sz="1200" dirty="0" smtClean="0"/>
            <a:t>Документ «Путевой лист»</a:t>
          </a:r>
        </a:p>
        <a:p>
          <a:r>
            <a:rPr lang="ru-RU" sz="1200" dirty="0" smtClean="0"/>
            <a:t>Документ «Рапорт о работе строительного механизма»</a:t>
          </a:r>
          <a:endParaRPr lang="ru-RU" sz="1200" dirty="0"/>
        </a:p>
      </dgm:t>
    </dgm:pt>
    <dgm:pt modelId="{A5078D1B-FE67-428A-A369-F747A2103F5F}" type="parTrans" cxnId="{1083F093-D088-47CB-8C08-7343EEE07F15}">
      <dgm:prSet/>
      <dgm:spPr/>
      <dgm:t>
        <a:bodyPr/>
        <a:lstStyle/>
        <a:p>
          <a:endParaRPr lang="ru-RU"/>
        </a:p>
      </dgm:t>
    </dgm:pt>
    <dgm:pt modelId="{8EBBFE80-AB09-4858-96C4-63F391453186}" type="sibTrans" cxnId="{1083F093-D088-47CB-8C08-7343EEE07F15}">
      <dgm:prSet/>
      <dgm:spPr/>
      <dgm:t>
        <a:bodyPr/>
        <a:lstStyle/>
        <a:p>
          <a:endParaRPr lang="ru-RU"/>
        </a:p>
      </dgm:t>
    </dgm:pt>
    <dgm:pt modelId="{A653805C-AD58-418E-AD76-04BF9A4C4E62}" type="pres">
      <dgm:prSet presAssocID="{9C51B2A7-D161-4ADE-953D-4C70CBC53A69}" presName="hierChild1" presStyleCnt="0">
        <dgm:presLayoutVars>
          <dgm:chPref val="1"/>
          <dgm:dir/>
          <dgm:animOne val="branch"/>
          <dgm:animLvl val="lvl"/>
          <dgm:resizeHandles/>
        </dgm:presLayoutVars>
      </dgm:prSet>
      <dgm:spPr/>
      <dgm:t>
        <a:bodyPr/>
        <a:lstStyle/>
        <a:p>
          <a:endParaRPr lang="ru-RU"/>
        </a:p>
      </dgm:t>
    </dgm:pt>
    <dgm:pt modelId="{01F33728-88CC-4DA1-B1C7-BBC766D88554}" type="pres">
      <dgm:prSet presAssocID="{88387F33-D319-4D3C-9377-44E3057C3851}" presName="hierRoot1" presStyleCnt="0"/>
      <dgm:spPr/>
    </dgm:pt>
    <dgm:pt modelId="{E8084643-2049-40F4-8D9C-C5FC7774951D}" type="pres">
      <dgm:prSet presAssocID="{88387F33-D319-4D3C-9377-44E3057C3851}" presName="composite" presStyleCnt="0"/>
      <dgm:spPr/>
    </dgm:pt>
    <dgm:pt modelId="{6A76029C-547E-46C4-A961-A0F644F263E7}" type="pres">
      <dgm:prSet presAssocID="{88387F33-D319-4D3C-9377-44E3057C3851}" presName="background" presStyleLbl="node0" presStyleIdx="0" presStyleCnt="1"/>
      <dgm:spPr/>
    </dgm:pt>
    <dgm:pt modelId="{5A578994-762E-439A-9D88-8A7983C5BF53}" type="pres">
      <dgm:prSet presAssocID="{88387F33-D319-4D3C-9377-44E3057C3851}" presName="text" presStyleLbl="fgAcc0" presStyleIdx="0" presStyleCnt="1" custScaleX="206477" custScaleY="85666">
        <dgm:presLayoutVars>
          <dgm:chPref val="3"/>
        </dgm:presLayoutVars>
      </dgm:prSet>
      <dgm:spPr/>
      <dgm:t>
        <a:bodyPr/>
        <a:lstStyle/>
        <a:p>
          <a:endParaRPr lang="ru-RU"/>
        </a:p>
      </dgm:t>
    </dgm:pt>
    <dgm:pt modelId="{1C024AAA-438E-4B71-A162-2D25D9B98A49}" type="pres">
      <dgm:prSet presAssocID="{88387F33-D319-4D3C-9377-44E3057C3851}" presName="hierChild2" presStyleCnt="0"/>
      <dgm:spPr/>
    </dgm:pt>
    <dgm:pt modelId="{29C76552-1459-4734-8016-6D6324D5CDDD}" type="pres">
      <dgm:prSet presAssocID="{B4B3B138-1E25-4428-AF8A-575F513DD2A2}" presName="Name10" presStyleLbl="parChTrans1D2" presStyleIdx="0" presStyleCnt="2"/>
      <dgm:spPr/>
      <dgm:t>
        <a:bodyPr/>
        <a:lstStyle/>
        <a:p>
          <a:endParaRPr lang="ru-RU"/>
        </a:p>
      </dgm:t>
    </dgm:pt>
    <dgm:pt modelId="{5655BDB5-7840-4019-8110-80F36FB2ED85}" type="pres">
      <dgm:prSet presAssocID="{301DABB1-E4EF-4B3A-9BAF-DCAC02611135}" presName="hierRoot2" presStyleCnt="0"/>
      <dgm:spPr/>
    </dgm:pt>
    <dgm:pt modelId="{4169F365-2B89-4718-82C2-6335728BEBB5}" type="pres">
      <dgm:prSet presAssocID="{301DABB1-E4EF-4B3A-9BAF-DCAC02611135}" presName="composite2" presStyleCnt="0"/>
      <dgm:spPr/>
    </dgm:pt>
    <dgm:pt modelId="{F74624EE-6460-416E-9FA5-10C3062BD31F}" type="pres">
      <dgm:prSet presAssocID="{301DABB1-E4EF-4B3A-9BAF-DCAC02611135}" presName="background2" presStyleLbl="node2" presStyleIdx="0" presStyleCnt="2"/>
      <dgm:spPr/>
    </dgm:pt>
    <dgm:pt modelId="{9CAFF42F-DB8F-4573-BFB7-ED8A62E58144}" type="pres">
      <dgm:prSet presAssocID="{301DABB1-E4EF-4B3A-9BAF-DCAC02611135}" presName="text2" presStyleLbl="fgAcc2" presStyleIdx="0" presStyleCnt="2" custScaleX="191426" custScaleY="67531">
        <dgm:presLayoutVars>
          <dgm:chPref val="3"/>
        </dgm:presLayoutVars>
      </dgm:prSet>
      <dgm:spPr/>
      <dgm:t>
        <a:bodyPr/>
        <a:lstStyle/>
        <a:p>
          <a:endParaRPr lang="ru-RU"/>
        </a:p>
      </dgm:t>
    </dgm:pt>
    <dgm:pt modelId="{348C7634-75B7-4787-9E91-2C30015990AA}" type="pres">
      <dgm:prSet presAssocID="{301DABB1-E4EF-4B3A-9BAF-DCAC02611135}" presName="hierChild3" presStyleCnt="0"/>
      <dgm:spPr/>
    </dgm:pt>
    <dgm:pt modelId="{DDE8F98E-F44D-440F-946B-941E373C1AD3}" type="pres">
      <dgm:prSet presAssocID="{7EF6C63F-A558-4B6D-A3C2-7F392E6B5947}" presName="Name17" presStyleLbl="parChTrans1D3" presStyleIdx="0" presStyleCnt="4"/>
      <dgm:spPr/>
      <dgm:t>
        <a:bodyPr/>
        <a:lstStyle/>
        <a:p>
          <a:endParaRPr lang="ru-RU"/>
        </a:p>
      </dgm:t>
    </dgm:pt>
    <dgm:pt modelId="{F3B9B08B-FAF9-4063-8757-69BE9B44F14A}" type="pres">
      <dgm:prSet presAssocID="{00E000CB-6F58-4176-9588-D75D252D1B68}" presName="hierRoot3" presStyleCnt="0"/>
      <dgm:spPr/>
    </dgm:pt>
    <dgm:pt modelId="{6BB2A185-DC6B-494A-8E0B-DA4DB6253A95}" type="pres">
      <dgm:prSet presAssocID="{00E000CB-6F58-4176-9588-D75D252D1B68}" presName="composite3" presStyleCnt="0"/>
      <dgm:spPr/>
    </dgm:pt>
    <dgm:pt modelId="{134956C9-56BC-467C-B20D-3A814A88C0D5}" type="pres">
      <dgm:prSet presAssocID="{00E000CB-6F58-4176-9588-D75D252D1B68}" presName="background3" presStyleLbl="node3" presStyleIdx="0" presStyleCnt="4"/>
      <dgm:spPr/>
    </dgm:pt>
    <dgm:pt modelId="{E0A6DF9B-3C39-43FE-A5F5-653FECDF2513}" type="pres">
      <dgm:prSet presAssocID="{00E000CB-6F58-4176-9588-D75D252D1B68}" presName="text3" presStyleLbl="fgAcc3" presStyleIdx="0" presStyleCnt="4" custScaleX="151164">
        <dgm:presLayoutVars>
          <dgm:chPref val="3"/>
        </dgm:presLayoutVars>
      </dgm:prSet>
      <dgm:spPr/>
      <dgm:t>
        <a:bodyPr/>
        <a:lstStyle/>
        <a:p>
          <a:endParaRPr lang="ru-RU"/>
        </a:p>
      </dgm:t>
    </dgm:pt>
    <dgm:pt modelId="{6C6659DF-9A69-436A-B7A1-54BC5D9F63AB}" type="pres">
      <dgm:prSet presAssocID="{00E000CB-6F58-4176-9588-D75D252D1B68}" presName="hierChild4" presStyleCnt="0"/>
      <dgm:spPr/>
    </dgm:pt>
    <dgm:pt modelId="{B2E2129E-2B95-4EC1-B625-E67A32E0A71C}" type="pres">
      <dgm:prSet presAssocID="{340292B7-A55F-4006-873C-7166F6192708}" presName="Name17" presStyleLbl="parChTrans1D3" presStyleIdx="1" presStyleCnt="4"/>
      <dgm:spPr/>
      <dgm:t>
        <a:bodyPr/>
        <a:lstStyle/>
        <a:p>
          <a:endParaRPr lang="ru-RU"/>
        </a:p>
      </dgm:t>
    </dgm:pt>
    <dgm:pt modelId="{A1CD7735-40C1-4F37-B6C9-E8F0EE397F3E}" type="pres">
      <dgm:prSet presAssocID="{12F74426-3D45-457B-9717-199A4500C239}" presName="hierRoot3" presStyleCnt="0"/>
      <dgm:spPr/>
    </dgm:pt>
    <dgm:pt modelId="{E6790EF9-B01B-4236-8C8D-4A71627F9234}" type="pres">
      <dgm:prSet presAssocID="{12F74426-3D45-457B-9717-199A4500C239}" presName="composite3" presStyleCnt="0"/>
      <dgm:spPr/>
    </dgm:pt>
    <dgm:pt modelId="{65A8C005-C57D-478E-B2EC-BAD075A8E071}" type="pres">
      <dgm:prSet presAssocID="{12F74426-3D45-457B-9717-199A4500C239}" presName="background3" presStyleLbl="node3" presStyleIdx="1" presStyleCnt="4"/>
      <dgm:spPr/>
    </dgm:pt>
    <dgm:pt modelId="{381E1064-92E0-4774-9A93-E96C42FC9898}" type="pres">
      <dgm:prSet presAssocID="{12F74426-3D45-457B-9717-199A4500C239}" presName="text3" presStyleLbl="fgAcc3" presStyleIdx="1" presStyleCnt="4" custScaleX="124441">
        <dgm:presLayoutVars>
          <dgm:chPref val="3"/>
        </dgm:presLayoutVars>
      </dgm:prSet>
      <dgm:spPr/>
      <dgm:t>
        <a:bodyPr/>
        <a:lstStyle/>
        <a:p>
          <a:endParaRPr lang="ru-RU"/>
        </a:p>
      </dgm:t>
    </dgm:pt>
    <dgm:pt modelId="{7C593AD4-0C5F-44C1-9F1D-0781559BFA48}" type="pres">
      <dgm:prSet presAssocID="{12F74426-3D45-457B-9717-199A4500C239}" presName="hierChild4" presStyleCnt="0"/>
      <dgm:spPr/>
    </dgm:pt>
    <dgm:pt modelId="{E105FFC5-64A8-416C-83BF-74FEA9C85F11}" type="pres">
      <dgm:prSet presAssocID="{0B2D7F75-5ECE-4ED8-A3D1-46F6750F5CAF}" presName="Name10" presStyleLbl="parChTrans1D2" presStyleIdx="1" presStyleCnt="2"/>
      <dgm:spPr/>
      <dgm:t>
        <a:bodyPr/>
        <a:lstStyle/>
        <a:p>
          <a:endParaRPr lang="ru-RU"/>
        </a:p>
      </dgm:t>
    </dgm:pt>
    <dgm:pt modelId="{7268C0F4-9659-45E9-A8EC-D6CBFF0F773B}" type="pres">
      <dgm:prSet presAssocID="{2C01B59D-9A5D-4066-B31B-C8EE4DC400AC}" presName="hierRoot2" presStyleCnt="0"/>
      <dgm:spPr/>
    </dgm:pt>
    <dgm:pt modelId="{0FB73114-A55F-41EE-849C-31CF0D887E23}" type="pres">
      <dgm:prSet presAssocID="{2C01B59D-9A5D-4066-B31B-C8EE4DC400AC}" presName="composite2" presStyleCnt="0"/>
      <dgm:spPr/>
    </dgm:pt>
    <dgm:pt modelId="{82FC1E78-8EE5-416B-8976-E13D61A8F900}" type="pres">
      <dgm:prSet presAssocID="{2C01B59D-9A5D-4066-B31B-C8EE4DC400AC}" presName="background2" presStyleLbl="node2" presStyleIdx="1" presStyleCnt="2"/>
      <dgm:spPr/>
    </dgm:pt>
    <dgm:pt modelId="{425CAE48-4749-4FF0-96B1-7E7377F125A5}" type="pres">
      <dgm:prSet presAssocID="{2C01B59D-9A5D-4066-B31B-C8EE4DC400AC}" presName="text2" presStyleLbl="fgAcc2" presStyleIdx="1" presStyleCnt="2" custScaleX="191426" custScaleY="67531">
        <dgm:presLayoutVars>
          <dgm:chPref val="3"/>
        </dgm:presLayoutVars>
      </dgm:prSet>
      <dgm:spPr/>
      <dgm:t>
        <a:bodyPr/>
        <a:lstStyle/>
        <a:p>
          <a:endParaRPr lang="ru-RU"/>
        </a:p>
      </dgm:t>
    </dgm:pt>
    <dgm:pt modelId="{C3E14532-F97F-4F34-948D-DBC59FBBFF41}" type="pres">
      <dgm:prSet presAssocID="{2C01B59D-9A5D-4066-B31B-C8EE4DC400AC}" presName="hierChild3" presStyleCnt="0"/>
      <dgm:spPr/>
    </dgm:pt>
    <dgm:pt modelId="{70C1065A-503E-4C2A-B434-72C400FDC92C}" type="pres">
      <dgm:prSet presAssocID="{A5078D1B-FE67-428A-A369-F747A2103F5F}" presName="Name17" presStyleLbl="parChTrans1D3" presStyleIdx="2" presStyleCnt="4"/>
      <dgm:spPr/>
      <dgm:t>
        <a:bodyPr/>
        <a:lstStyle/>
        <a:p>
          <a:endParaRPr lang="ru-RU"/>
        </a:p>
      </dgm:t>
    </dgm:pt>
    <dgm:pt modelId="{355164A3-7068-4350-ABB5-D237FCC71942}" type="pres">
      <dgm:prSet presAssocID="{D5FA7864-461B-4A96-ADFC-D1751D09B44F}" presName="hierRoot3" presStyleCnt="0"/>
      <dgm:spPr/>
    </dgm:pt>
    <dgm:pt modelId="{E8730FA5-74C2-4A0A-9771-2E2F80785AA5}" type="pres">
      <dgm:prSet presAssocID="{D5FA7864-461B-4A96-ADFC-D1751D09B44F}" presName="composite3" presStyleCnt="0"/>
      <dgm:spPr/>
    </dgm:pt>
    <dgm:pt modelId="{CAC9855F-8084-4EAF-960D-03E6786339E1}" type="pres">
      <dgm:prSet presAssocID="{D5FA7864-461B-4A96-ADFC-D1751D09B44F}" presName="background3" presStyleLbl="node3" presStyleIdx="2" presStyleCnt="4"/>
      <dgm:spPr/>
    </dgm:pt>
    <dgm:pt modelId="{5D1FD04C-71B7-42ED-A485-8161AEFD3401}" type="pres">
      <dgm:prSet presAssocID="{D5FA7864-461B-4A96-ADFC-D1751D09B44F}" presName="text3" presStyleLbl="fgAcc3" presStyleIdx="2" presStyleCnt="4" custScaleX="151164">
        <dgm:presLayoutVars>
          <dgm:chPref val="3"/>
        </dgm:presLayoutVars>
      </dgm:prSet>
      <dgm:spPr/>
      <dgm:t>
        <a:bodyPr/>
        <a:lstStyle/>
        <a:p>
          <a:endParaRPr lang="ru-RU"/>
        </a:p>
      </dgm:t>
    </dgm:pt>
    <dgm:pt modelId="{A8C77506-B224-4099-9E9F-9F2210BA7026}" type="pres">
      <dgm:prSet presAssocID="{D5FA7864-461B-4A96-ADFC-D1751D09B44F}" presName="hierChild4" presStyleCnt="0"/>
      <dgm:spPr/>
    </dgm:pt>
    <dgm:pt modelId="{5DFE0173-82AC-4D4C-AD70-89DA05E4F684}" type="pres">
      <dgm:prSet presAssocID="{9EC9B648-319D-4510-8513-F807FB2A4394}" presName="Name17" presStyleLbl="parChTrans1D3" presStyleIdx="3" presStyleCnt="4"/>
      <dgm:spPr/>
      <dgm:t>
        <a:bodyPr/>
        <a:lstStyle/>
        <a:p>
          <a:endParaRPr lang="ru-RU"/>
        </a:p>
      </dgm:t>
    </dgm:pt>
    <dgm:pt modelId="{EE46C27B-DAAC-4EDA-BFBB-98B085B12F86}" type="pres">
      <dgm:prSet presAssocID="{085B33B2-B3B8-4B87-915F-782C4410B2E2}" presName="hierRoot3" presStyleCnt="0"/>
      <dgm:spPr/>
    </dgm:pt>
    <dgm:pt modelId="{2E9C47C9-6958-4BC0-9797-22EE4A77C092}" type="pres">
      <dgm:prSet presAssocID="{085B33B2-B3B8-4B87-915F-782C4410B2E2}" presName="composite3" presStyleCnt="0"/>
      <dgm:spPr/>
    </dgm:pt>
    <dgm:pt modelId="{50356EFD-2BCC-4900-9B7B-68AC8D97DCF8}" type="pres">
      <dgm:prSet presAssocID="{085B33B2-B3B8-4B87-915F-782C4410B2E2}" presName="background3" presStyleLbl="node3" presStyleIdx="3" presStyleCnt="4"/>
      <dgm:spPr/>
    </dgm:pt>
    <dgm:pt modelId="{59982639-AF8F-403C-B835-1228A343DDB9}" type="pres">
      <dgm:prSet presAssocID="{085B33B2-B3B8-4B87-915F-782C4410B2E2}" presName="text3" presStyleLbl="fgAcc3" presStyleIdx="3" presStyleCnt="4" custScaleX="124441">
        <dgm:presLayoutVars>
          <dgm:chPref val="3"/>
        </dgm:presLayoutVars>
      </dgm:prSet>
      <dgm:spPr/>
      <dgm:t>
        <a:bodyPr/>
        <a:lstStyle/>
        <a:p>
          <a:endParaRPr lang="ru-RU"/>
        </a:p>
      </dgm:t>
    </dgm:pt>
    <dgm:pt modelId="{775504FB-8500-498E-99C5-653585AB8F86}" type="pres">
      <dgm:prSet presAssocID="{085B33B2-B3B8-4B87-915F-782C4410B2E2}" presName="hierChild4" presStyleCnt="0"/>
      <dgm:spPr/>
    </dgm:pt>
  </dgm:ptLst>
  <dgm:cxnLst>
    <dgm:cxn modelId="{9D0AD6C3-41D8-4C39-BDC2-859A7985C62B}" type="presOf" srcId="{9EC9B648-319D-4510-8513-F807FB2A4394}" destId="{5DFE0173-82AC-4D4C-AD70-89DA05E4F684}" srcOrd="0" destOrd="0" presId="urn:microsoft.com/office/officeart/2005/8/layout/hierarchy1"/>
    <dgm:cxn modelId="{1083F093-D088-47CB-8C08-7343EEE07F15}" srcId="{2C01B59D-9A5D-4066-B31B-C8EE4DC400AC}" destId="{D5FA7864-461B-4A96-ADFC-D1751D09B44F}" srcOrd="0" destOrd="0" parTransId="{A5078D1B-FE67-428A-A369-F747A2103F5F}" sibTransId="{8EBBFE80-AB09-4858-96C4-63F391453186}"/>
    <dgm:cxn modelId="{4EDBBFF3-5E0F-4BA7-976D-5450D8D4998A}" type="presOf" srcId="{085B33B2-B3B8-4B87-915F-782C4410B2E2}" destId="{59982639-AF8F-403C-B835-1228A343DDB9}" srcOrd="0" destOrd="0" presId="urn:microsoft.com/office/officeart/2005/8/layout/hierarchy1"/>
    <dgm:cxn modelId="{6F5026DB-0626-4057-B5CA-D47E506DBE86}" srcId="{88387F33-D319-4D3C-9377-44E3057C3851}" destId="{2C01B59D-9A5D-4066-B31B-C8EE4DC400AC}" srcOrd="1" destOrd="0" parTransId="{0B2D7F75-5ECE-4ED8-A3D1-46F6750F5CAF}" sibTransId="{FF64EC1B-1E27-47F2-AC8D-1145BC8CBEE3}"/>
    <dgm:cxn modelId="{2D26EC47-6F7E-4A8D-9ACE-A03391F6A2B6}" type="presOf" srcId="{D5FA7864-461B-4A96-ADFC-D1751D09B44F}" destId="{5D1FD04C-71B7-42ED-A485-8161AEFD3401}" srcOrd="0" destOrd="0" presId="urn:microsoft.com/office/officeart/2005/8/layout/hierarchy1"/>
    <dgm:cxn modelId="{6F0D117F-0F28-4503-A517-CBB3F2E9BC22}" srcId="{9C51B2A7-D161-4ADE-953D-4C70CBC53A69}" destId="{88387F33-D319-4D3C-9377-44E3057C3851}" srcOrd="0" destOrd="0" parTransId="{22E9B373-1C77-46A3-A784-9171DB2FDDBF}" sibTransId="{28BD21A1-62AA-435B-B737-E635FBBC423F}"/>
    <dgm:cxn modelId="{C93D8DE0-003F-4665-B017-35D3B1BD3AD8}" type="presOf" srcId="{9C51B2A7-D161-4ADE-953D-4C70CBC53A69}" destId="{A653805C-AD58-418E-AD76-04BF9A4C4E62}" srcOrd="0" destOrd="0" presId="urn:microsoft.com/office/officeart/2005/8/layout/hierarchy1"/>
    <dgm:cxn modelId="{E058D413-A41D-433D-A62F-FE7B4CF6E703}" srcId="{301DABB1-E4EF-4B3A-9BAF-DCAC02611135}" destId="{00E000CB-6F58-4176-9588-D75D252D1B68}" srcOrd="0" destOrd="0" parTransId="{7EF6C63F-A558-4B6D-A3C2-7F392E6B5947}" sibTransId="{9B82BBAF-A380-4B7C-999B-41C48D380031}"/>
    <dgm:cxn modelId="{1DD5952D-D7A1-4A01-9577-048FFEC2B836}" type="presOf" srcId="{A5078D1B-FE67-428A-A369-F747A2103F5F}" destId="{70C1065A-503E-4C2A-B434-72C400FDC92C}" srcOrd="0" destOrd="0" presId="urn:microsoft.com/office/officeart/2005/8/layout/hierarchy1"/>
    <dgm:cxn modelId="{8657C1B6-F05D-4E11-9B2D-0C9FCD083CFC}" type="presOf" srcId="{00E000CB-6F58-4176-9588-D75D252D1B68}" destId="{E0A6DF9B-3C39-43FE-A5F5-653FECDF2513}" srcOrd="0" destOrd="0" presId="urn:microsoft.com/office/officeart/2005/8/layout/hierarchy1"/>
    <dgm:cxn modelId="{341F173E-D9EA-4D5B-829C-25EB048C79AE}" type="presOf" srcId="{340292B7-A55F-4006-873C-7166F6192708}" destId="{B2E2129E-2B95-4EC1-B625-E67A32E0A71C}" srcOrd="0" destOrd="0" presId="urn:microsoft.com/office/officeart/2005/8/layout/hierarchy1"/>
    <dgm:cxn modelId="{37B218B9-AA7E-44EE-9D6C-E15CA4BD4C20}" srcId="{2C01B59D-9A5D-4066-B31B-C8EE4DC400AC}" destId="{085B33B2-B3B8-4B87-915F-782C4410B2E2}" srcOrd="1" destOrd="0" parTransId="{9EC9B648-319D-4510-8513-F807FB2A4394}" sibTransId="{81045CE4-8121-4381-B31A-184B16651671}"/>
    <dgm:cxn modelId="{98810D4F-3F9C-41FC-92FE-17B6953B2379}" srcId="{301DABB1-E4EF-4B3A-9BAF-DCAC02611135}" destId="{12F74426-3D45-457B-9717-199A4500C239}" srcOrd="1" destOrd="0" parTransId="{340292B7-A55F-4006-873C-7166F6192708}" sibTransId="{C3B9D6BD-B491-4FA8-BF9E-36011F0AD6EA}"/>
    <dgm:cxn modelId="{AFA17168-E421-4CA3-949C-B8783CCA61B0}" type="presOf" srcId="{301DABB1-E4EF-4B3A-9BAF-DCAC02611135}" destId="{9CAFF42F-DB8F-4573-BFB7-ED8A62E58144}" srcOrd="0" destOrd="0" presId="urn:microsoft.com/office/officeart/2005/8/layout/hierarchy1"/>
    <dgm:cxn modelId="{55AE79BF-8745-45F9-B074-C27EA5B803DA}" type="presOf" srcId="{0B2D7F75-5ECE-4ED8-A3D1-46F6750F5CAF}" destId="{E105FFC5-64A8-416C-83BF-74FEA9C85F11}" srcOrd="0" destOrd="0" presId="urn:microsoft.com/office/officeart/2005/8/layout/hierarchy1"/>
    <dgm:cxn modelId="{AC8433C6-DA6E-4DCA-938B-285DE5E1DD8A}" type="presOf" srcId="{2C01B59D-9A5D-4066-B31B-C8EE4DC400AC}" destId="{425CAE48-4749-4FF0-96B1-7E7377F125A5}" srcOrd="0" destOrd="0" presId="urn:microsoft.com/office/officeart/2005/8/layout/hierarchy1"/>
    <dgm:cxn modelId="{2A2E9988-3DE5-46BC-9955-9912EA729FA4}" type="presOf" srcId="{7EF6C63F-A558-4B6D-A3C2-7F392E6B5947}" destId="{DDE8F98E-F44D-440F-946B-941E373C1AD3}" srcOrd="0" destOrd="0" presId="urn:microsoft.com/office/officeart/2005/8/layout/hierarchy1"/>
    <dgm:cxn modelId="{8D34A7EE-D6B0-43FB-AC79-5235914BDA50}" type="presOf" srcId="{88387F33-D319-4D3C-9377-44E3057C3851}" destId="{5A578994-762E-439A-9D88-8A7983C5BF53}" srcOrd="0" destOrd="0" presId="urn:microsoft.com/office/officeart/2005/8/layout/hierarchy1"/>
    <dgm:cxn modelId="{F68EEC8D-443B-473F-8187-FA83D390962E}" srcId="{88387F33-D319-4D3C-9377-44E3057C3851}" destId="{301DABB1-E4EF-4B3A-9BAF-DCAC02611135}" srcOrd="0" destOrd="0" parTransId="{B4B3B138-1E25-4428-AF8A-575F513DD2A2}" sibTransId="{81CD170C-E269-44AD-947F-95B2BB6C8DA1}"/>
    <dgm:cxn modelId="{4B90E1EA-D901-469F-8B27-855031657355}" type="presOf" srcId="{12F74426-3D45-457B-9717-199A4500C239}" destId="{381E1064-92E0-4774-9A93-E96C42FC9898}" srcOrd="0" destOrd="0" presId="urn:microsoft.com/office/officeart/2005/8/layout/hierarchy1"/>
    <dgm:cxn modelId="{32AADD4B-ACCF-48B5-9363-993BFC558854}" type="presOf" srcId="{B4B3B138-1E25-4428-AF8A-575F513DD2A2}" destId="{29C76552-1459-4734-8016-6D6324D5CDDD}" srcOrd="0" destOrd="0" presId="urn:microsoft.com/office/officeart/2005/8/layout/hierarchy1"/>
    <dgm:cxn modelId="{AFDDCA0A-53B3-4D46-9317-F805D9C7CCBA}" type="presParOf" srcId="{A653805C-AD58-418E-AD76-04BF9A4C4E62}" destId="{01F33728-88CC-4DA1-B1C7-BBC766D88554}" srcOrd="0" destOrd="0" presId="urn:microsoft.com/office/officeart/2005/8/layout/hierarchy1"/>
    <dgm:cxn modelId="{BB4C97F1-1E69-480D-B1AD-8DB1AE0E26BE}" type="presParOf" srcId="{01F33728-88CC-4DA1-B1C7-BBC766D88554}" destId="{E8084643-2049-40F4-8D9C-C5FC7774951D}" srcOrd="0" destOrd="0" presId="urn:microsoft.com/office/officeart/2005/8/layout/hierarchy1"/>
    <dgm:cxn modelId="{D2750ED4-D171-4786-9917-437B6543C0A3}" type="presParOf" srcId="{E8084643-2049-40F4-8D9C-C5FC7774951D}" destId="{6A76029C-547E-46C4-A961-A0F644F263E7}" srcOrd="0" destOrd="0" presId="urn:microsoft.com/office/officeart/2005/8/layout/hierarchy1"/>
    <dgm:cxn modelId="{E7224DE4-2CE6-4069-805B-53224FDAE8B1}" type="presParOf" srcId="{E8084643-2049-40F4-8D9C-C5FC7774951D}" destId="{5A578994-762E-439A-9D88-8A7983C5BF53}" srcOrd="1" destOrd="0" presId="urn:microsoft.com/office/officeart/2005/8/layout/hierarchy1"/>
    <dgm:cxn modelId="{AEEF1B49-ADEA-43FF-8F06-76BB127CC975}" type="presParOf" srcId="{01F33728-88CC-4DA1-B1C7-BBC766D88554}" destId="{1C024AAA-438E-4B71-A162-2D25D9B98A49}" srcOrd="1" destOrd="0" presId="urn:microsoft.com/office/officeart/2005/8/layout/hierarchy1"/>
    <dgm:cxn modelId="{0331693C-1D52-4A93-A753-60E6F7CAD346}" type="presParOf" srcId="{1C024AAA-438E-4B71-A162-2D25D9B98A49}" destId="{29C76552-1459-4734-8016-6D6324D5CDDD}" srcOrd="0" destOrd="0" presId="urn:microsoft.com/office/officeart/2005/8/layout/hierarchy1"/>
    <dgm:cxn modelId="{B9022278-A492-46EE-AC05-FC4D4E4B280E}" type="presParOf" srcId="{1C024AAA-438E-4B71-A162-2D25D9B98A49}" destId="{5655BDB5-7840-4019-8110-80F36FB2ED85}" srcOrd="1" destOrd="0" presId="urn:microsoft.com/office/officeart/2005/8/layout/hierarchy1"/>
    <dgm:cxn modelId="{229F1865-F7AB-4E79-97D0-1D90E8A393ED}" type="presParOf" srcId="{5655BDB5-7840-4019-8110-80F36FB2ED85}" destId="{4169F365-2B89-4718-82C2-6335728BEBB5}" srcOrd="0" destOrd="0" presId="urn:microsoft.com/office/officeart/2005/8/layout/hierarchy1"/>
    <dgm:cxn modelId="{168417F3-218C-4331-823A-E63205FDE434}" type="presParOf" srcId="{4169F365-2B89-4718-82C2-6335728BEBB5}" destId="{F74624EE-6460-416E-9FA5-10C3062BD31F}" srcOrd="0" destOrd="0" presId="urn:microsoft.com/office/officeart/2005/8/layout/hierarchy1"/>
    <dgm:cxn modelId="{96757B36-7932-44CE-B6B3-0999433F29BB}" type="presParOf" srcId="{4169F365-2B89-4718-82C2-6335728BEBB5}" destId="{9CAFF42F-DB8F-4573-BFB7-ED8A62E58144}" srcOrd="1" destOrd="0" presId="urn:microsoft.com/office/officeart/2005/8/layout/hierarchy1"/>
    <dgm:cxn modelId="{04F3FB0F-BA21-4465-9E17-A55594039685}" type="presParOf" srcId="{5655BDB5-7840-4019-8110-80F36FB2ED85}" destId="{348C7634-75B7-4787-9E91-2C30015990AA}" srcOrd="1" destOrd="0" presId="urn:microsoft.com/office/officeart/2005/8/layout/hierarchy1"/>
    <dgm:cxn modelId="{0D666547-378B-4392-96F6-DC4927809144}" type="presParOf" srcId="{348C7634-75B7-4787-9E91-2C30015990AA}" destId="{DDE8F98E-F44D-440F-946B-941E373C1AD3}" srcOrd="0" destOrd="0" presId="urn:microsoft.com/office/officeart/2005/8/layout/hierarchy1"/>
    <dgm:cxn modelId="{1FC96071-7C84-4DDC-9827-142A7254C70C}" type="presParOf" srcId="{348C7634-75B7-4787-9E91-2C30015990AA}" destId="{F3B9B08B-FAF9-4063-8757-69BE9B44F14A}" srcOrd="1" destOrd="0" presId="urn:microsoft.com/office/officeart/2005/8/layout/hierarchy1"/>
    <dgm:cxn modelId="{B2895894-9F85-428A-B15F-F8827CF0BCC8}" type="presParOf" srcId="{F3B9B08B-FAF9-4063-8757-69BE9B44F14A}" destId="{6BB2A185-DC6B-494A-8E0B-DA4DB6253A95}" srcOrd="0" destOrd="0" presId="urn:microsoft.com/office/officeart/2005/8/layout/hierarchy1"/>
    <dgm:cxn modelId="{75E7F1A4-175C-4C58-8440-F5269E62D351}" type="presParOf" srcId="{6BB2A185-DC6B-494A-8E0B-DA4DB6253A95}" destId="{134956C9-56BC-467C-B20D-3A814A88C0D5}" srcOrd="0" destOrd="0" presId="urn:microsoft.com/office/officeart/2005/8/layout/hierarchy1"/>
    <dgm:cxn modelId="{0CE3FF5C-A77E-4674-960B-D75CF229B703}" type="presParOf" srcId="{6BB2A185-DC6B-494A-8E0B-DA4DB6253A95}" destId="{E0A6DF9B-3C39-43FE-A5F5-653FECDF2513}" srcOrd="1" destOrd="0" presId="urn:microsoft.com/office/officeart/2005/8/layout/hierarchy1"/>
    <dgm:cxn modelId="{A9990E4D-22BA-4FCA-AFE4-9F640BACD3D0}" type="presParOf" srcId="{F3B9B08B-FAF9-4063-8757-69BE9B44F14A}" destId="{6C6659DF-9A69-436A-B7A1-54BC5D9F63AB}" srcOrd="1" destOrd="0" presId="urn:microsoft.com/office/officeart/2005/8/layout/hierarchy1"/>
    <dgm:cxn modelId="{CB3A0805-8A8E-4550-8E93-9FE41452EEF4}" type="presParOf" srcId="{348C7634-75B7-4787-9E91-2C30015990AA}" destId="{B2E2129E-2B95-4EC1-B625-E67A32E0A71C}" srcOrd="2" destOrd="0" presId="urn:microsoft.com/office/officeart/2005/8/layout/hierarchy1"/>
    <dgm:cxn modelId="{5D79AE60-4EB5-4131-A70D-19A330BD66B8}" type="presParOf" srcId="{348C7634-75B7-4787-9E91-2C30015990AA}" destId="{A1CD7735-40C1-4F37-B6C9-E8F0EE397F3E}" srcOrd="3" destOrd="0" presId="urn:microsoft.com/office/officeart/2005/8/layout/hierarchy1"/>
    <dgm:cxn modelId="{F3E05B4A-C925-47F4-8C2D-21EFF8970A19}" type="presParOf" srcId="{A1CD7735-40C1-4F37-B6C9-E8F0EE397F3E}" destId="{E6790EF9-B01B-4236-8C8D-4A71627F9234}" srcOrd="0" destOrd="0" presId="urn:microsoft.com/office/officeart/2005/8/layout/hierarchy1"/>
    <dgm:cxn modelId="{3281389C-6B90-4945-BC8B-3A10337466FA}" type="presParOf" srcId="{E6790EF9-B01B-4236-8C8D-4A71627F9234}" destId="{65A8C005-C57D-478E-B2EC-BAD075A8E071}" srcOrd="0" destOrd="0" presId="urn:microsoft.com/office/officeart/2005/8/layout/hierarchy1"/>
    <dgm:cxn modelId="{20B4DC8A-C8DF-4361-8B1C-B80B0A157515}" type="presParOf" srcId="{E6790EF9-B01B-4236-8C8D-4A71627F9234}" destId="{381E1064-92E0-4774-9A93-E96C42FC9898}" srcOrd="1" destOrd="0" presId="urn:microsoft.com/office/officeart/2005/8/layout/hierarchy1"/>
    <dgm:cxn modelId="{DD0ABB7D-BC59-4E12-94C7-47016305983C}" type="presParOf" srcId="{A1CD7735-40C1-4F37-B6C9-E8F0EE397F3E}" destId="{7C593AD4-0C5F-44C1-9F1D-0781559BFA48}" srcOrd="1" destOrd="0" presId="urn:microsoft.com/office/officeart/2005/8/layout/hierarchy1"/>
    <dgm:cxn modelId="{B95AB1AD-C99D-4A9E-A0F4-542E36AD10AA}" type="presParOf" srcId="{1C024AAA-438E-4B71-A162-2D25D9B98A49}" destId="{E105FFC5-64A8-416C-83BF-74FEA9C85F11}" srcOrd="2" destOrd="0" presId="urn:microsoft.com/office/officeart/2005/8/layout/hierarchy1"/>
    <dgm:cxn modelId="{2D7B5357-1F7D-4819-A412-7CAFFC494911}" type="presParOf" srcId="{1C024AAA-438E-4B71-A162-2D25D9B98A49}" destId="{7268C0F4-9659-45E9-A8EC-D6CBFF0F773B}" srcOrd="3" destOrd="0" presId="urn:microsoft.com/office/officeart/2005/8/layout/hierarchy1"/>
    <dgm:cxn modelId="{81BAA6B3-D152-4ABC-9D8D-2510830D2F0E}" type="presParOf" srcId="{7268C0F4-9659-45E9-A8EC-D6CBFF0F773B}" destId="{0FB73114-A55F-41EE-849C-31CF0D887E23}" srcOrd="0" destOrd="0" presId="urn:microsoft.com/office/officeart/2005/8/layout/hierarchy1"/>
    <dgm:cxn modelId="{A2C7762A-9BAD-4F68-A6F1-86095DD89A5F}" type="presParOf" srcId="{0FB73114-A55F-41EE-849C-31CF0D887E23}" destId="{82FC1E78-8EE5-416B-8976-E13D61A8F900}" srcOrd="0" destOrd="0" presId="urn:microsoft.com/office/officeart/2005/8/layout/hierarchy1"/>
    <dgm:cxn modelId="{97A660A9-B833-4EA4-8A33-2E939008E092}" type="presParOf" srcId="{0FB73114-A55F-41EE-849C-31CF0D887E23}" destId="{425CAE48-4749-4FF0-96B1-7E7377F125A5}" srcOrd="1" destOrd="0" presId="urn:microsoft.com/office/officeart/2005/8/layout/hierarchy1"/>
    <dgm:cxn modelId="{82D18ABD-6222-466B-A4D5-57A09CDFB723}" type="presParOf" srcId="{7268C0F4-9659-45E9-A8EC-D6CBFF0F773B}" destId="{C3E14532-F97F-4F34-948D-DBC59FBBFF41}" srcOrd="1" destOrd="0" presId="urn:microsoft.com/office/officeart/2005/8/layout/hierarchy1"/>
    <dgm:cxn modelId="{64F30AAF-7448-4999-AE77-22458EB5B95F}" type="presParOf" srcId="{C3E14532-F97F-4F34-948D-DBC59FBBFF41}" destId="{70C1065A-503E-4C2A-B434-72C400FDC92C}" srcOrd="0" destOrd="0" presId="urn:microsoft.com/office/officeart/2005/8/layout/hierarchy1"/>
    <dgm:cxn modelId="{CF2B31BD-4E49-4BE9-A5F2-DD06D5D3B903}" type="presParOf" srcId="{C3E14532-F97F-4F34-948D-DBC59FBBFF41}" destId="{355164A3-7068-4350-ABB5-D237FCC71942}" srcOrd="1" destOrd="0" presId="urn:microsoft.com/office/officeart/2005/8/layout/hierarchy1"/>
    <dgm:cxn modelId="{BF99D76E-F926-46F4-9ECC-DFD60966C55F}" type="presParOf" srcId="{355164A3-7068-4350-ABB5-D237FCC71942}" destId="{E8730FA5-74C2-4A0A-9771-2E2F80785AA5}" srcOrd="0" destOrd="0" presId="urn:microsoft.com/office/officeart/2005/8/layout/hierarchy1"/>
    <dgm:cxn modelId="{C2B036C1-6BA8-48E8-88AE-BFBD287FC272}" type="presParOf" srcId="{E8730FA5-74C2-4A0A-9771-2E2F80785AA5}" destId="{CAC9855F-8084-4EAF-960D-03E6786339E1}" srcOrd="0" destOrd="0" presId="urn:microsoft.com/office/officeart/2005/8/layout/hierarchy1"/>
    <dgm:cxn modelId="{6336D537-08CE-403A-8516-EF2B1E28375E}" type="presParOf" srcId="{E8730FA5-74C2-4A0A-9771-2E2F80785AA5}" destId="{5D1FD04C-71B7-42ED-A485-8161AEFD3401}" srcOrd="1" destOrd="0" presId="urn:microsoft.com/office/officeart/2005/8/layout/hierarchy1"/>
    <dgm:cxn modelId="{6DC0D356-6895-4220-A568-5D4D00A78CAF}" type="presParOf" srcId="{355164A3-7068-4350-ABB5-D237FCC71942}" destId="{A8C77506-B224-4099-9E9F-9F2210BA7026}" srcOrd="1" destOrd="0" presId="urn:microsoft.com/office/officeart/2005/8/layout/hierarchy1"/>
    <dgm:cxn modelId="{7D8B5C8D-F9AA-47D4-A6CA-35401EED4380}" type="presParOf" srcId="{C3E14532-F97F-4F34-948D-DBC59FBBFF41}" destId="{5DFE0173-82AC-4D4C-AD70-89DA05E4F684}" srcOrd="2" destOrd="0" presId="urn:microsoft.com/office/officeart/2005/8/layout/hierarchy1"/>
    <dgm:cxn modelId="{E52F5232-3AA0-4D0C-99BB-0420BD57F6ED}" type="presParOf" srcId="{C3E14532-F97F-4F34-948D-DBC59FBBFF41}" destId="{EE46C27B-DAAC-4EDA-BFBB-98B085B12F86}" srcOrd="3" destOrd="0" presId="urn:microsoft.com/office/officeart/2005/8/layout/hierarchy1"/>
    <dgm:cxn modelId="{573389DA-842D-4250-9D3D-6D75CDBFD98B}" type="presParOf" srcId="{EE46C27B-DAAC-4EDA-BFBB-98B085B12F86}" destId="{2E9C47C9-6958-4BC0-9797-22EE4A77C092}" srcOrd="0" destOrd="0" presId="urn:microsoft.com/office/officeart/2005/8/layout/hierarchy1"/>
    <dgm:cxn modelId="{C1B130CB-BEA1-4826-A162-4532F8151A51}" type="presParOf" srcId="{2E9C47C9-6958-4BC0-9797-22EE4A77C092}" destId="{50356EFD-2BCC-4900-9B7B-68AC8D97DCF8}" srcOrd="0" destOrd="0" presId="urn:microsoft.com/office/officeart/2005/8/layout/hierarchy1"/>
    <dgm:cxn modelId="{B9EFD30B-8E05-47FA-8435-B416645733C0}" type="presParOf" srcId="{2E9C47C9-6958-4BC0-9797-22EE4A77C092}" destId="{59982639-AF8F-403C-B835-1228A343DDB9}" srcOrd="1" destOrd="0" presId="urn:microsoft.com/office/officeart/2005/8/layout/hierarchy1"/>
    <dgm:cxn modelId="{E751122A-F531-47CA-95C0-DC54F3BE6FDF}" type="presParOf" srcId="{EE46C27B-DAAC-4EDA-BFBB-98B085B12F86}" destId="{775504FB-8500-498E-99C5-653585AB8F86}"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D3090308-F899-40C1-8FCA-497F7F9D822E}" type="doc">
      <dgm:prSet loTypeId="urn:microsoft.com/office/officeart/2005/8/layout/bProcess4" loCatId="process" qsTypeId="urn:microsoft.com/office/officeart/2005/8/quickstyle/simple4" qsCatId="simple" csTypeId="urn:microsoft.com/office/officeart/2005/8/colors/accent1_2" csCatId="accent1" phldr="1"/>
      <dgm:spPr/>
      <dgm:t>
        <a:bodyPr/>
        <a:lstStyle/>
        <a:p>
          <a:endParaRPr lang="ru-RU"/>
        </a:p>
      </dgm:t>
    </dgm:pt>
    <dgm:pt modelId="{EA93D9E5-E29F-46CB-BBE9-932AAD719A8D}">
      <dgm:prSet phldrT="[Текст]" custT="1"/>
      <dgm:spPr>
        <a:solidFill>
          <a:srgbClr val="FF9933"/>
        </a:solidFill>
      </dgm:spPr>
      <dgm:t>
        <a:bodyPr/>
        <a:lstStyle/>
        <a:p>
          <a:r>
            <a:rPr lang="ru-RU" sz="1200" b="1" dirty="0" smtClean="0">
              <a:solidFill>
                <a:schemeClr val="tx2">
                  <a:lumMod val="50000"/>
                </a:schemeClr>
              </a:solidFill>
              <a:latin typeface="+mj-lt"/>
            </a:rPr>
            <a:t>Документ «Отражение заработной платы в регламентированном учете»</a:t>
          </a:r>
          <a:endParaRPr lang="ru-RU" sz="1200" b="1" dirty="0">
            <a:solidFill>
              <a:schemeClr val="tx2">
                <a:lumMod val="50000"/>
              </a:schemeClr>
            </a:solidFill>
            <a:latin typeface="+mj-lt"/>
          </a:endParaRPr>
        </a:p>
      </dgm:t>
    </dgm:pt>
    <dgm:pt modelId="{AD643E38-5B52-437C-A12A-55FCA16BBF00}" type="parTrans" cxnId="{5CE961F2-3A10-4608-9088-5A2500F9CB9E}">
      <dgm:prSet/>
      <dgm:spPr/>
      <dgm:t>
        <a:bodyPr/>
        <a:lstStyle/>
        <a:p>
          <a:endParaRPr lang="ru-RU" sz="1200" b="1">
            <a:solidFill>
              <a:schemeClr val="tx2">
                <a:lumMod val="50000"/>
              </a:schemeClr>
            </a:solidFill>
            <a:latin typeface="+mj-lt"/>
          </a:endParaRPr>
        </a:p>
      </dgm:t>
    </dgm:pt>
    <dgm:pt modelId="{34ED8294-BE66-4CFB-8BF1-C0D941E67401}" type="sibTrans" cxnId="{5CE961F2-3A10-4608-9088-5A2500F9CB9E}">
      <dgm:prSet/>
      <dgm:spPr/>
      <dgm:t>
        <a:bodyPr/>
        <a:lstStyle/>
        <a:p>
          <a:endParaRPr lang="ru-RU" sz="1200" b="1">
            <a:solidFill>
              <a:schemeClr val="tx2">
                <a:lumMod val="50000"/>
              </a:schemeClr>
            </a:solidFill>
            <a:latin typeface="+mj-lt"/>
          </a:endParaRPr>
        </a:p>
      </dgm:t>
    </dgm:pt>
    <dgm:pt modelId="{81CB1716-AD73-4FFD-A757-62EF12739C07}">
      <dgm:prSet phldrT="[Текст]" custT="1"/>
      <dgm:spPr>
        <a:solidFill>
          <a:schemeClr val="accent6">
            <a:lumMod val="20000"/>
            <a:lumOff val="80000"/>
          </a:schemeClr>
        </a:solidFill>
      </dgm:spPr>
      <dgm:t>
        <a:bodyPr/>
        <a:lstStyle/>
        <a:p>
          <a:r>
            <a:rPr lang="ru-RU" sz="1200" b="1" dirty="0" smtClean="0">
              <a:solidFill>
                <a:schemeClr val="tx2">
                  <a:lumMod val="50000"/>
                </a:schemeClr>
              </a:solidFill>
              <a:latin typeface="+mj-lt"/>
            </a:rPr>
            <a:t>Документ «Погашение стоимости материалов»</a:t>
          </a:r>
          <a:endParaRPr lang="ru-RU" sz="1200" b="1" dirty="0">
            <a:solidFill>
              <a:schemeClr val="tx2">
                <a:lumMod val="50000"/>
              </a:schemeClr>
            </a:solidFill>
            <a:latin typeface="+mj-lt"/>
          </a:endParaRPr>
        </a:p>
      </dgm:t>
    </dgm:pt>
    <dgm:pt modelId="{E04D0C2C-6147-4216-9EB6-985E797456AB}" type="parTrans" cxnId="{D6A96369-7735-4C3D-9917-B6CC678289F7}">
      <dgm:prSet/>
      <dgm:spPr/>
      <dgm:t>
        <a:bodyPr/>
        <a:lstStyle/>
        <a:p>
          <a:endParaRPr lang="ru-RU" sz="1200" b="1">
            <a:solidFill>
              <a:schemeClr val="tx2">
                <a:lumMod val="50000"/>
              </a:schemeClr>
            </a:solidFill>
            <a:latin typeface="+mj-lt"/>
          </a:endParaRPr>
        </a:p>
      </dgm:t>
    </dgm:pt>
    <dgm:pt modelId="{9D3F065C-D7A5-45F3-A536-31E7C297ED69}" type="sibTrans" cxnId="{D6A96369-7735-4C3D-9917-B6CC678289F7}">
      <dgm:prSet/>
      <dgm:spPr/>
      <dgm:t>
        <a:bodyPr/>
        <a:lstStyle/>
        <a:p>
          <a:endParaRPr lang="ru-RU" sz="1200" b="1">
            <a:solidFill>
              <a:schemeClr val="tx2">
                <a:lumMod val="50000"/>
              </a:schemeClr>
            </a:solidFill>
            <a:latin typeface="+mj-lt"/>
          </a:endParaRPr>
        </a:p>
      </dgm:t>
    </dgm:pt>
    <dgm:pt modelId="{8D7C8DFA-B59F-428F-969D-EC6668E412D0}">
      <dgm:prSet phldrT="[Текст]" custT="1"/>
      <dgm:spPr>
        <a:solidFill>
          <a:schemeClr val="accent5">
            <a:lumMod val="75000"/>
          </a:schemeClr>
        </a:solidFill>
      </dgm:spPr>
      <dgm:t>
        <a:bodyPr/>
        <a:lstStyle/>
        <a:p>
          <a:r>
            <a:rPr lang="ru-RU" sz="1200" b="1" dirty="0" smtClean="0">
              <a:solidFill>
                <a:schemeClr val="tx2">
                  <a:lumMod val="50000"/>
                </a:schemeClr>
              </a:solidFill>
              <a:latin typeface="+mj-lt"/>
            </a:rPr>
            <a:t>Списание ТМЗ и ГСМ</a:t>
          </a:r>
          <a:endParaRPr lang="ru-RU" sz="1200" b="1" dirty="0">
            <a:solidFill>
              <a:schemeClr val="tx2">
                <a:lumMod val="50000"/>
              </a:schemeClr>
            </a:solidFill>
            <a:latin typeface="+mj-lt"/>
          </a:endParaRPr>
        </a:p>
      </dgm:t>
    </dgm:pt>
    <dgm:pt modelId="{C33E3DDB-CF9C-4AC4-858B-20544E42CF5B}" type="parTrans" cxnId="{80FE3AFC-74DF-4517-9DA4-1C09DC367E28}">
      <dgm:prSet/>
      <dgm:spPr/>
      <dgm:t>
        <a:bodyPr/>
        <a:lstStyle/>
        <a:p>
          <a:endParaRPr lang="ru-RU" sz="1200" b="1">
            <a:solidFill>
              <a:schemeClr val="tx2">
                <a:lumMod val="50000"/>
              </a:schemeClr>
            </a:solidFill>
            <a:latin typeface="+mj-lt"/>
          </a:endParaRPr>
        </a:p>
      </dgm:t>
    </dgm:pt>
    <dgm:pt modelId="{12A64CA9-2F33-40AA-AF06-2832D91F2DBE}" type="sibTrans" cxnId="{80FE3AFC-74DF-4517-9DA4-1C09DC367E28}">
      <dgm:prSet/>
      <dgm:spPr/>
      <dgm:t>
        <a:bodyPr/>
        <a:lstStyle/>
        <a:p>
          <a:endParaRPr lang="ru-RU" sz="1200" b="1">
            <a:solidFill>
              <a:schemeClr val="tx2">
                <a:lumMod val="50000"/>
              </a:schemeClr>
            </a:solidFill>
            <a:latin typeface="+mj-lt"/>
          </a:endParaRPr>
        </a:p>
      </dgm:t>
    </dgm:pt>
    <dgm:pt modelId="{D2BDB9C8-8BC6-45C7-817E-8494ECDA62F6}">
      <dgm:prSet phldrT="[Текст]" custT="1"/>
      <dgm:spPr>
        <a:solidFill>
          <a:schemeClr val="tx1">
            <a:lumMod val="25000"/>
            <a:lumOff val="75000"/>
          </a:schemeClr>
        </a:solidFill>
      </dgm:spPr>
      <dgm:t>
        <a:bodyPr/>
        <a:lstStyle/>
        <a:p>
          <a:r>
            <a:rPr lang="ru-RU" sz="1200" b="1" dirty="0" smtClean="0">
              <a:solidFill>
                <a:schemeClr val="tx2">
                  <a:lumMod val="50000"/>
                </a:schemeClr>
              </a:solidFill>
              <a:latin typeface="+mj-lt"/>
            </a:rPr>
            <a:t>Расчет амортизации ОС документом  «Закрытие месяца </a:t>
          </a:r>
          <a:r>
            <a:rPr lang="ru-RU" sz="1200" b="0" dirty="0" smtClean="0">
              <a:solidFill>
                <a:schemeClr val="tx2">
                  <a:lumMod val="50000"/>
                </a:schemeClr>
              </a:solidFill>
              <a:latin typeface="+mj-lt"/>
            </a:rPr>
            <a:t>(если имеются затраты по амортизации, отраженные на 8420)</a:t>
          </a:r>
          <a:endParaRPr lang="ru-RU" sz="1200" b="0" dirty="0">
            <a:solidFill>
              <a:schemeClr val="tx2">
                <a:lumMod val="50000"/>
              </a:schemeClr>
            </a:solidFill>
            <a:latin typeface="+mj-lt"/>
          </a:endParaRPr>
        </a:p>
      </dgm:t>
    </dgm:pt>
    <dgm:pt modelId="{1388436B-6ABA-4A8F-992E-D45B2E30108E}" type="parTrans" cxnId="{C446FFB9-A235-49D6-9EFF-DA770BFD5141}">
      <dgm:prSet/>
      <dgm:spPr/>
      <dgm:t>
        <a:bodyPr/>
        <a:lstStyle/>
        <a:p>
          <a:endParaRPr lang="ru-RU" sz="1200" b="1">
            <a:solidFill>
              <a:schemeClr val="tx2">
                <a:lumMod val="50000"/>
              </a:schemeClr>
            </a:solidFill>
            <a:latin typeface="+mj-lt"/>
          </a:endParaRPr>
        </a:p>
      </dgm:t>
    </dgm:pt>
    <dgm:pt modelId="{7570EF06-E4AD-4F4C-917C-DA09FBA902CF}" type="sibTrans" cxnId="{C446FFB9-A235-49D6-9EFF-DA770BFD5141}">
      <dgm:prSet/>
      <dgm:spPr/>
      <dgm:t>
        <a:bodyPr/>
        <a:lstStyle/>
        <a:p>
          <a:endParaRPr lang="ru-RU" sz="1200" b="1">
            <a:solidFill>
              <a:schemeClr val="tx2">
                <a:lumMod val="50000"/>
              </a:schemeClr>
            </a:solidFill>
            <a:latin typeface="+mj-lt"/>
          </a:endParaRPr>
        </a:p>
      </dgm:t>
    </dgm:pt>
    <dgm:pt modelId="{97573F09-F535-4792-963C-2422E3E1D67F}">
      <dgm:prSet phldrT="[Текст]" custT="1"/>
      <dgm:spPr>
        <a:solidFill>
          <a:srgbClr val="6699FF"/>
        </a:solidFill>
      </dgm:spPr>
      <dgm:t>
        <a:bodyPr/>
        <a:lstStyle/>
        <a:p>
          <a:r>
            <a:rPr lang="ru-RU" sz="1200" b="1" dirty="0" smtClean="0">
              <a:solidFill>
                <a:schemeClr val="tx2">
                  <a:lumMod val="50000"/>
                </a:schemeClr>
              </a:solidFill>
              <a:latin typeface="+mj-lt"/>
              <a:ea typeface="+mn-ea"/>
              <a:cs typeface="+mn-cs"/>
            </a:rPr>
            <a:t>Документ «Отражение затрат на эксплуатацию машин и механизмов в производстве»</a:t>
          </a:r>
          <a:endParaRPr lang="ru-RU" sz="1200" b="1" dirty="0">
            <a:solidFill>
              <a:schemeClr val="tx2">
                <a:lumMod val="50000"/>
              </a:schemeClr>
            </a:solidFill>
            <a:latin typeface="+mj-lt"/>
          </a:endParaRPr>
        </a:p>
      </dgm:t>
    </dgm:pt>
    <dgm:pt modelId="{D479FA08-46A5-4E38-A038-7A9B72432F01}" type="parTrans" cxnId="{280CE5DC-3F79-446A-B8C7-30CEEBC4482E}">
      <dgm:prSet/>
      <dgm:spPr/>
      <dgm:t>
        <a:bodyPr/>
        <a:lstStyle/>
        <a:p>
          <a:endParaRPr lang="ru-RU" sz="1200" b="1">
            <a:solidFill>
              <a:schemeClr val="tx2">
                <a:lumMod val="50000"/>
              </a:schemeClr>
            </a:solidFill>
            <a:latin typeface="+mj-lt"/>
          </a:endParaRPr>
        </a:p>
      </dgm:t>
    </dgm:pt>
    <dgm:pt modelId="{285DAEE7-F257-4BCA-81E4-EF4F0C74C330}" type="sibTrans" cxnId="{280CE5DC-3F79-446A-B8C7-30CEEBC4482E}">
      <dgm:prSet/>
      <dgm:spPr/>
      <dgm:t>
        <a:bodyPr/>
        <a:lstStyle/>
        <a:p>
          <a:endParaRPr lang="ru-RU" sz="1200" b="1">
            <a:solidFill>
              <a:schemeClr val="tx2">
                <a:lumMod val="50000"/>
              </a:schemeClr>
            </a:solidFill>
            <a:latin typeface="+mj-lt"/>
          </a:endParaRPr>
        </a:p>
      </dgm:t>
    </dgm:pt>
    <dgm:pt modelId="{B4F3AC1A-1039-4201-A6F2-82FF24143D3D}">
      <dgm:prSet phldrT="[Текст]" custT="1"/>
      <dgm:spPr>
        <a:solidFill>
          <a:srgbClr val="D1A5DF"/>
        </a:solidFill>
      </dgm:spPr>
      <dgm:t>
        <a:bodyPr/>
        <a:lstStyle/>
        <a:p>
          <a:r>
            <a:rPr lang="ru-RU" sz="1200" b="1" dirty="0" smtClean="0">
              <a:solidFill>
                <a:schemeClr val="tx2">
                  <a:lumMod val="50000"/>
                </a:schemeClr>
              </a:solidFill>
              <a:latin typeface="+mj-lt"/>
            </a:rPr>
            <a:t>Документ «Корректировка выпуска СМР» </a:t>
          </a:r>
          <a:r>
            <a:rPr lang="ru-RU" sz="1200" b="0" dirty="0" smtClean="0">
              <a:solidFill>
                <a:schemeClr val="tx2">
                  <a:lumMod val="50000"/>
                </a:schemeClr>
              </a:solidFill>
              <a:latin typeface="+mj-lt"/>
            </a:rPr>
            <a:t>(если затраты перераспределяются по подразделениям)</a:t>
          </a:r>
          <a:endParaRPr lang="ru-RU" sz="1200" b="0" dirty="0">
            <a:solidFill>
              <a:schemeClr val="tx2">
                <a:lumMod val="50000"/>
              </a:schemeClr>
            </a:solidFill>
            <a:latin typeface="+mj-lt"/>
          </a:endParaRPr>
        </a:p>
      </dgm:t>
    </dgm:pt>
    <dgm:pt modelId="{D8EA7DAD-FB14-431C-8444-A21C727AA251}" type="parTrans" cxnId="{AE502C49-3EFA-470A-B8B4-1085384A9F5B}">
      <dgm:prSet/>
      <dgm:spPr/>
      <dgm:t>
        <a:bodyPr/>
        <a:lstStyle/>
        <a:p>
          <a:endParaRPr lang="ru-RU" sz="1200" b="1">
            <a:solidFill>
              <a:schemeClr val="tx2">
                <a:lumMod val="50000"/>
              </a:schemeClr>
            </a:solidFill>
            <a:latin typeface="+mj-lt"/>
          </a:endParaRPr>
        </a:p>
      </dgm:t>
    </dgm:pt>
    <dgm:pt modelId="{A9DAF587-0355-4D5B-99E0-C2DCA37E8653}" type="sibTrans" cxnId="{AE502C49-3EFA-470A-B8B4-1085384A9F5B}">
      <dgm:prSet/>
      <dgm:spPr/>
      <dgm:t>
        <a:bodyPr/>
        <a:lstStyle/>
        <a:p>
          <a:endParaRPr lang="ru-RU" sz="1200" b="1">
            <a:solidFill>
              <a:schemeClr val="tx2">
                <a:lumMod val="50000"/>
              </a:schemeClr>
            </a:solidFill>
            <a:latin typeface="+mj-lt"/>
          </a:endParaRPr>
        </a:p>
      </dgm:t>
    </dgm:pt>
    <dgm:pt modelId="{42816363-758B-44BA-BEB3-E3D038543E6C}">
      <dgm:prSet phldrT="[Текст]" custT="1"/>
      <dgm:spPr>
        <a:solidFill>
          <a:srgbClr val="FFC000"/>
        </a:solidFill>
      </dgm:spPr>
      <dgm:t>
        <a:bodyPr/>
        <a:lstStyle/>
        <a:p>
          <a:r>
            <a:rPr lang="ru-RU" sz="1200" b="1" dirty="0" smtClean="0">
              <a:solidFill>
                <a:schemeClr val="tx2">
                  <a:lumMod val="50000"/>
                </a:schemeClr>
              </a:solidFill>
              <a:latin typeface="+mj-lt"/>
            </a:rPr>
            <a:t>Документ «Акт инвентаризации незавершенного производства»</a:t>
          </a:r>
          <a:endParaRPr lang="ru-RU" sz="1200" b="1" dirty="0">
            <a:solidFill>
              <a:schemeClr val="tx2">
                <a:lumMod val="50000"/>
              </a:schemeClr>
            </a:solidFill>
            <a:latin typeface="+mj-lt"/>
          </a:endParaRPr>
        </a:p>
      </dgm:t>
    </dgm:pt>
    <dgm:pt modelId="{0CC8DCD7-B5BE-4D7D-A9AE-19A3689F85F2}" type="parTrans" cxnId="{851CE886-C319-4136-92A9-635314CF227F}">
      <dgm:prSet/>
      <dgm:spPr/>
      <dgm:t>
        <a:bodyPr/>
        <a:lstStyle/>
        <a:p>
          <a:endParaRPr lang="ru-RU" sz="1200" b="1">
            <a:solidFill>
              <a:schemeClr val="tx2">
                <a:lumMod val="50000"/>
              </a:schemeClr>
            </a:solidFill>
            <a:latin typeface="+mj-lt"/>
          </a:endParaRPr>
        </a:p>
      </dgm:t>
    </dgm:pt>
    <dgm:pt modelId="{BF48A586-F0BC-428C-BFFF-B5196452533C}" type="sibTrans" cxnId="{851CE886-C319-4136-92A9-635314CF227F}">
      <dgm:prSet/>
      <dgm:spPr/>
      <dgm:t>
        <a:bodyPr/>
        <a:lstStyle/>
        <a:p>
          <a:endParaRPr lang="ru-RU" sz="1200" b="1">
            <a:solidFill>
              <a:schemeClr val="tx2">
                <a:lumMod val="50000"/>
              </a:schemeClr>
            </a:solidFill>
            <a:latin typeface="+mj-lt"/>
          </a:endParaRPr>
        </a:p>
      </dgm:t>
    </dgm:pt>
    <dgm:pt modelId="{84964E6C-93F9-44F5-91FA-5AC9395B60DD}">
      <dgm:prSet phldrT="[Текст]" custT="1"/>
      <dgm:spPr>
        <a:solidFill>
          <a:schemeClr val="tx2">
            <a:lumMod val="20000"/>
            <a:lumOff val="80000"/>
          </a:schemeClr>
        </a:solidFill>
      </dgm:spPr>
      <dgm:t>
        <a:bodyPr/>
        <a:lstStyle/>
        <a:p>
          <a:r>
            <a:rPr lang="ru-RU" sz="1200" b="1" dirty="0" smtClean="0">
              <a:solidFill>
                <a:schemeClr val="tx2">
                  <a:lumMod val="50000"/>
                </a:schemeClr>
              </a:solidFill>
              <a:latin typeface="+mj-lt"/>
            </a:rPr>
            <a:t>Документ «Движение незавершенного производства»</a:t>
          </a:r>
          <a:endParaRPr lang="ru-RU" sz="1200" b="1" dirty="0">
            <a:solidFill>
              <a:schemeClr val="tx2">
                <a:lumMod val="50000"/>
              </a:schemeClr>
            </a:solidFill>
            <a:latin typeface="+mj-lt"/>
          </a:endParaRPr>
        </a:p>
      </dgm:t>
    </dgm:pt>
    <dgm:pt modelId="{C3AC2E59-DFB1-4D26-AFE5-CACFB43C3CED}" type="parTrans" cxnId="{AF2AA838-4475-4C4F-9AA0-82A088E7325F}">
      <dgm:prSet/>
      <dgm:spPr/>
      <dgm:t>
        <a:bodyPr/>
        <a:lstStyle/>
        <a:p>
          <a:endParaRPr lang="ru-RU" sz="1200" b="1">
            <a:solidFill>
              <a:schemeClr val="tx2">
                <a:lumMod val="50000"/>
              </a:schemeClr>
            </a:solidFill>
            <a:latin typeface="+mj-lt"/>
          </a:endParaRPr>
        </a:p>
      </dgm:t>
    </dgm:pt>
    <dgm:pt modelId="{0ACED16B-8F2D-40D8-B440-ADFCA1B6C344}" type="sibTrans" cxnId="{AF2AA838-4475-4C4F-9AA0-82A088E7325F}">
      <dgm:prSet/>
      <dgm:spPr/>
      <dgm:t>
        <a:bodyPr/>
        <a:lstStyle/>
        <a:p>
          <a:endParaRPr lang="ru-RU" sz="1200" b="1">
            <a:solidFill>
              <a:schemeClr val="tx2">
                <a:lumMod val="50000"/>
              </a:schemeClr>
            </a:solidFill>
            <a:latin typeface="+mj-lt"/>
          </a:endParaRPr>
        </a:p>
      </dgm:t>
    </dgm:pt>
    <dgm:pt modelId="{971241BB-58BC-45E0-AC55-0F0A874D2B0D}">
      <dgm:prSet phldrT="[Текст]" custT="1"/>
      <dgm:spPr>
        <a:solidFill>
          <a:srgbClr val="57D3FF"/>
        </a:solidFill>
      </dgm:spPr>
      <dgm:t>
        <a:bodyPr/>
        <a:lstStyle/>
        <a:p>
          <a:r>
            <a:rPr lang="ru-RU" sz="1200" b="1" dirty="0" smtClean="0">
              <a:solidFill>
                <a:schemeClr val="tx2">
                  <a:lumMod val="50000"/>
                </a:schemeClr>
              </a:solidFill>
              <a:latin typeface="+mj-lt"/>
            </a:rPr>
            <a:t>Документ «Закрытие месяца»</a:t>
          </a:r>
          <a:endParaRPr lang="ru-RU" sz="1200" b="1" dirty="0">
            <a:solidFill>
              <a:schemeClr val="tx2">
                <a:lumMod val="50000"/>
              </a:schemeClr>
            </a:solidFill>
            <a:latin typeface="+mj-lt"/>
          </a:endParaRPr>
        </a:p>
      </dgm:t>
    </dgm:pt>
    <dgm:pt modelId="{2C30A465-35B5-4AF8-AC51-EDA5E8E581B9}" type="parTrans" cxnId="{A7DBFDDA-49DC-4CAF-A30F-4BF8F9254880}">
      <dgm:prSet/>
      <dgm:spPr/>
      <dgm:t>
        <a:bodyPr/>
        <a:lstStyle/>
        <a:p>
          <a:endParaRPr lang="ru-RU" sz="1200" b="1">
            <a:solidFill>
              <a:schemeClr val="tx2">
                <a:lumMod val="50000"/>
              </a:schemeClr>
            </a:solidFill>
            <a:latin typeface="+mj-lt"/>
          </a:endParaRPr>
        </a:p>
      </dgm:t>
    </dgm:pt>
    <dgm:pt modelId="{A90E59EC-B17B-4341-B097-90A13AB20153}" type="sibTrans" cxnId="{A7DBFDDA-49DC-4CAF-A30F-4BF8F9254880}">
      <dgm:prSet/>
      <dgm:spPr/>
      <dgm:t>
        <a:bodyPr/>
        <a:lstStyle/>
        <a:p>
          <a:endParaRPr lang="ru-RU" sz="1200" b="1">
            <a:solidFill>
              <a:schemeClr val="tx2">
                <a:lumMod val="50000"/>
              </a:schemeClr>
            </a:solidFill>
            <a:latin typeface="+mj-lt"/>
          </a:endParaRPr>
        </a:p>
      </dgm:t>
    </dgm:pt>
    <dgm:pt modelId="{6AB113ED-FB51-4C2E-B305-1D25A6B922AC}">
      <dgm:prSet custT="1"/>
      <dgm:spPr>
        <a:solidFill>
          <a:srgbClr val="E68B30"/>
        </a:solidFill>
      </dgm:spPr>
      <dgm:t>
        <a:bodyPr/>
        <a:lstStyle/>
        <a:p>
          <a:r>
            <a:rPr lang="ru-RU" sz="1200" b="1" dirty="0" smtClean="0">
              <a:solidFill>
                <a:schemeClr val="tx2">
                  <a:lumMod val="50000"/>
                </a:schemeClr>
              </a:solidFill>
              <a:latin typeface="+mj-lt"/>
            </a:rPr>
            <a:t>Анализ фактической себестоимости при помощи отчетов</a:t>
          </a:r>
          <a:endParaRPr lang="ru-RU" sz="1200" b="1" dirty="0">
            <a:solidFill>
              <a:schemeClr val="tx2">
                <a:lumMod val="50000"/>
              </a:schemeClr>
            </a:solidFill>
            <a:latin typeface="+mj-lt"/>
          </a:endParaRPr>
        </a:p>
      </dgm:t>
    </dgm:pt>
    <dgm:pt modelId="{9A745AEC-3A6E-4B59-B066-EE0DDEAB473D}" type="parTrans" cxnId="{E33F254C-1E2B-4C0F-9CAC-E23E07DB80DA}">
      <dgm:prSet/>
      <dgm:spPr/>
      <dgm:t>
        <a:bodyPr/>
        <a:lstStyle/>
        <a:p>
          <a:endParaRPr lang="ru-RU" sz="1200" b="1">
            <a:solidFill>
              <a:schemeClr val="tx2">
                <a:lumMod val="50000"/>
              </a:schemeClr>
            </a:solidFill>
            <a:latin typeface="+mj-lt"/>
          </a:endParaRPr>
        </a:p>
      </dgm:t>
    </dgm:pt>
    <dgm:pt modelId="{4573725B-DF92-489D-A227-A69071ECFF9E}" type="sibTrans" cxnId="{E33F254C-1E2B-4C0F-9CAC-E23E07DB80DA}">
      <dgm:prSet/>
      <dgm:spPr/>
      <dgm:t>
        <a:bodyPr/>
        <a:lstStyle/>
        <a:p>
          <a:endParaRPr lang="ru-RU" sz="1200" b="1">
            <a:solidFill>
              <a:schemeClr val="tx2">
                <a:lumMod val="50000"/>
              </a:schemeClr>
            </a:solidFill>
            <a:latin typeface="+mj-lt"/>
          </a:endParaRPr>
        </a:p>
      </dgm:t>
    </dgm:pt>
    <dgm:pt modelId="{543F6B11-9D3A-484B-B172-75AB0294F4F6}" type="pres">
      <dgm:prSet presAssocID="{D3090308-F899-40C1-8FCA-497F7F9D822E}" presName="Name0" presStyleCnt="0">
        <dgm:presLayoutVars>
          <dgm:dir/>
          <dgm:resizeHandles/>
        </dgm:presLayoutVars>
      </dgm:prSet>
      <dgm:spPr/>
      <dgm:t>
        <a:bodyPr/>
        <a:lstStyle/>
        <a:p>
          <a:endParaRPr lang="ru-RU"/>
        </a:p>
      </dgm:t>
    </dgm:pt>
    <dgm:pt modelId="{4969052B-9FD2-482D-8C7C-579A74927353}" type="pres">
      <dgm:prSet presAssocID="{EA93D9E5-E29F-46CB-BBE9-932AAD719A8D}" presName="compNode" presStyleCnt="0"/>
      <dgm:spPr/>
    </dgm:pt>
    <dgm:pt modelId="{4FE9DE03-ADCF-4CAD-A6E7-4ED482A400F9}" type="pres">
      <dgm:prSet presAssocID="{EA93D9E5-E29F-46CB-BBE9-932AAD719A8D}" presName="dummyConnPt" presStyleCnt="0"/>
      <dgm:spPr/>
    </dgm:pt>
    <dgm:pt modelId="{43D6BCCD-6574-4935-98FE-A1175BF87CBC}" type="pres">
      <dgm:prSet presAssocID="{EA93D9E5-E29F-46CB-BBE9-932AAD719A8D}" presName="node" presStyleLbl="node1" presStyleIdx="0" presStyleCnt="10" custScaleX="117800">
        <dgm:presLayoutVars>
          <dgm:bulletEnabled val="1"/>
        </dgm:presLayoutVars>
      </dgm:prSet>
      <dgm:spPr/>
      <dgm:t>
        <a:bodyPr/>
        <a:lstStyle/>
        <a:p>
          <a:endParaRPr lang="ru-RU"/>
        </a:p>
      </dgm:t>
    </dgm:pt>
    <dgm:pt modelId="{1B39B1A4-1F6C-46EC-B752-36AAB3D5C6DD}" type="pres">
      <dgm:prSet presAssocID="{34ED8294-BE66-4CFB-8BF1-C0D941E67401}" presName="sibTrans" presStyleLbl="bgSibTrans2D1" presStyleIdx="0" presStyleCnt="9"/>
      <dgm:spPr/>
      <dgm:t>
        <a:bodyPr/>
        <a:lstStyle/>
        <a:p>
          <a:endParaRPr lang="ru-RU"/>
        </a:p>
      </dgm:t>
    </dgm:pt>
    <dgm:pt modelId="{C3B6AA6C-B490-43E5-808D-EDFBA45CF9DD}" type="pres">
      <dgm:prSet presAssocID="{81CB1716-AD73-4FFD-A757-62EF12739C07}" presName="compNode" presStyleCnt="0"/>
      <dgm:spPr/>
    </dgm:pt>
    <dgm:pt modelId="{F0F88A74-DC16-4491-A717-2DF1DF315F5E}" type="pres">
      <dgm:prSet presAssocID="{81CB1716-AD73-4FFD-A757-62EF12739C07}" presName="dummyConnPt" presStyleCnt="0"/>
      <dgm:spPr/>
    </dgm:pt>
    <dgm:pt modelId="{2DDBE9A8-DAF1-49E4-AA95-6AEC8F3AF1D3}" type="pres">
      <dgm:prSet presAssocID="{81CB1716-AD73-4FFD-A757-62EF12739C07}" presName="node" presStyleLbl="node1" presStyleIdx="1" presStyleCnt="10" custScaleX="117800">
        <dgm:presLayoutVars>
          <dgm:bulletEnabled val="1"/>
        </dgm:presLayoutVars>
      </dgm:prSet>
      <dgm:spPr/>
      <dgm:t>
        <a:bodyPr/>
        <a:lstStyle/>
        <a:p>
          <a:endParaRPr lang="ru-RU"/>
        </a:p>
      </dgm:t>
    </dgm:pt>
    <dgm:pt modelId="{32658CCE-80AA-469B-B73D-812BEAD577F2}" type="pres">
      <dgm:prSet presAssocID="{9D3F065C-D7A5-45F3-A536-31E7C297ED69}" presName="sibTrans" presStyleLbl="bgSibTrans2D1" presStyleIdx="1" presStyleCnt="9"/>
      <dgm:spPr/>
      <dgm:t>
        <a:bodyPr/>
        <a:lstStyle/>
        <a:p>
          <a:endParaRPr lang="ru-RU"/>
        </a:p>
      </dgm:t>
    </dgm:pt>
    <dgm:pt modelId="{CFD4CB47-2B39-42F1-B4C6-2FA546546822}" type="pres">
      <dgm:prSet presAssocID="{8D7C8DFA-B59F-428F-969D-EC6668E412D0}" presName="compNode" presStyleCnt="0"/>
      <dgm:spPr/>
    </dgm:pt>
    <dgm:pt modelId="{2E40FA97-E5FE-40FE-9251-AC59AD3A7EB0}" type="pres">
      <dgm:prSet presAssocID="{8D7C8DFA-B59F-428F-969D-EC6668E412D0}" presName="dummyConnPt" presStyleCnt="0"/>
      <dgm:spPr/>
    </dgm:pt>
    <dgm:pt modelId="{74A1066F-3CDF-4809-8D08-C36D07C15658}" type="pres">
      <dgm:prSet presAssocID="{8D7C8DFA-B59F-428F-969D-EC6668E412D0}" presName="node" presStyleLbl="node1" presStyleIdx="2" presStyleCnt="10" custScaleX="117800">
        <dgm:presLayoutVars>
          <dgm:bulletEnabled val="1"/>
        </dgm:presLayoutVars>
      </dgm:prSet>
      <dgm:spPr/>
      <dgm:t>
        <a:bodyPr/>
        <a:lstStyle/>
        <a:p>
          <a:endParaRPr lang="ru-RU"/>
        </a:p>
      </dgm:t>
    </dgm:pt>
    <dgm:pt modelId="{629FBE36-9D5C-445C-A0C9-1314A341D468}" type="pres">
      <dgm:prSet presAssocID="{12A64CA9-2F33-40AA-AF06-2832D91F2DBE}" presName="sibTrans" presStyleLbl="bgSibTrans2D1" presStyleIdx="2" presStyleCnt="9"/>
      <dgm:spPr/>
      <dgm:t>
        <a:bodyPr/>
        <a:lstStyle/>
        <a:p>
          <a:endParaRPr lang="ru-RU"/>
        </a:p>
      </dgm:t>
    </dgm:pt>
    <dgm:pt modelId="{B22FD824-FD17-472B-AA26-8B077C02625B}" type="pres">
      <dgm:prSet presAssocID="{D2BDB9C8-8BC6-45C7-817E-8494ECDA62F6}" presName="compNode" presStyleCnt="0"/>
      <dgm:spPr/>
    </dgm:pt>
    <dgm:pt modelId="{FA5853D8-2630-458E-8C29-E7532ABDAB49}" type="pres">
      <dgm:prSet presAssocID="{D2BDB9C8-8BC6-45C7-817E-8494ECDA62F6}" presName="dummyConnPt" presStyleCnt="0"/>
      <dgm:spPr/>
    </dgm:pt>
    <dgm:pt modelId="{43D72985-B6D0-4075-8F92-F0D28DE2A288}" type="pres">
      <dgm:prSet presAssocID="{D2BDB9C8-8BC6-45C7-817E-8494ECDA62F6}" presName="node" presStyleLbl="node1" presStyleIdx="3" presStyleCnt="10" custScaleX="117800">
        <dgm:presLayoutVars>
          <dgm:bulletEnabled val="1"/>
        </dgm:presLayoutVars>
      </dgm:prSet>
      <dgm:spPr/>
      <dgm:t>
        <a:bodyPr/>
        <a:lstStyle/>
        <a:p>
          <a:endParaRPr lang="ru-RU"/>
        </a:p>
      </dgm:t>
    </dgm:pt>
    <dgm:pt modelId="{E9839862-E5A6-4074-B97B-F7ADCD3A430E}" type="pres">
      <dgm:prSet presAssocID="{7570EF06-E4AD-4F4C-917C-DA09FBA902CF}" presName="sibTrans" presStyleLbl="bgSibTrans2D1" presStyleIdx="3" presStyleCnt="9"/>
      <dgm:spPr/>
      <dgm:t>
        <a:bodyPr/>
        <a:lstStyle/>
        <a:p>
          <a:endParaRPr lang="ru-RU"/>
        </a:p>
      </dgm:t>
    </dgm:pt>
    <dgm:pt modelId="{41E6D7B3-7139-4FDC-85DE-E093EFF0F9A9}" type="pres">
      <dgm:prSet presAssocID="{97573F09-F535-4792-963C-2422E3E1D67F}" presName="compNode" presStyleCnt="0"/>
      <dgm:spPr/>
    </dgm:pt>
    <dgm:pt modelId="{18414884-D691-404D-868C-84EE40132DB0}" type="pres">
      <dgm:prSet presAssocID="{97573F09-F535-4792-963C-2422E3E1D67F}" presName="dummyConnPt" presStyleCnt="0"/>
      <dgm:spPr/>
    </dgm:pt>
    <dgm:pt modelId="{29A4A5EB-9BD9-4B70-A072-9467F316D426}" type="pres">
      <dgm:prSet presAssocID="{97573F09-F535-4792-963C-2422E3E1D67F}" presName="node" presStyleLbl="node1" presStyleIdx="4" presStyleCnt="10" custScaleX="117800">
        <dgm:presLayoutVars>
          <dgm:bulletEnabled val="1"/>
        </dgm:presLayoutVars>
      </dgm:prSet>
      <dgm:spPr/>
      <dgm:t>
        <a:bodyPr/>
        <a:lstStyle/>
        <a:p>
          <a:endParaRPr lang="ru-RU"/>
        </a:p>
      </dgm:t>
    </dgm:pt>
    <dgm:pt modelId="{7EF8FE33-E7E5-4EAA-AF62-C97D7617BDB3}" type="pres">
      <dgm:prSet presAssocID="{285DAEE7-F257-4BCA-81E4-EF4F0C74C330}" presName="sibTrans" presStyleLbl="bgSibTrans2D1" presStyleIdx="4" presStyleCnt="9"/>
      <dgm:spPr/>
      <dgm:t>
        <a:bodyPr/>
        <a:lstStyle/>
        <a:p>
          <a:endParaRPr lang="ru-RU"/>
        </a:p>
      </dgm:t>
    </dgm:pt>
    <dgm:pt modelId="{80A58D26-C56A-4A73-ADB2-4118584E0A88}" type="pres">
      <dgm:prSet presAssocID="{B4F3AC1A-1039-4201-A6F2-82FF24143D3D}" presName="compNode" presStyleCnt="0"/>
      <dgm:spPr/>
    </dgm:pt>
    <dgm:pt modelId="{6C9DB048-08A8-46E3-A545-0F1E8A976334}" type="pres">
      <dgm:prSet presAssocID="{B4F3AC1A-1039-4201-A6F2-82FF24143D3D}" presName="dummyConnPt" presStyleCnt="0"/>
      <dgm:spPr/>
    </dgm:pt>
    <dgm:pt modelId="{A4F5E777-2560-425D-82F9-C9EBFAFE9871}" type="pres">
      <dgm:prSet presAssocID="{B4F3AC1A-1039-4201-A6F2-82FF24143D3D}" presName="node" presStyleLbl="node1" presStyleIdx="5" presStyleCnt="10" custScaleX="117800">
        <dgm:presLayoutVars>
          <dgm:bulletEnabled val="1"/>
        </dgm:presLayoutVars>
      </dgm:prSet>
      <dgm:spPr/>
      <dgm:t>
        <a:bodyPr/>
        <a:lstStyle/>
        <a:p>
          <a:endParaRPr lang="ru-RU"/>
        </a:p>
      </dgm:t>
    </dgm:pt>
    <dgm:pt modelId="{56787CB8-9727-46C0-BD0C-368709B6058B}" type="pres">
      <dgm:prSet presAssocID="{A9DAF587-0355-4D5B-99E0-C2DCA37E8653}" presName="sibTrans" presStyleLbl="bgSibTrans2D1" presStyleIdx="5" presStyleCnt="9"/>
      <dgm:spPr/>
      <dgm:t>
        <a:bodyPr/>
        <a:lstStyle/>
        <a:p>
          <a:endParaRPr lang="ru-RU"/>
        </a:p>
      </dgm:t>
    </dgm:pt>
    <dgm:pt modelId="{EF26220C-7268-4FEB-8364-13A58515B22E}" type="pres">
      <dgm:prSet presAssocID="{42816363-758B-44BA-BEB3-E3D038543E6C}" presName="compNode" presStyleCnt="0"/>
      <dgm:spPr/>
    </dgm:pt>
    <dgm:pt modelId="{677FB455-351B-4120-843C-918AE9B26CBD}" type="pres">
      <dgm:prSet presAssocID="{42816363-758B-44BA-BEB3-E3D038543E6C}" presName="dummyConnPt" presStyleCnt="0"/>
      <dgm:spPr/>
    </dgm:pt>
    <dgm:pt modelId="{0DD6498E-3AC0-4F91-A0ED-BB9C50CF6AFE}" type="pres">
      <dgm:prSet presAssocID="{42816363-758B-44BA-BEB3-E3D038543E6C}" presName="node" presStyleLbl="node1" presStyleIdx="6" presStyleCnt="10" custScaleX="117800">
        <dgm:presLayoutVars>
          <dgm:bulletEnabled val="1"/>
        </dgm:presLayoutVars>
      </dgm:prSet>
      <dgm:spPr/>
      <dgm:t>
        <a:bodyPr/>
        <a:lstStyle/>
        <a:p>
          <a:endParaRPr lang="ru-RU"/>
        </a:p>
      </dgm:t>
    </dgm:pt>
    <dgm:pt modelId="{892E0024-4748-46DB-A5F2-894EFB5581F5}" type="pres">
      <dgm:prSet presAssocID="{BF48A586-F0BC-428C-BFFF-B5196452533C}" presName="sibTrans" presStyleLbl="bgSibTrans2D1" presStyleIdx="6" presStyleCnt="9"/>
      <dgm:spPr/>
      <dgm:t>
        <a:bodyPr/>
        <a:lstStyle/>
        <a:p>
          <a:endParaRPr lang="ru-RU"/>
        </a:p>
      </dgm:t>
    </dgm:pt>
    <dgm:pt modelId="{AC7A8016-2E60-4E9C-99B5-36329A6800A5}" type="pres">
      <dgm:prSet presAssocID="{84964E6C-93F9-44F5-91FA-5AC9395B60DD}" presName="compNode" presStyleCnt="0"/>
      <dgm:spPr/>
    </dgm:pt>
    <dgm:pt modelId="{402905F7-AB49-49C7-A9CF-ACCBBFB9A7BE}" type="pres">
      <dgm:prSet presAssocID="{84964E6C-93F9-44F5-91FA-5AC9395B60DD}" presName="dummyConnPt" presStyleCnt="0"/>
      <dgm:spPr/>
    </dgm:pt>
    <dgm:pt modelId="{52CEAAA8-FA28-49A0-862F-1A70325187FD}" type="pres">
      <dgm:prSet presAssocID="{84964E6C-93F9-44F5-91FA-5AC9395B60DD}" presName="node" presStyleLbl="node1" presStyleIdx="7" presStyleCnt="10" custScaleX="117800">
        <dgm:presLayoutVars>
          <dgm:bulletEnabled val="1"/>
        </dgm:presLayoutVars>
      </dgm:prSet>
      <dgm:spPr/>
      <dgm:t>
        <a:bodyPr/>
        <a:lstStyle/>
        <a:p>
          <a:endParaRPr lang="ru-RU"/>
        </a:p>
      </dgm:t>
    </dgm:pt>
    <dgm:pt modelId="{249DC420-7D06-4FB0-A001-211517C2683F}" type="pres">
      <dgm:prSet presAssocID="{0ACED16B-8F2D-40D8-B440-ADFCA1B6C344}" presName="sibTrans" presStyleLbl="bgSibTrans2D1" presStyleIdx="7" presStyleCnt="9"/>
      <dgm:spPr/>
      <dgm:t>
        <a:bodyPr/>
        <a:lstStyle/>
        <a:p>
          <a:endParaRPr lang="ru-RU"/>
        </a:p>
      </dgm:t>
    </dgm:pt>
    <dgm:pt modelId="{E934F548-B4F9-4FD8-B121-DAD84F680082}" type="pres">
      <dgm:prSet presAssocID="{971241BB-58BC-45E0-AC55-0F0A874D2B0D}" presName="compNode" presStyleCnt="0"/>
      <dgm:spPr/>
    </dgm:pt>
    <dgm:pt modelId="{5B8F4996-C04E-42AB-98AC-8F53570064AC}" type="pres">
      <dgm:prSet presAssocID="{971241BB-58BC-45E0-AC55-0F0A874D2B0D}" presName="dummyConnPt" presStyleCnt="0"/>
      <dgm:spPr/>
    </dgm:pt>
    <dgm:pt modelId="{98E7A392-15C7-4F94-98F6-85DC161FF66E}" type="pres">
      <dgm:prSet presAssocID="{971241BB-58BC-45E0-AC55-0F0A874D2B0D}" presName="node" presStyleLbl="node1" presStyleIdx="8" presStyleCnt="10" custScaleX="117800">
        <dgm:presLayoutVars>
          <dgm:bulletEnabled val="1"/>
        </dgm:presLayoutVars>
      </dgm:prSet>
      <dgm:spPr/>
      <dgm:t>
        <a:bodyPr/>
        <a:lstStyle/>
        <a:p>
          <a:endParaRPr lang="ru-RU"/>
        </a:p>
      </dgm:t>
    </dgm:pt>
    <dgm:pt modelId="{2345F12A-F3B2-43C6-BD7B-3E39FE261AF0}" type="pres">
      <dgm:prSet presAssocID="{A90E59EC-B17B-4341-B097-90A13AB20153}" presName="sibTrans" presStyleLbl="bgSibTrans2D1" presStyleIdx="8" presStyleCnt="9"/>
      <dgm:spPr/>
      <dgm:t>
        <a:bodyPr/>
        <a:lstStyle/>
        <a:p>
          <a:endParaRPr lang="ru-RU"/>
        </a:p>
      </dgm:t>
    </dgm:pt>
    <dgm:pt modelId="{32D7BBE6-91EB-479A-A577-393763F6670E}" type="pres">
      <dgm:prSet presAssocID="{6AB113ED-FB51-4C2E-B305-1D25A6B922AC}" presName="compNode" presStyleCnt="0"/>
      <dgm:spPr/>
    </dgm:pt>
    <dgm:pt modelId="{94AFBCBD-7DC7-4812-90DB-68864130DCD2}" type="pres">
      <dgm:prSet presAssocID="{6AB113ED-FB51-4C2E-B305-1D25A6B922AC}" presName="dummyConnPt" presStyleCnt="0"/>
      <dgm:spPr/>
    </dgm:pt>
    <dgm:pt modelId="{18FB3169-2543-4404-B66F-94F6B858F002}" type="pres">
      <dgm:prSet presAssocID="{6AB113ED-FB51-4C2E-B305-1D25A6B922AC}" presName="node" presStyleLbl="node1" presStyleIdx="9" presStyleCnt="10" custScaleX="117800">
        <dgm:presLayoutVars>
          <dgm:bulletEnabled val="1"/>
        </dgm:presLayoutVars>
      </dgm:prSet>
      <dgm:spPr/>
      <dgm:t>
        <a:bodyPr/>
        <a:lstStyle/>
        <a:p>
          <a:endParaRPr lang="ru-RU"/>
        </a:p>
      </dgm:t>
    </dgm:pt>
  </dgm:ptLst>
  <dgm:cxnLst>
    <dgm:cxn modelId="{E856BDD3-EC78-4B5B-BA1A-4B14FF4BB07F}" type="presOf" srcId="{84964E6C-93F9-44F5-91FA-5AC9395B60DD}" destId="{52CEAAA8-FA28-49A0-862F-1A70325187FD}" srcOrd="0" destOrd="0" presId="urn:microsoft.com/office/officeart/2005/8/layout/bProcess4"/>
    <dgm:cxn modelId="{AF2AA838-4475-4C4F-9AA0-82A088E7325F}" srcId="{D3090308-F899-40C1-8FCA-497F7F9D822E}" destId="{84964E6C-93F9-44F5-91FA-5AC9395B60DD}" srcOrd="7" destOrd="0" parTransId="{C3AC2E59-DFB1-4D26-AFE5-CACFB43C3CED}" sibTransId="{0ACED16B-8F2D-40D8-B440-ADFCA1B6C344}"/>
    <dgm:cxn modelId="{7525486F-4988-40D4-812D-96E19939C427}" type="presOf" srcId="{7570EF06-E4AD-4F4C-917C-DA09FBA902CF}" destId="{E9839862-E5A6-4074-B97B-F7ADCD3A430E}" srcOrd="0" destOrd="0" presId="urn:microsoft.com/office/officeart/2005/8/layout/bProcess4"/>
    <dgm:cxn modelId="{80FE3AFC-74DF-4517-9DA4-1C09DC367E28}" srcId="{D3090308-F899-40C1-8FCA-497F7F9D822E}" destId="{8D7C8DFA-B59F-428F-969D-EC6668E412D0}" srcOrd="2" destOrd="0" parTransId="{C33E3DDB-CF9C-4AC4-858B-20544E42CF5B}" sibTransId="{12A64CA9-2F33-40AA-AF06-2832D91F2DBE}"/>
    <dgm:cxn modelId="{51B69B2B-75CC-4FEF-AD6A-695F36899915}" type="presOf" srcId="{A90E59EC-B17B-4341-B097-90A13AB20153}" destId="{2345F12A-F3B2-43C6-BD7B-3E39FE261AF0}" srcOrd="0" destOrd="0" presId="urn:microsoft.com/office/officeart/2005/8/layout/bProcess4"/>
    <dgm:cxn modelId="{50984B87-468D-4268-81F2-10EC5B077527}" type="presOf" srcId="{A9DAF587-0355-4D5B-99E0-C2DCA37E8653}" destId="{56787CB8-9727-46C0-BD0C-368709B6058B}" srcOrd="0" destOrd="0" presId="urn:microsoft.com/office/officeart/2005/8/layout/bProcess4"/>
    <dgm:cxn modelId="{7C893206-7D9F-4737-8C8F-AA9E56F76C00}" type="presOf" srcId="{BF48A586-F0BC-428C-BFFF-B5196452533C}" destId="{892E0024-4748-46DB-A5F2-894EFB5581F5}" srcOrd="0" destOrd="0" presId="urn:microsoft.com/office/officeart/2005/8/layout/bProcess4"/>
    <dgm:cxn modelId="{762FAC4B-780F-43F6-AA8B-4776A0C60D0A}" type="presOf" srcId="{9D3F065C-D7A5-45F3-A536-31E7C297ED69}" destId="{32658CCE-80AA-469B-B73D-812BEAD577F2}" srcOrd="0" destOrd="0" presId="urn:microsoft.com/office/officeart/2005/8/layout/bProcess4"/>
    <dgm:cxn modelId="{AE502C49-3EFA-470A-B8B4-1085384A9F5B}" srcId="{D3090308-F899-40C1-8FCA-497F7F9D822E}" destId="{B4F3AC1A-1039-4201-A6F2-82FF24143D3D}" srcOrd="5" destOrd="0" parTransId="{D8EA7DAD-FB14-431C-8444-A21C727AA251}" sibTransId="{A9DAF587-0355-4D5B-99E0-C2DCA37E8653}"/>
    <dgm:cxn modelId="{30BAE1D6-F1E2-4EA3-BB2B-662673B975FB}" type="presOf" srcId="{285DAEE7-F257-4BCA-81E4-EF4F0C74C330}" destId="{7EF8FE33-E7E5-4EAA-AF62-C97D7617BDB3}" srcOrd="0" destOrd="0" presId="urn:microsoft.com/office/officeart/2005/8/layout/bProcess4"/>
    <dgm:cxn modelId="{F0E11094-B251-4914-9B8D-5ACA024147AB}" type="presOf" srcId="{6AB113ED-FB51-4C2E-B305-1D25A6B922AC}" destId="{18FB3169-2543-4404-B66F-94F6B858F002}" srcOrd="0" destOrd="0" presId="urn:microsoft.com/office/officeart/2005/8/layout/bProcess4"/>
    <dgm:cxn modelId="{537C8C3E-A1F4-4229-A755-10F6FB78E9F3}" type="presOf" srcId="{34ED8294-BE66-4CFB-8BF1-C0D941E67401}" destId="{1B39B1A4-1F6C-46EC-B752-36AAB3D5C6DD}" srcOrd="0" destOrd="0" presId="urn:microsoft.com/office/officeart/2005/8/layout/bProcess4"/>
    <dgm:cxn modelId="{D6A96369-7735-4C3D-9917-B6CC678289F7}" srcId="{D3090308-F899-40C1-8FCA-497F7F9D822E}" destId="{81CB1716-AD73-4FFD-A757-62EF12739C07}" srcOrd="1" destOrd="0" parTransId="{E04D0C2C-6147-4216-9EB6-985E797456AB}" sibTransId="{9D3F065C-D7A5-45F3-A536-31E7C297ED69}"/>
    <dgm:cxn modelId="{E33F254C-1E2B-4C0F-9CAC-E23E07DB80DA}" srcId="{D3090308-F899-40C1-8FCA-497F7F9D822E}" destId="{6AB113ED-FB51-4C2E-B305-1D25A6B922AC}" srcOrd="9" destOrd="0" parTransId="{9A745AEC-3A6E-4B59-B066-EE0DDEAB473D}" sibTransId="{4573725B-DF92-489D-A227-A69071ECFF9E}"/>
    <dgm:cxn modelId="{4949EB1E-5C43-4B94-BCBC-B84F1ADBB699}" type="presOf" srcId="{12A64CA9-2F33-40AA-AF06-2832D91F2DBE}" destId="{629FBE36-9D5C-445C-A0C9-1314A341D468}" srcOrd="0" destOrd="0" presId="urn:microsoft.com/office/officeart/2005/8/layout/bProcess4"/>
    <dgm:cxn modelId="{A29CD69C-0129-4058-AB63-1EB9B5560D66}" type="presOf" srcId="{D2BDB9C8-8BC6-45C7-817E-8494ECDA62F6}" destId="{43D72985-B6D0-4075-8F92-F0D28DE2A288}" srcOrd="0" destOrd="0" presId="urn:microsoft.com/office/officeart/2005/8/layout/bProcess4"/>
    <dgm:cxn modelId="{280CE5DC-3F79-446A-B8C7-30CEEBC4482E}" srcId="{D3090308-F899-40C1-8FCA-497F7F9D822E}" destId="{97573F09-F535-4792-963C-2422E3E1D67F}" srcOrd="4" destOrd="0" parTransId="{D479FA08-46A5-4E38-A038-7A9B72432F01}" sibTransId="{285DAEE7-F257-4BCA-81E4-EF4F0C74C330}"/>
    <dgm:cxn modelId="{7260CFBA-391C-4CDF-AB9E-D3E25D9A4C4A}" type="presOf" srcId="{B4F3AC1A-1039-4201-A6F2-82FF24143D3D}" destId="{A4F5E777-2560-425D-82F9-C9EBFAFE9871}" srcOrd="0" destOrd="0" presId="urn:microsoft.com/office/officeart/2005/8/layout/bProcess4"/>
    <dgm:cxn modelId="{9882B7C7-7A79-45C8-8565-40B9E7F20375}" type="presOf" srcId="{81CB1716-AD73-4FFD-A757-62EF12739C07}" destId="{2DDBE9A8-DAF1-49E4-AA95-6AEC8F3AF1D3}" srcOrd="0" destOrd="0" presId="urn:microsoft.com/office/officeart/2005/8/layout/bProcess4"/>
    <dgm:cxn modelId="{92FDCFD0-FA04-47E8-AA17-73F8B44EF740}" type="presOf" srcId="{EA93D9E5-E29F-46CB-BBE9-932AAD719A8D}" destId="{43D6BCCD-6574-4935-98FE-A1175BF87CBC}" srcOrd="0" destOrd="0" presId="urn:microsoft.com/office/officeart/2005/8/layout/bProcess4"/>
    <dgm:cxn modelId="{5E607BF9-38E4-44B1-9B58-EC2CC54379BA}" type="presOf" srcId="{D3090308-F899-40C1-8FCA-497F7F9D822E}" destId="{543F6B11-9D3A-484B-B172-75AB0294F4F6}" srcOrd="0" destOrd="0" presId="urn:microsoft.com/office/officeart/2005/8/layout/bProcess4"/>
    <dgm:cxn modelId="{A7DBFDDA-49DC-4CAF-A30F-4BF8F9254880}" srcId="{D3090308-F899-40C1-8FCA-497F7F9D822E}" destId="{971241BB-58BC-45E0-AC55-0F0A874D2B0D}" srcOrd="8" destOrd="0" parTransId="{2C30A465-35B5-4AF8-AC51-EDA5E8E581B9}" sibTransId="{A90E59EC-B17B-4341-B097-90A13AB20153}"/>
    <dgm:cxn modelId="{C446FFB9-A235-49D6-9EFF-DA770BFD5141}" srcId="{D3090308-F899-40C1-8FCA-497F7F9D822E}" destId="{D2BDB9C8-8BC6-45C7-817E-8494ECDA62F6}" srcOrd="3" destOrd="0" parTransId="{1388436B-6ABA-4A8F-992E-D45B2E30108E}" sibTransId="{7570EF06-E4AD-4F4C-917C-DA09FBA902CF}"/>
    <dgm:cxn modelId="{5CE961F2-3A10-4608-9088-5A2500F9CB9E}" srcId="{D3090308-F899-40C1-8FCA-497F7F9D822E}" destId="{EA93D9E5-E29F-46CB-BBE9-932AAD719A8D}" srcOrd="0" destOrd="0" parTransId="{AD643E38-5B52-437C-A12A-55FCA16BBF00}" sibTransId="{34ED8294-BE66-4CFB-8BF1-C0D941E67401}"/>
    <dgm:cxn modelId="{7478D3B5-A792-46D7-A698-D354BE281978}" type="presOf" srcId="{971241BB-58BC-45E0-AC55-0F0A874D2B0D}" destId="{98E7A392-15C7-4F94-98F6-85DC161FF66E}" srcOrd="0" destOrd="0" presId="urn:microsoft.com/office/officeart/2005/8/layout/bProcess4"/>
    <dgm:cxn modelId="{92BB6195-9D73-4A85-8426-75B18248FE52}" type="presOf" srcId="{0ACED16B-8F2D-40D8-B440-ADFCA1B6C344}" destId="{249DC420-7D06-4FB0-A001-211517C2683F}" srcOrd="0" destOrd="0" presId="urn:microsoft.com/office/officeart/2005/8/layout/bProcess4"/>
    <dgm:cxn modelId="{851CE886-C319-4136-92A9-635314CF227F}" srcId="{D3090308-F899-40C1-8FCA-497F7F9D822E}" destId="{42816363-758B-44BA-BEB3-E3D038543E6C}" srcOrd="6" destOrd="0" parTransId="{0CC8DCD7-B5BE-4D7D-A9AE-19A3689F85F2}" sibTransId="{BF48A586-F0BC-428C-BFFF-B5196452533C}"/>
    <dgm:cxn modelId="{F6459B46-5304-4FD2-BBB5-1E74946D457D}" type="presOf" srcId="{97573F09-F535-4792-963C-2422E3E1D67F}" destId="{29A4A5EB-9BD9-4B70-A072-9467F316D426}" srcOrd="0" destOrd="0" presId="urn:microsoft.com/office/officeart/2005/8/layout/bProcess4"/>
    <dgm:cxn modelId="{0288E35D-546D-440D-9840-01D83C601B73}" type="presOf" srcId="{8D7C8DFA-B59F-428F-969D-EC6668E412D0}" destId="{74A1066F-3CDF-4809-8D08-C36D07C15658}" srcOrd="0" destOrd="0" presId="urn:microsoft.com/office/officeart/2005/8/layout/bProcess4"/>
    <dgm:cxn modelId="{CF59F7C9-B91E-4053-A5BB-8329C3497740}" type="presOf" srcId="{42816363-758B-44BA-BEB3-E3D038543E6C}" destId="{0DD6498E-3AC0-4F91-A0ED-BB9C50CF6AFE}" srcOrd="0" destOrd="0" presId="urn:microsoft.com/office/officeart/2005/8/layout/bProcess4"/>
    <dgm:cxn modelId="{C24DA9B6-CD2C-4B06-AC27-2522EE5D82F6}" type="presParOf" srcId="{543F6B11-9D3A-484B-B172-75AB0294F4F6}" destId="{4969052B-9FD2-482D-8C7C-579A74927353}" srcOrd="0" destOrd="0" presId="urn:microsoft.com/office/officeart/2005/8/layout/bProcess4"/>
    <dgm:cxn modelId="{7A49CB2A-FAAE-4BE1-A0D4-B9778DF9A42F}" type="presParOf" srcId="{4969052B-9FD2-482D-8C7C-579A74927353}" destId="{4FE9DE03-ADCF-4CAD-A6E7-4ED482A400F9}" srcOrd="0" destOrd="0" presId="urn:microsoft.com/office/officeart/2005/8/layout/bProcess4"/>
    <dgm:cxn modelId="{5CFD8E85-0C2A-4F20-BF6A-F5AE6274F871}" type="presParOf" srcId="{4969052B-9FD2-482D-8C7C-579A74927353}" destId="{43D6BCCD-6574-4935-98FE-A1175BF87CBC}" srcOrd="1" destOrd="0" presId="urn:microsoft.com/office/officeart/2005/8/layout/bProcess4"/>
    <dgm:cxn modelId="{F44E9951-30E9-4909-9257-F6F89C8E55D9}" type="presParOf" srcId="{543F6B11-9D3A-484B-B172-75AB0294F4F6}" destId="{1B39B1A4-1F6C-46EC-B752-36AAB3D5C6DD}" srcOrd="1" destOrd="0" presId="urn:microsoft.com/office/officeart/2005/8/layout/bProcess4"/>
    <dgm:cxn modelId="{F1DB03F4-888E-4546-AB72-C455E8FA2C49}" type="presParOf" srcId="{543F6B11-9D3A-484B-B172-75AB0294F4F6}" destId="{C3B6AA6C-B490-43E5-808D-EDFBA45CF9DD}" srcOrd="2" destOrd="0" presId="urn:microsoft.com/office/officeart/2005/8/layout/bProcess4"/>
    <dgm:cxn modelId="{C52E9489-81C5-4DA3-9D8D-49E7431F3E43}" type="presParOf" srcId="{C3B6AA6C-B490-43E5-808D-EDFBA45CF9DD}" destId="{F0F88A74-DC16-4491-A717-2DF1DF315F5E}" srcOrd="0" destOrd="0" presId="urn:microsoft.com/office/officeart/2005/8/layout/bProcess4"/>
    <dgm:cxn modelId="{1D8768EB-DC55-401D-AC1E-860A16240C98}" type="presParOf" srcId="{C3B6AA6C-B490-43E5-808D-EDFBA45CF9DD}" destId="{2DDBE9A8-DAF1-49E4-AA95-6AEC8F3AF1D3}" srcOrd="1" destOrd="0" presId="urn:microsoft.com/office/officeart/2005/8/layout/bProcess4"/>
    <dgm:cxn modelId="{FDFCC678-AD1D-4646-AF34-26B6B0E547AB}" type="presParOf" srcId="{543F6B11-9D3A-484B-B172-75AB0294F4F6}" destId="{32658CCE-80AA-469B-B73D-812BEAD577F2}" srcOrd="3" destOrd="0" presId="urn:microsoft.com/office/officeart/2005/8/layout/bProcess4"/>
    <dgm:cxn modelId="{7BEFFC65-C9F2-4901-9C52-B5D530CFC443}" type="presParOf" srcId="{543F6B11-9D3A-484B-B172-75AB0294F4F6}" destId="{CFD4CB47-2B39-42F1-B4C6-2FA546546822}" srcOrd="4" destOrd="0" presId="urn:microsoft.com/office/officeart/2005/8/layout/bProcess4"/>
    <dgm:cxn modelId="{20B4E0CB-63FA-46E1-AF1F-FF11D5CC1429}" type="presParOf" srcId="{CFD4CB47-2B39-42F1-B4C6-2FA546546822}" destId="{2E40FA97-E5FE-40FE-9251-AC59AD3A7EB0}" srcOrd="0" destOrd="0" presId="urn:microsoft.com/office/officeart/2005/8/layout/bProcess4"/>
    <dgm:cxn modelId="{E56A5C78-F33B-46CD-B197-53A892108499}" type="presParOf" srcId="{CFD4CB47-2B39-42F1-B4C6-2FA546546822}" destId="{74A1066F-3CDF-4809-8D08-C36D07C15658}" srcOrd="1" destOrd="0" presId="urn:microsoft.com/office/officeart/2005/8/layout/bProcess4"/>
    <dgm:cxn modelId="{8BD23DB2-ADF9-4694-8D90-BF245E576E85}" type="presParOf" srcId="{543F6B11-9D3A-484B-B172-75AB0294F4F6}" destId="{629FBE36-9D5C-445C-A0C9-1314A341D468}" srcOrd="5" destOrd="0" presId="urn:microsoft.com/office/officeart/2005/8/layout/bProcess4"/>
    <dgm:cxn modelId="{33E6007F-E747-4219-99D3-41DF7FF3F4AF}" type="presParOf" srcId="{543F6B11-9D3A-484B-B172-75AB0294F4F6}" destId="{B22FD824-FD17-472B-AA26-8B077C02625B}" srcOrd="6" destOrd="0" presId="urn:microsoft.com/office/officeart/2005/8/layout/bProcess4"/>
    <dgm:cxn modelId="{688CA55F-0913-4899-9341-FFCC2F800A72}" type="presParOf" srcId="{B22FD824-FD17-472B-AA26-8B077C02625B}" destId="{FA5853D8-2630-458E-8C29-E7532ABDAB49}" srcOrd="0" destOrd="0" presId="urn:microsoft.com/office/officeart/2005/8/layout/bProcess4"/>
    <dgm:cxn modelId="{D6C9A69C-3369-480A-B855-AA8EC25EEC8D}" type="presParOf" srcId="{B22FD824-FD17-472B-AA26-8B077C02625B}" destId="{43D72985-B6D0-4075-8F92-F0D28DE2A288}" srcOrd="1" destOrd="0" presId="urn:microsoft.com/office/officeart/2005/8/layout/bProcess4"/>
    <dgm:cxn modelId="{287DDC4A-355E-441D-96BC-E70DB91D15E5}" type="presParOf" srcId="{543F6B11-9D3A-484B-B172-75AB0294F4F6}" destId="{E9839862-E5A6-4074-B97B-F7ADCD3A430E}" srcOrd="7" destOrd="0" presId="urn:microsoft.com/office/officeart/2005/8/layout/bProcess4"/>
    <dgm:cxn modelId="{2E4A8FF8-673A-4445-B1A5-1DDEBBC2E2F3}" type="presParOf" srcId="{543F6B11-9D3A-484B-B172-75AB0294F4F6}" destId="{41E6D7B3-7139-4FDC-85DE-E093EFF0F9A9}" srcOrd="8" destOrd="0" presId="urn:microsoft.com/office/officeart/2005/8/layout/bProcess4"/>
    <dgm:cxn modelId="{0495B625-03DE-4931-A867-6592DADA6EA3}" type="presParOf" srcId="{41E6D7B3-7139-4FDC-85DE-E093EFF0F9A9}" destId="{18414884-D691-404D-868C-84EE40132DB0}" srcOrd="0" destOrd="0" presId="urn:microsoft.com/office/officeart/2005/8/layout/bProcess4"/>
    <dgm:cxn modelId="{0A6EEA1A-5EAA-40BF-9C6C-2D198242D9F5}" type="presParOf" srcId="{41E6D7B3-7139-4FDC-85DE-E093EFF0F9A9}" destId="{29A4A5EB-9BD9-4B70-A072-9467F316D426}" srcOrd="1" destOrd="0" presId="urn:microsoft.com/office/officeart/2005/8/layout/bProcess4"/>
    <dgm:cxn modelId="{3756B6D1-778C-46E9-9BF8-3EADA1B1F0A4}" type="presParOf" srcId="{543F6B11-9D3A-484B-B172-75AB0294F4F6}" destId="{7EF8FE33-E7E5-4EAA-AF62-C97D7617BDB3}" srcOrd="9" destOrd="0" presId="urn:microsoft.com/office/officeart/2005/8/layout/bProcess4"/>
    <dgm:cxn modelId="{BBB86E93-FAC6-46B7-A309-854FE3088C1C}" type="presParOf" srcId="{543F6B11-9D3A-484B-B172-75AB0294F4F6}" destId="{80A58D26-C56A-4A73-ADB2-4118584E0A88}" srcOrd="10" destOrd="0" presId="urn:microsoft.com/office/officeart/2005/8/layout/bProcess4"/>
    <dgm:cxn modelId="{4E4DD940-F61D-4D3A-A793-4A9AD4815D57}" type="presParOf" srcId="{80A58D26-C56A-4A73-ADB2-4118584E0A88}" destId="{6C9DB048-08A8-46E3-A545-0F1E8A976334}" srcOrd="0" destOrd="0" presId="urn:microsoft.com/office/officeart/2005/8/layout/bProcess4"/>
    <dgm:cxn modelId="{E6F60B62-562B-4A20-B13D-1DFB16067066}" type="presParOf" srcId="{80A58D26-C56A-4A73-ADB2-4118584E0A88}" destId="{A4F5E777-2560-425D-82F9-C9EBFAFE9871}" srcOrd="1" destOrd="0" presId="urn:microsoft.com/office/officeart/2005/8/layout/bProcess4"/>
    <dgm:cxn modelId="{A699421C-F1FF-4551-B551-9C24DCEEF928}" type="presParOf" srcId="{543F6B11-9D3A-484B-B172-75AB0294F4F6}" destId="{56787CB8-9727-46C0-BD0C-368709B6058B}" srcOrd="11" destOrd="0" presId="urn:microsoft.com/office/officeart/2005/8/layout/bProcess4"/>
    <dgm:cxn modelId="{7314834A-3C0B-48C4-B964-FDE47BA692A6}" type="presParOf" srcId="{543F6B11-9D3A-484B-B172-75AB0294F4F6}" destId="{EF26220C-7268-4FEB-8364-13A58515B22E}" srcOrd="12" destOrd="0" presId="urn:microsoft.com/office/officeart/2005/8/layout/bProcess4"/>
    <dgm:cxn modelId="{5B089845-78D3-4CA9-A38C-22B23F99E914}" type="presParOf" srcId="{EF26220C-7268-4FEB-8364-13A58515B22E}" destId="{677FB455-351B-4120-843C-918AE9B26CBD}" srcOrd="0" destOrd="0" presId="urn:microsoft.com/office/officeart/2005/8/layout/bProcess4"/>
    <dgm:cxn modelId="{C1D54321-DED0-4161-8430-037F243A039B}" type="presParOf" srcId="{EF26220C-7268-4FEB-8364-13A58515B22E}" destId="{0DD6498E-3AC0-4F91-A0ED-BB9C50CF6AFE}" srcOrd="1" destOrd="0" presId="urn:microsoft.com/office/officeart/2005/8/layout/bProcess4"/>
    <dgm:cxn modelId="{CC104CAA-FA4B-4202-9745-A2D13F0D939A}" type="presParOf" srcId="{543F6B11-9D3A-484B-B172-75AB0294F4F6}" destId="{892E0024-4748-46DB-A5F2-894EFB5581F5}" srcOrd="13" destOrd="0" presId="urn:microsoft.com/office/officeart/2005/8/layout/bProcess4"/>
    <dgm:cxn modelId="{EF130639-AF1A-4AF4-A2BA-400EDACEAE5F}" type="presParOf" srcId="{543F6B11-9D3A-484B-B172-75AB0294F4F6}" destId="{AC7A8016-2E60-4E9C-99B5-36329A6800A5}" srcOrd="14" destOrd="0" presId="urn:microsoft.com/office/officeart/2005/8/layout/bProcess4"/>
    <dgm:cxn modelId="{98D0C43E-383E-47BD-A938-AE57A3287F20}" type="presParOf" srcId="{AC7A8016-2E60-4E9C-99B5-36329A6800A5}" destId="{402905F7-AB49-49C7-A9CF-ACCBBFB9A7BE}" srcOrd="0" destOrd="0" presId="urn:microsoft.com/office/officeart/2005/8/layout/bProcess4"/>
    <dgm:cxn modelId="{57BE293B-8EBC-49C3-AA3A-7461300978D8}" type="presParOf" srcId="{AC7A8016-2E60-4E9C-99B5-36329A6800A5}" destId="{52CEAAA8-FA28-49A0-862F-1A70325187FD}" srcOrd="1" destOrd="0" presId="urn:microsoft.com/office/officeart/2005/8/layout/bProcess4"/>
    <dgm:cxn modelId="{46C15F4F-569E-4038-B09C-BDF08AEDB762}" type="presParOf" srcId="{543F6B11-9D3A-484B-B172-75AB0294F4F6}" destId="{249DC420-7D06-4FB0-A001-211517C2683F}" srcOrd="15" destOrd="0" presId="urn:microsoft.com/office/officeart/2005/8/layout/bProcess4"/>
    <dgm:cxn modelId="{C1D6D97D-EC36-4313-B00E-076124908F1C}" type="presParOf" srcId="{543F6B11-9D3A-484B-B172-75AB0294F4F6}" destId="{E934F548-B4F9-4FD8-B121-DAD84F680082}" srcOrd="16" destOrd="0" presId="urn:microsoft.com/office/officeart/2005/8/layout/bProcess4"/>
    <dgm:cxn modelId="{206FBBEE-B47E-4117-B35F-2E7D96634CBB}" type="presParOf" srcId="{E934F548-B4F9-4FD8-B121-DAD84F680082}" destId="{5B8F4996-C04E-42AB-98AC-8F53570064AC}" srcOrd="0" destOrd="0" presId="urn:microsoft.com/office/officeart/2005/8/layout/bProcess4"/>
    <dgm:cxn modelId="{62D9DA24-82FB-4D31-9F34-F149CCDFCC53}" type="presParOf" srcId="{E934F548-B4F9-4FD8-B121-DAD84F680082}" destId="{98E7A392-15C7-4F94-98F6-85DC161FF66E}" srcOrd="1" destOrd="0" presId="urn:microsoft.com/office/officeart/2005/8/layout/bProcess4"/>
    <dgm:cxn modelId="{0AB5C4EB-25AE-414E-81D3-030A13CB3890}" type="presParOf" srcId="{543F6B11-9D3A-484B-B172-75AB0294F4F6}" destId="{2345F12A-F3B2-43C6-BD7B-3E39FE261AF0}" srcOrd="17" destOrd="0" presId="urn:microsoft.com/office/officeart/2005/8/layout/bProcess4"/>
    <dgm:cxn modelId="{629F6CE1-8498-4654-B07F-E35E70252D25}" type="presParOf" srcId="{543F6B11-9D3A-484B-B172-75AB0294F4F6}" destId="{32D7BBE6-91EB-479A-A577-393763F6670E}" srcOrd="18" destOrd="0" presId="urn:microsoft.com/office/officeart/2005/8/layout/bProcess4"/>
    <dgm:cxn modelId="{35F566F9-CEC1-4544-8E3C-4B9A428B767E}" type="presParOf" srcId="{32D7BBE6-91EB-479A-A577-393763F6670E}" destId="{94AFBCBD-7DC7-4812-90DB-68864130DCD2}" srcOrd="0" destOrd="0" presId="urn:microsoft.com/office/officeart/2005/8/layout/bProcess4"/>
    <dgm:cxn modelId="{6FDA430C-F5D8-418B-AD8F-1AB3AED24205}" type="presParOf" srcId="{32D7BBE6-91EB-479A-A577-393763F6670E}" destId="{18FB3169-2543-4404-B66F-94F6B858F002}" srcOrd="1" destOrd="0" presId="urn:microsoft.com/office/officeart/2005/8/layout/b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0DC2B82-D57D-45D5-A9E0-3DBEDA647B37}" type="doc">
      <dgm:prSet loTypeId="urn:microsoft.com/office/officeart/2005/8/layout/vList4#1" loCatId="list" qsTypeId="urn:microsoft.com/office/officeart/2005/8/quickstyle/3d2" qsCatId="3D" csTypeId="urn:microsoft.com/office/officeart/2005/8/colors/colorful5" csCatId="colorful" phldr="1"/>
      <dgm:spPr/>
      <dgm:t>
        <a:bodyPr/>
        <a:lstStyle/>
        <a:p>
          <a:endParaRPr lang="ru-RU"/>
        </a:p>
      </dgm:t>
    </dgm:pt>
    <dgm:pt modelId="{061A70D8-3E7E-473E-B23D-B0FB1F4D5D75}">
      <dgm:prSet phldrT="[Текст]" custT="1"/>
      <dgm:spPr/>
      <dgm:t>
        <a:bodyPr/>
        <a:lstStyle/>
        <a:p>
          <a:r>
            <a:rPr lang="ru-RU" sz="1400" b="1" baseline="0" smtClean="0">
              <a:solidFill>
                <a:schemeClr val="accent4">
                  <a:lumMod val="90000"/>
                  <a:lumOff val="10000"/>
                </a:schemeClr>
              </a:solidFill>
            </a:rPr>
            <a:t>планирование и учет выполнения СМР</a:t>
          </a:r>
        </a:p>
        <a:p>
          <a:endParaRPr lang="ru-RU" sz="1400" b="1" baseline="0" dirty="0" smtClean="0">
            <a:solidFill>
              <a:schemeClr val="accent4">
                <a:lumMod val="90000"/>
                <a:lumOff val="10000"/>
              </a:schemeClr>
            </a:solidFill>
          </a:endParaRPr>
        </a:p>
      </dgm:t>
    </dgm:pt>
    <dgm:pt modelId="{4DF030D0-0B32-4F50-B6F1-C564BA4295FD}" type="parTrans" cxnId="{ED9B2D14-C1BE-4627-BEB9-CF9A50CB3175}">
      <dgm:prSet/>
      <dgm:spPr/>
      <dgm:t>
        <a:bodyPr/>
        <a:lstStyle/>
        <a:p>
          <a:endParaRPr lang="ru-RU" sz="1400" b="1">
            <a:solidFill>
              <a:schemeClr val="accent6">
                <a:lumMod val="50000"/>
              </a:schemeClr>
            </a:solidFill>
          </a:endParaRPr>
        </a:p>
      </dgm:t>
    </dgm:pt>
    <dgm:pt modelId="{18AB431D-446F-449C-83D6-8390788B29EE}" type="sibTrans" cxnId="{ED9B2D14-C1BE-4627-BEB9-CF9A50CB3175}">
      <dgm:prSet/>
      <dgm:spPr/>
      <dgm:t>
        <a:bodyPr/>
        <a:lstStyle/>
        <a:p>
          <a:endParaRPr lang="ru-RU" sz="1400" b="1">
            <a:solidFill>
              <a:schemeClr val="accent6">
                <a:lumMod val="50000"/>
              </a:schemeClr>
            </a:solidFill>
          </a:endParaRPr>
        </a:p>
      </dgm:t>
    </dgm:pt>
    <dgm:pt modelId="{535332AE-5997-407B-A57E-B34F34B2E1FD}">
      <dgm:prSet phldrT="[Текст]" custT="1"/>
      <dgm:spPr/>
      <dgm:t>
        <a:bodyPr/>
        <a:lstStyle/>
        <a:p>
          <a:r>
            <a:rPr lang="ru-RU" sz="1400" b="1" baseline="0" smtClean="0">
              <a:solidFill>
                <a:schemeClr val="accent4">
                  <a:lumMod val="90000"/>
                  <a:lumOff val="10000"/>
                </a:schemeClr>
              </a:solidFill>
            </a:rPr>
            <a:t>учет затрат организации на выполнение строительных работ в разрезе объектов строительства</a:t>
          </a:r>
          <a:endParaRPr lang="ru-RU" sz="1400" b="1" baseline="0" dirty="0" smtClean="0">
            <a:solidFill>
              <a:schemeClr val="accent4">
                <a:lumMod val="90000"/>
                <a:lumOff val="10000"/>
              </a:schemeClr>
            </a:solidFill>
          </a:endParaRPr>
        </a:p>
      </dgm:t>
    </dgm:pt>
    <dgm:pt modelId="{03F8E038-1760-4F1A-A412-28B2896C4746}" type="parTrans" cxnId="{04095648-5505-4BA5-825D-F6930F0104BB}">
      <dgm:prSet/>
      <dgm:spPr/>
      <dgm:t>
        <a:bodyPr/>
        <a:lstStyle/>
        <a:p>
          <a:endParaRPr lang="ru-RU" sz="1400" b="1">
            <a:solidFill>
              <a:schemeClr val="accent6">
                <a:lumMod val="50000"/>
              </a:schemeClr>
            </a:solidFill>
          </a:endParaRPr>
        </a:p>
      </dgm:t>
    </dgm:pt>
    <dgm:pt modelId="{08821084-8EF7-48D8-9B19-3E2139FD0345}" type="sibTrans" cxnId="{04095648-5505-4BA5-825D-F6930F0104BB}">
      <dgm:prSet/>
      <dgm:spPr/>
      <dgm:t>
        <a:bodyPr/>
        <a:lstStyle/>
        <a:p>
          <a:endParaRPr lang="ru-RU" sz="1400" b="1">
            <a:solidFill>
              <a:schemeClr val="accent6">
                <a:lumMod val="50000"/>
              </a:schemeClr>
            </a:solidFill>
          </a:endParaRPr>
        </a:p>
      </dgm:t>
    </dgm:pt>
    <dgm:pt modelId="{7C9298C7-BAF8-47DB-8C55-F44393191529}">
      <dgm:prSet phldrT="[Текст]" custT="1"/>
      <dgm:spPr/>
      <dgm:t>
        <a:bodyPr/>
        <a:lstStyle/>
        <a:p>
          <a:r>
            <a:rPr lang="ru-RU" sz="1400" b="1" baseline="0" smtClean="0">
              <a:solidFill>
                <a:schemeClr val="accent4">
                  <a:lumMod val="90000"/>
                  <a:lumOff val="10000"/>
                </a:schemeClr>
              </a:solidFill>
            </a:rPr>
            <a:t>оплата труда и учет отработанного времени</a:t>
          </a:r>
          <a:endParaRPr lang="ru-RU" sz="1400" b="1" baseline="0" dirty="0" smtClean="0">
            <a:solidFill>
              <a:schemeClr val="accent4">
                <a:lumMod val="90000"/>
                <a:lumOff val="10000"/>
              </a:schemeClr>
            </a:solidFill>
          </a:endParaRPr>
        </a:p>
      </dgm:t>
    </dgm:pt>
    <dgm:pt modelId="{D5610041-E88F-4460-BA20-B47F633AD79A}" type="parTrans" cxnId="{D0BE59AC-8E35-47FC-88ED-4C97A7F5D94E}">
      <dgm:prSet/>
      <dgm:spPr/>
      <dgm:t>
        <a:bodyPr/>
        <a:lstStyle/>
        <a:p>
          <a:endParaRPr lang="ru-RU" sz="1400" b="1">
            <a:solidFill>
              <a:schemeClr val="accent6">
                <a:lumMod val="50000"/>
              </a:schemeClr>
            </a:solidFill>
          </a:endParaRPr>
        </a:p>
      </dgm:t>
    </dgm:pt>
    <dgm:pt modelId="{DD237A2C-8A0C-4422-B47D-76674CCE4691}" type="sibTrans" cxnId="{D0BE59AC-8E35-47FC-88ED-4C97A7F5D94E}">
      <dgm:prSet/>
      <dgm:spPr/>
      <dgm:t>
        <a:bodyPr/>
        <a:lstStyle/>
        <a:p>
          <a:endParaRPr lang="ru-RU" sz="1400" b="1">
            <a:solidFill>
              <a:schemeClr val="accent6">
                <a:lumMod val="50000"/>
              </a:schemeClr>
            </a:solidFill>
          </a:endParaRPr>
        </a:p>
      </dgm:t>
    </dgm:pt>
    <dgm:pt modelId="{34730766-CAD2-44FC-8484-3E42B37FE393}">
      <dgm:prSet custT="1"/>
      <dgm:spPr/>
      <dgm:t>
        <a:bodyPr/>
        <a:lstStyle/>
        <a:p>
          <a:r>
            <a:rPr lang="ru-RU" sz="1400" b="1" baseline="0" smtClean="0">
              <a:solidFill>
                <a:schemeClr val="accent4">
                  <a:lumMod val="90000"/>
                  <a:lumOff val="10000"/>
                </a:schemeClr>
              </a:solidFill>
            </a:rPr>
            <a:t>материальный учет</a:t>
          </a:r>
          <a:endParaRPr lang="ru-RU" sz="1400" b="1" baseline="0" dirty="0" smtClean="0">
            <a:solidFill>
              <a:schemeClr val="accent4">
                <a:lumMod val="90000"/>
                <a:lumOff val="10000"/>
              </a:schemeClr>
            </a:solidFill>
          </a:endParaRPr>
        </a:p>
      </dgm:t>
    </dgm:pt>
    <dgm:pt modelId="{B8F2D2DD-524C-4BD2-910A-54855A8BFFE2}" type="parTrans" cxnId="{C8012B4A-F5DA-4AE2-9A49-3963420FEFAE}">
      <dgm:prSet/>
      <dgm:spPr/>
      <dgm:t>
        <a:bodyPr/>
        <a:lstStyle/>
        <a:p>
          <a:endParaRPr lang="ru-RU" sz="1400" b="1">
            <a:solidFill>
              <a:schemeClr val="accent6">
                <a:lumMod val="50000"/>
              </a:schemeClr>
            </a:solidFill>
          </a:endParaRPr>
        </a:p>
      </dgm:t>
    </dgm:pt>
    <dgm:pt modelId="{81E64BF5-E7D6-4F52-8E68-BC5653F04E8C}" type="sibTrans" cxnId="{C8012B4A-F5DA-4AE2-9A49-3963420FEFAE}">
      <dgm:prSet/>
      <dgm:spPr/>
      <dgm:t>
        <a:bodyPr/>
        <a:lstStyle/>
        <a:p>
          <a:endParaRPr lang="ru-RU" sz="1400" b="1">
            <a:solidFill>
              <a:schemeClr val="accent6">
                <a:lumMod val="50000"/>
              </a:schemeClr>
            </a:solidFill>
          </a:endParaRPr>
        </a:p>
      </dgm:t>
    </dgm:pt>
    <dgm:pt modelId="{B60C5BCF-1336-44B4-9923-92A8A4577884}">
      <dgm:prSet custT="1"/>
      <dgm:spPr>
        <a:solidFill>
          <a:srgbClr val="00CC66"/>
        </a:solidFill>
      </dgm:spPr>
      <dgm:t>
        <a:bodyPr/>
        <a:lstStyle/>
        <a:p>
          <a:r>
            <a:rPr lang="ru-RU" sz="1400" b="1" baseline="0" dirty="0" smtClean="0">
              <a:solidFill>
                <a:schemeClr val="accent4">
                  <a:lumMod val="90000"/>
                  <a:lumOff val="10000"/>
                </a:schemeClr>
              </a:solidFill>
            </a:rPr>
            <a:t>учет финансирования, использования средств источников финансирования</a:t>
          </a:r>
          <a:endParaRPr lang="ru-RU" sz="1400" b="1" dirty="0">
            <a:solidFill>
              <a:schemeClr val="accent4">
                <a:lumMod val="90000"/>
                <a:lumOff val="10000"/>
              </a:schemeClr>
            </a:solidFill>
          </a:endParaRPr>
        </a:p>
      </dgm:t>
    </dgm:pt>
    <dgm:pt modelId="{708CB38A-00C2-4496-A9C3-36996A1AAAB8}" type="parTrans" cxnId="{ADE00E39-EE42-4760-A52E-B669B5E32F21}">
      <dgm:prSet/>
      <dgm:spPr/>
      <dgm:t>
        <a:bodyPr/>
        <a:lstStyle/>
        <a:p>
          <a:endParaRPr lang="ru-RU" sz="1400" b="1">
            <a:solidFill>
              <a:schemeClr val="accent6">
                <a:lumMod val="50000"/>
              </a:schemeClr>
            </a:solidFill>
          </a:endParaRPr>
        </a:p>
      </dgm:t>
    </dgm:pt>
    <dgm:pt modelId="{BBF10417-1939-498C-970E-9DD33DD9BC69}" type="sibTrans" cxnId="{ADE00E39-EE42-4760-A52E-B669B5E32F21}">
      <dgm:prSet/>
      <dgm:spPr/>
      <dgm:t>
        <a:bodyPr/>
        <a:lstStyle/>
        <a:p>
          <a:endParaRPr lang="ru-RU" sz="1400" b="1">
            <a:solidFill>
              <a:schemeClr val="accent6">
                <a:lumMod val="50000"/>
              </a:schemeClr>
            </a:solidFill>
          </a:endParaRPr>
        </a:p>
      </dgm:t>
    </dgm:pt>
    <dgm:pt modelId="{931ED8C8-D6CE-472D-BA94-197FD792518E}">
      <dgm:prSet custT="1"/>
      <dgm:spPr>
        <a:solidFill>
          <a:srgbClr val="00B050"/>
        </a:solidFill>
      </dgm:spPr>
      <dgm:t>
        <a:bodyPr/>
        <a:lstStyle/>
        <a:p>
          <a:r>
            <a:rPr lang="ru-RU" sz="1400" b="1" baseline="0" smtClean="0">
              <a:solidFill>
                <a:schemeClr val="accent4">
                  <a:lumMod val="90000"/>
                  <a:lumOff val="10000"/>
                </a:schemeClr>
              </a:solidFill>
            </a:rPr>
            <a:t>расчет себестоимости СМР, в том числе с возможностью расчета себестоимости в разрезе подразделений, участвующих в их выполнении. Учет незавершенного производства СМР</a:t>
          </a:r>
          <a:endParaRPr lang="ru-RU" sz="1400" b="1" dirty="0">
            <a:solidFill>
              <a:schemeClr val="accent4">
                <a:lumMod val="90000"/>
                <a:lumOff val="10000"/>
              </a:schemeClr>
            </a:solidFill>
          </a:endParaRPr>
        </a:p>
      </dgm:t>
    </dgm:pt>
    <dgm:pt modelId="{89C325B7-9359-4368-95DE-ABF35967D5EE}" type="parTrans" cxnId="{C3DCBC9A-AFCB-4A60-AF54-5E437A2CE8F4}">
      <dgm:prSet/>
      <dgm:spPr/>
      <dgm:t>
        <a:bodyPr/>
        <a:lstStyle/>
        <a:p>
          <a:endParaRPr lang="ru-RU" sz="1400" b="1">
            <a:solidFill>
              <a:schemeClr val="accent6">
                <a:lumMod val="50000"/>
              </a:schemeClr>
            </a:solidFill>
          </a:endParaRPr>
        </a:p>
      </dgm:t>
    </dgm:pt>
    <dgm:pt modelId="{57A9B398-2065-4920-8193-2442905C5976}" type="sibTrans" cxnId="{C3DCBC9A-AFCB-4A60-AF54-5E437A2CE8F4}">
      <dgm:prSet/>
      <dgm:spPr/>
      <dgm:t>
        <a:bodyPr/>
        <a:lstStyle/>
        <a:p>
          <a:endParaRPr lang="ru-RU" sz="1400" b="1">
            <a:solidFill>
              <a:schemeClr val="accent6">
                <a:lumMod val="50000"/>
              </a:schemeClr>
            </a:solidFill>
          </a:endParaRPr>
        </a:p>
      </dgm:t>
    </dgm:pt>
    <dgm:pt modelId="{E2EB05BD-4CFF-45E2-89D1-DE334E116378}">
      <dgm:prSet custT="1"/>
      <dgm:spPr>
        <a:solidFill>
          <a:srgbClr val="66FF66"/>
        </a:solidFill>
      </dgm:spPr>
      <dgm:t>
        <a:bodyPr/>
        <a:lstStyle/>
        <a:p>
          <a:r>
            <a:rPr lang="ru-RU" sz="1400" b="1" baseline="0" smtClean="0">
              <a:solidFill>
                <a:schemeClr val="accent4">
                  <a:lumMod val="90000"/>
                  <a:lumOff val="10000"/>
                </a:schemeClr>
              </a:solidFill>
            </a:rPr>
            <a:t>учет механизации СМР</a:t>
          </a:r>
          <a:endParaRPr lang="ru-RU" sz="1400" b="1" dirty="0">
            <a:solidFill>
              <a:schemeClr val="accent4">
                <a:lumMod val="90000"/>
                <a:lumOff val="10000"/>
              </a:schemeClr>
            </a:solidFill>
          </a:endParaRPr>
        </a:p>
      </dgm:t>
    </dgm:pt>
    <dgm:pt modelId="{1DE02DEF-8119-4B00-AD77-833F1C988B80}" type="parTrans" cxnId="{01C1E651-F52D-48DC-96DE-A06288106BEC}">
      <dgm:prSet/>
      <dgm:spPr/>
      <dgm:t>
        <a:bodyPr/>
        <a:lstStyle/>
        <a:p>
          <a:endParaRPr lang="ru-RU" b="1">
            <a:solidFill>
              <a:schemeClr val="accent6">
                <a:lumMod val="50000"/>
              </a:schemeClr>
            </a:solidFill>
          </a:endParaRPr>
        </a:p>
      </dgm:t>
    </dgm:pt>
    <dgm:pt modelId="{6BE9852C-0034-4CDB-98CC-8069B95AEEE3}" type="sibTrans" cxnId="{01C1E651-F52D-48DC-96DE-A06288106BEC}">
      <dgm:prSet/>
      <dgm:spPr/>
      <dgm:t>
        <a:bodyPr/>
        <a:lstStyle/>
        <a:p>
          <a:endParaRPr lang="ru-RU" b="1">
            <a:solidFill>
              <a:schemeClr val="accent6">
                <a:lumMod val="50000"/>
              </a:schemeClr>
            </a:solidFill>
          </a:endParaRPr>
        </a:p>
      </dgm:t>
    </dgm:pt>
    <dgm:pt modelId="{03E2CA7C-0EE7-43DD-91E6-F483E05755A1}" type="pres">
      <dgm:prSet presAssocID="{30DC2B82-D57D-45D5-A9E0-3DBEDA647B37}" presName="linear" presStyleCnt="0">
        <dgm:presLayoutVars>
          <dgm:dir/>
          <dgm:resizeHandles val="exact"/>
        </dgm:presLayoutVars>
      </dgm:prSet>
      <dgm:spPr/>
      <dgm:t>
        <a:bodyPr/>
        <a:lstStyle/>
        <a:p>
          <a:endParaRPr lang="ru-RU"/>
        </a:p>
      </dgm:t>
    </dgm:pt>
    <dgm:pt modelId="{1539E817-5ACA-455C-A6FD-7FFC49C7B047}" type="pres">
      <dgm:prSet presAssocID="{061A70D8-3E7E-473E-B23D-B0FB1F4D5D75}" presName="comp" presStyleCnt="0"/>
      <dgm:spPr/>
      <dgm:t>
        <a:bodyPr/>
        <a:lstStyle/>
        <a:p>
          <a:endParaRPr lang="ru-RU"/>
        </a:p>
      </dgm:t>
    </dgm:pt>
    <dgm:pt modelId="{FB42EC11-DD10-4667-9D63-7F736E2B40CD}" type="pres">
      <dgm:prSet presAssocID="{061A70D8-3E7E-473E-B23D-B0FB1F4D5D75}" presName="box" presStyleLbl="node1" presStyleIdx="0" presStyleCnt="7"/>
      <dgm:spPr/>
      <dgm:t>
        <a:bodyPr/>
        <a:lstStyle/>
        <a:p>
          <a:endParaRPr lang="ru-RU"/>
        </a:p>
      </dgm:t>
    </dgm:pt>
    <dgm:pt modelId="{4D655650-BE71-4426-A5B9-809F21C2A47E}" type="pres">
      <dgm:prSet presAssocID="{061A70D8-3E7E-473E-B23D-B0FB1F4D5D75}" presName="img" presStyleLbl="fgImgPlace1" presStyleIdx="0" presStyleCnt="7" custScaleX="42886"/>
      <dgm:spPr>
        <a:blipFill rotWithShape="0">
          <a:blip xmlns:r="http://schemas.openxmlformats.org/officeDocument/2006/relationships" r:embed="rId1"/>
          <a:stretch>
            <a:fillRect/>
          </a:stretch>
        </a:blipFill>
      </dgm:spPr>
      <dgm:t>
        <a:bodyPr/>
        <a:lstStyle/>
        <a:p>
          <a:endParaRPr lang="ru-RU"/>
        </a:p>
      </dgm:t>
    </dgm:pt>
    <dgm:pt modelId="{A879E89E-C098-4A91-94F6-1B1C46595669}" type="pres">
      <dgm:prSet presAssocID="{061A70D8-3E7E-473E-B23D-B0FB1F4D5D75}" presName="text" presStyleLbl="node1" presStyleIdx="0" presStyleCnt="7">
        <dgm:presLayoutVars>
          <dgm:bulletEnabled val="1"/>
        </dgm:presLayoutVars>
      </dgm:prSet>
      <dgm:spPr/>
      <dgm:t>
        <a:bodyPr/>
        <a:lstStyle/>
        <a:p>
          <a:endParaRPr lang="ru-RU"/>
        </a:p>
      </dgm:t>
    </dgm:pt>
    <dgm:pt modelId="{DF6A76D3-4305-432C-A030-92048FF5E411}" type="pres">
      <dgm:prSet presAssocID="{18AB431D-446F-449C-83D6-8390788B29EE}" presName="spacer" presStyleCnt="0"/>
      <dgm:spPr/>
      <dgm:t>
        <a:bodyPr/>
        <a:lstStyle/>
        <a:p>
          <a:endParaRPr lang="ru-RU"/>
        </a:p>
      </dgm:t>
    </dgm:pt>
    <dgm:pt modelId="{77ED2EAE-8B7E-4C29-9A88-5796D369EECE}" type="pres">
      <dgm:prSet presAssocID="{535332AE-5997-407B-A57E-B34F34B2E1FD}" presName="comp" presStyleCnt="0"/>
      <dgm:spPr/>
      <dgm:t>
        <a:bodyPr/>
        <a:lstStyle/>
        <a:p>
          <a:endParaRPr lang="ru-RU"/>
        </a:p>
      </dgm:t>
    </dgm:pt>
    <dgm:pt modelId="{A7932575-8DAE-44D5-ABAA-7F38410C944C}" type="pres">
      <dgm:prSet presAssocID="{535332AE-5997-407B-A57E-B34F34B2E1FD}" presName="box" presStyleLbl="node1" presStyleIdx="1" presStyleCnt="7"/>
      <dgm:spPr/>
      <dgm:t>
        <a:bodyPr/>
        <a:lstStyle/>
        <a:p>
          <a:endParaRPr lang="ru-RU"/>
        </a:p>
      </dgm:t>
    </dgm:pt>
    <dgm:pt modelId="{594944B4-D438-4345-8677-BB39BABE2EB0}" type="pres">
      <dgm:prSet presAssocID="{535332AE-5997-407B-A57E-B34F34B2E1FD}" presName="img" presStyleLbl="fgImgPlace1" presStyleIdx="1" presStyleCnt="7" custScaleX="42886"/>
      <dgm:spPr>
        <a:blipFill rotWithShape="0">
          <a:blip xmlns:r="http://schemas.openxmlformats.org/officeDocument/2006/relationships" r:embed="rId2"/>
          <a:stretch>
            <a:fillRect/>
          </a:stretch>
        </a:blipFill>
      </dgm:spPr>
      <dgm:t>
        <a:bodyPr/>
        <a:lstStyle/>
        <a:p>
          <a:endParaRPr lang="ru-RU"/>
        </a:p>
      </dgm:t>
    </dgm:pt>
    <dgm:pt modelId="{35BDF926-804E-495F-9CED-EBD24557814D}" type="pres">
      <dgm:prSet presAssocID="{535332AE-5997-407B-A57E-B34F34B2E1FD}" presName="text" presStyleLbl="node1" presStyleIdx="1" presStyleCnt="7">
        <dgm:presLayoutVars>
          <dgm:bulletEnabled val="1"/>
        </dgm:presLayoutVars>
      </dgm:prSet>
      <dgm:spPr/>
      <dgm:t>
        <a:bodyPr/>
        <a:lstStyle/>
        <a:p>
          <a:endParaRPr lang="ru-RU"/>
        </a:p>
      </dgm:t>
    </dgm:pt>
    <dgm:pt modelId="{7F8601B2-4593-472A-ACA7-800394E6047B}" type="pres">
      <dgm:prSet presAssocID="{08821084-8EF7-48D8-9B19-3E2139FD0345}" presName="spacer" presStyleCnt="0"/>
      <dgm:spPr/>
      <dgm:t>
        <a:bodyPr/>
        <a:lstStyle/>
        <a:p>
          <a:endParaRPr lang="ru-RU"/>
        </a:p>
      </dgm:t>
    </dgm:pt>
    <dgm:pt modelId="{885C3C73-A407-42B1-B3FB-6C174ADA79FD}" type="pres">
      <dgm:prSet presAssocID="{7C9298C7-BAF8-47DB-8C55-F44393191529}" presName="comp" presStyleCnt="0"/>
      <dgm:spPr/>
      <dgm:t>
        <a:bodyPr/>
        <a:lstStyle/>
        <a:p>
          <a:endParaRPr lang="ru-RU"/>
        </a:p>
      </dgm:t>
    </dgm:pt>
    <dgm:pt modelId="{B76943BE-3403-4F0A-A9BA-BCE2CA0770CE}" type="pres">
      <dgm:prSet presAssocID="{7C9298C7-BAF8-47DB-8C55-F44393191529}" presName="box" presStyleLbl="node1" presStyleIdx="2" presStyleCnt="7"/>
      <dgm:spPr/>
      <dgm:t>
        <a:bodyPr/>
        <a:lstStyle/>
        <a:p>
          <a:endParaRPr lang="ru-RU"/>
        </a:p>
      </dgm:t>
    </dgm:pt>
    <dgm:pt modelId="{F26C2DAE-1305-4A5D-B3DB-3DCB2A372169}" type="pres">
      <dgm:prSet presAssocID="{7C9298C7-BAF8-47DB-8C55-F44393191529}" presName="img" presStyleLbl="fgImgPlace1" presStyleIdx="2" presStyleCnt="7" custScaleX="42886"/>
      <dgm:spPr>
        <a:blipFill rotWithShape="0">
          <a:blip xmlns:r="http://schemas.openxmlformats.org/officeDocument/2006/relationships" r:embed="rId3"/>
          <a:stretch>
            <a:fillRect/>
          </a:stretch>
        </a:blipFill>
      </dgm:spPr>
      <dgm:t>
        <a:bodyPr/>
        <a:lstStyle/>
        <a:p>
          <a:endParaRPr lang="ru-RU"/>
        </a:p>
      </dgm:t>
    </dgm:pt>
    <dgm:pt modelId="{CA7EF768-0648-4A94-A679-03EC7A71B345}" type="pres">
      <dgm:prSet presAssocID="{7C9298C7-BAF8-47DB-8C55-F44393191529}" presName="text" presStyleLbl="node1" presStyleIdx="2" presStyleCnt="7">
        <dgm:presLayoutVars>
          <dgm:bulletEnabled val="1"/>
        </dgm:presLayoutVars>
      </dgm:prSet>
      <dgm:spPr/>
      <dgm:t>
        <a:bodyPr/>
        <a:lstStyle/>
        <a:p>
          <a:endParaRPr lang="ru-RU"/>
        </a:p>
      </dgm:t>
    </dgm:pt>
    <dgm:pt modelId="{735B7BAD-399D-42D3-BBFE-12A15937AAA4}" type="pres">
      <dgm:prSet presAssocID="{DD237A2C-8A0C-4422-B47D-76674CCE4691}" presName="spacer" presStyleCnt="0"/>
      <dgm:spPr/>
      <dgm:t>
        <a:bodyPr/>
        <a:lstStyle/>
        <a:p>
          <a:endParaRPr lang="ru-RU"/>
        </a:p>
      </dgm:t>
    </dgm:pt>
    <dgm:pt modelId="{F7C691A4-5278-45DA-9187-AFC8E91C8DAD}" type="pres">
      <dgm:prSet presAssocID="{34730766-CAD2-44FC-8484-3E42B37FE393}" presName="comp" presStyleCnt="0"/>
      <dgm:spPr/>
      <dgm:t>
        <a:bodyPr/>
        <a:lstStyle/>
        <a:p>
          <a:endParaRPr lang="ru-RU"/>
        </a:p>
      </dgm:t>
    </dgm:pt>
    <dgm:pt modelId="{08F06B93-DB45-4F59-8825-F420872AA455}" type="pres">
      <dgm:prSet presAssocID="{34730766-CAD2-44FC-8484-3E42B37FE393}" presName="box" presStyleLbl="node1" presStyleIdx="3" presStyleCnt="7"/>
      <dgm:spPr/>
      <dgm:t>
        <a:bodyPr/>
        <a:lstStyle/>
        <a:p>
          <a:endParaRPr lang="ru-RU"/>
        </a:p>
      </dgm:t>
    </dgm:pt>
    <dgm:pt modelId="{6E550BE0-BB3E-4723-83F8-73193DF8E4BD}" type="pres">
      <dgm:prSet presAssocID="{34730766-CAD2-44FC-8484-3E42B37FE393}" presName="img" presStyleLbl="fgImgPlace1" presStyleIdx="3" presStyleCnt="7" custScaleX="42886"/>
      <dgm:spPr>
        <a:blipFill rotWithShape="0">
          <a:blip xmlns:r="http://schemas.openxmlformats.org/officeDocument/2006/relationships" r:embed="rId4"/>
          <a:stretch>
            <a:fillRect/>
          </a:stretch>
        </a:blipFill>
      </dgm:spPr>
      <dgm:t>
        <a:bodyPr/>
        <a:lstStyle/>
        <a:p>
          <a:endParaRPr lang="ru-RU"/>
        </a:p>
      </dgm:t>
    </dgm:pt>
    <dgm:pt modelId="{47C6451C-81FD-426B-BDBF-32DD6D77BDEC}" type="pres">
      <dgm:prSet presAssocID="{34730766-CAD2-44FC-8484-3E42B37FE393}" presName="text" presStyleLbl="node1" presStyleIdx="3" presStyleCnt="7">
        <dgm:presLayoutVars>
          <dgm:bulletEnabled val="1"/>
        </dgm:presLayoutVars>
      </dgm:prSet>
      <dgm:spPr/>
      <dgm:t>
        <a:bodyPr/>
        <a:lstStyle/>
        <a:p>
          <a:endParaRPr lang="ru-RU"/>
        </a:p>
      </dgm:t>
    </dgm:pt>
    <dgm:pt modelId="{CBB4A946-EC98-47F8-84F0-47B10F059A4B}" type="pres">
      <dgm:prSet presAssocID="{81E64BF5-E7D6-4F52-8E68-BC5653F04E8C}" presName="spacer" presStyleCnt="0"/>
      <dgm:spPr/>
      <dgm:t>
        <a:bodyPr/>
        <a:lstStyle/>
        <a:p>
          <a:endParaRPr lang="ru-RU"/>
        </a:p>
      </dgm:t>
    </dgm:pt>
    <dgm:pt modelId="{F59D5B69-8763-4521-8ECE-02FA92E38D52}" type="pres">
      <dgm:prSet presAssocID="{E2EB05BD-4CFF-45E2-89D1-DE334E116378}" presName="comp" presStyleCnt="0"/>
      <dgm:spPr/>
      <dgm:t>
        <a:bodyPr/>
        <a:lstStyle/>
        <a:p>
          <a:endParaRPr lang="ru-RU"/>
        </a:p>
      </dgm:t>
    </dgm:pt>
    <dgm:pt modelId="{6EA3D6E4-39BC-433F-8322-F9EF382CFD85}" type="pres">
      <dgm:prSet presAssocID="{E2EB05BD-4CFF-45E2-89D1-DE334E116378}" presName="box" presStyleLbl="node1" presStyleIdx="4" presStyleCnt="7"/>
      <dgm:spPr/>
      <dgm:t>
        <a:bodyPr/>
        <a:lstStyle/>
        <a:p>
          <a:endParaRPr lang="ru-RU"/>
        </a:p>
      </dgm:t>
    </dgm:pt>
    <dgm:pt modelId="{68AC8CE9-6564-45AF-995E-04F1A4364384}" type="pres">
      <dgm:prSet presAssocID="{E2EB05BD-4CFF-45E2-89D1-DE334E116378}" presName="img" presStyleLbl="fgImgPlace1" presStyleIdx="4" presStyleCnt="7" custScaleX="42886"/>
      <dgm:spPr>
        <a:blipFill rotWithShape="0">
          <a:blip xmlns:r="http://schemas.openxmlformats.org/officeDocument/2006/relationships" r:embed="rId5"/>
          <a:stretch>
            <a:fillRect/>
          </a:stretch>
        </a:blipFill>
      </dgm:spPr>
      <dgm:t>
        <a:bodyPr/>
        <a:lstStyle/>
        <a:p>
          <a:endParaRPr lang="ru-RU"/>
        </a:p>
      </dgm:t>
    </dgm:pt>
    <dgm:pt modelId="{A766E689-84B7-4E36-AE41-28AF1AC3CD5E}" type="pres">
      <dgm:prSet presAssocID="{E2EB05BD-4CFF-45E2-89D1-DE334E116378}" presName="text" presStyleLbl="node1" presStyleIdx="4" presStyleCnt="7">
        <dgm:presLayoutVars>
          <dgm:bulletEnabled val="1"/>
        </dgm:presLayoutVars>
      </dgm:prSet>
      <dgm:spPr/>
      <dgm:t>
        <a:bodyPr/>
        <a:lstStyle/>
        <a:p>
          <a:endParaRPr lang="ru-RU"/>
        </a:p>
      </dgm:t>
    </dgm:pt>
    <dgm:pt modelId="{AF2556B5-F960-4A2A-8AED-2BD4DB7C55A7}" type="pres">
      <dgm:prSet presAssocID="{6BE9852C-0034-4CDB-98CC-8069B95AEEE3}" presName="spacer" presStyleCnt="0"/>
      <dgm:spPr/>
      <dgm:t>
        <a:bodyPr/>
        <a:lstStyle/>
        <a:p>
          <a:endParaRPr lang="ru-RU"/>
        </a:p>
      </dgm:t>
    </dgm:pt>
    <dgm:pt modelId="{8E211415-0D58-4565-9E21-92B502B161DF}" type="pres">
      <dgm:prSet presAssocID="{B60C5BCF-1336-44B4-9923-92A8A4577884}" presName="comp" presStyleCnt="0"/>
      <dgm:spPr/>
      <dgm:t>
        <a:bodyPr/>
        <a:lstStyle/>
        <a:p>
          <a:endParaRPr lang="ru-RU"/>
        </a:p>
      </dgm:t>
    </dgm:pt>
    <dgm:pt modelId="{2527A9C2-C663-4D99-997C-29782C0E0227}" type="pres">
      <dgm:prSet presAssocID="{B60C5BCF-1336-44B4-9923-92A8A4577884}" presName="box" presStyleLbl="node1" presStyleIdx="5" presStyleCnt="7"/>
      <dgm:spPr/>
      <dgm:t>
        <a:bodyPr/>
        <a:lstStyle/>
        <a:p>
          <a:endParaRPr lang="ru-RU"/>
        </a:p>
      </dgm:t>
    </dgm:pt>
    <dgm:pt modelId="{E88634F5-9E5C-46DD-884E-75D9BF908C2F}" type="pres">
      <dgm:prSet presAssocID="{B60C5BCF-1336-44B4-9923-92A8A4577884}" presName="img" presStyleLbl="fgImgPlace1" presStyleIdx="5" presStyleCnt="7" custScaleX="42886"/>
      <dgm:spPr>
        <a:blipFill rotWithShape="0">
          <a:blip xmlns:r="http://schemas.openxmlformats.org/officeDocument/2006/relationships" r:embed="rId6"/>
          <a:stretch>
            <a:fillRect/>
          </a:stretch>
        </a:blipFill>
      </dgm:spPr>
      <dgm:t>
        <a:bodyPr/>
        <a:lstStyle/>
        <a:p>
          <a:endParaRPr lang="ru-RU"/>
        </a:p>
      </dgm:t>
    </dgm:pt>
    <dgm:pt modelId="{05546516-F19A-439D-AABE-82DA27632912}" type="pres">
      <dgm:prSet presAssocID="{B60C5BCF-1336-44B4-9923-92A8A4577884}" presName="text" presStyleLbl="node1" presStyleIdx="5" presStyleCnt="7">
        <dgm:presLayoutVars>
          <dgm:bulletEnabled val="1"/>
        </dgm:presLayoutVars>
      </dgm:prSet>
      <dgm:spPr/>
      <dgm:t>
        <a:bodyPr/>
        <a:lstStyle/>
        <a:p>
          <a:endParaRPr lang="ru-RU"/>
        </a:p>
      </dgm:t>
    </dgm:pt>
    <dgm:pt modelId="{AB8F97FC-6140-48AD-BE78-69CE9CEF3875}" type="pres">
      <dgm:prSet presAssocID="{BBF10417-1939-498C-970E-9DD33DD9BC69}" presName="spacer" presStyleCnt="0"/>
      <dgm:spPr/>
      <dgm:t>
        <a:bodyPr/>
        <a:lstStyle/>
        <a:p>
          <a:endParaRPr lang="ru-RU"/>
        </a:p>
      </dgm:t>
    </dgm:pt>
    <dgm:pt modelId="{17DE86C2-953C-4C0C-939E-F7C1AD6D5F26}" type="pres">
      <dgm:prSet presAssocID="{931ED8C8-D6CE-472D-BA94-197FD792518E}" presName="comp" presStyleCnt="0"/>
      <dgm:spPr/>
      <dgm:t>
        <a:bodyPr/>
        <a:lstStyle/>
        <a:p>
          <a:endParaRPr lang="ru-RU"/>
        </a:p>
      </dgm:t>
    </dgm:pt>
    <dgm:pt modelId="{BAAD873E-0CE8-4C3B-B281-AB37992E6702}" type="pres">
      <dgm:prSet presAssocID="{931ED8C8-D6CE-472D-BA94-197FD792518E}" presName="box" presStyleLbl="node1" presStyleIdx="6" presStyleCnt="7"/>
      <dgm:spPr/>
      <dgm:t>
        <a:bodyPr/>
        <a:lstStyle/>
        <a:p>
          <a:endParaRPr lang="ru-RU"/>
        </a:p>
      </dgm:t>
    </dgm:pt>
    <dgm:pt modelId="{DCDD6092-B630-4D2F-A5E7-7185F2769605}" type="pres">
      <dgm:prSet presAssocID="{931ED8C8-D6CE-472D-BA94-197FD792518E}" presName="img" presStyleLbl="fgImgPlace1" presStyleIdx="6" presStyleCnt="7" custScaleX="42886"/>
      <dgm:spPr>
        <a:blipFill rotWithShape="0">
          <a:blip xmlns:r="http://schemas.openxmlformats.org/officeDocument/2006/relationships" r:embed="rId7"/>
          <a:stretch>
            <a:fillRect/>
          </a:stretch>
        </a:blipFill>
      </dgm:spPr>
      <dgm:t>
        <a:bodyPr/>
        <a:lstStyle/>
        <a:p>
          <a:endParaRPr lang="ru-RU"/>
        </a:p>
      </dgm:t>
    </dgm:pt>
    <dgm:pt modelId="{858ECEEC-0A0F-40D2-9499-43B89B608AB3}" type="pres">
      <dgm:prSet presAssocID="{931ED8C8-D6CE-472D-BA94-197FD792518E}" presName="text" presStyleLbl="node1" presStyleIdx="6" presStyleCnt="7">
        <dgm:presLayoutVars>
          <dgm:bulletEnabled val="1"/>
        </dgm:presLayoutVars>
      </dgm:prSet>
      <dgm:spPr/>
      <dgm:t>
        <a:bodyPr/>
        <a:lstStyle/>
        <a:p>
          <a:endParaRPr lang="ru-RU"/>
        </a:p>
      </dgm:t>
    </dgm:pt>
  </dgm:ptLst>
  <dgm:cxnLst>
    <dgm:cxn modelId="{ADE00E39-EE42-4760-A52E-B669B5E32F21}" srcId="{30DC2B82-D57D-45D5-A9E0-3DBEDA647B37}" destId="{B60C5BCF-1336-44B4-9923-92A8A4577884}" srcOrd="5" destOrd="0" parTransId="{708CB38A-00C2-4496-A9C3-36996A1AAAB8}" sibTransId="{BBF10417-1939-498C-970E-9DD33DD9BC69}"/>
    <dgm:cxn modelId="{BFFB103A-C527-4685-B041-CB483AE791E7}" type="presOf" srcId="{30DC2B82-D57D-45D5-A9E0-3DBEDA647B37}" destId="{03E2CA7C-0EE7-43DD-91E6-F483E05755A1}" srcOrd="0" destOrd="0" presId="urn:microsoft.com/office/officeart/2005/8/layout/vList4#1"/>
    <dgm:cxn modelId="{BFABB17D-FD03-4108-BF8E-EE30994480C8}" type="presOf" srcId="{B60C5BCF-1336-44B4-9923-92A8A4577884}" destId="{2527A9C2-C663-4D99-997C-29782C0E0227}" srcOrd="0" destOrd="0" presId="urn:microsoft.com/office/officeart/2005/8/layout/vList4#1"/>
    <dgm:cxn modelId="{D0A2BB58-98D7-40AE-8CB0-2303795AE3BE}" type="presOf" srcId="{535332AE-5997-407B-A57E-B34F34B2E1FD}" destId="{A7932575-8DAE-44D5-ABAA-7F38410C944C}" srcOrd="0" destOrd="0" presId="urn:microsoft.com/office/officeart/2005/8/layout/vList4#1"/>
    <dgm:cxn modelId="{D0BE59AC-8E35-47FC-88ED-4C97A7F5D94E}" srcId="{30DC2B82-D57D-45D5-A9E0-3DBEDA647B37}" destId="{7C9298C7-BAF8-47DB-8C55-F44393191529}" srcOrd="2" destOrd="0" parTransId="{D5610041-E88F-4460-BA20-B47F633AD79A}" sibTransId="{DD237A2C-8A0C-4422-B47D-76674CCE4691}"/>
    <dgm:cxn modelId="{0F17EFEC-444C-4674-92EE-F654DC0BF464}" type="presOf" srcId="{061A70D8-3E7E-473E-B23D-B0FB1F4D5D75}" destId="{A879E89E-C098-4A91-94F6-1B1C46595669}" srcOrd="1" destOrd="0" presId="urn:microsoft.com/office/officeart/2005/8/layout/vList4#1"/>
    <dgm:cxn modelId="{1F894520-13C1-4D7F-BBD2-ECD0B54F3AB5}" type="presOf" srcId="{7C9298C7-BAF8-47DB-8C55-F44393191529}" destId="{CA7EF768-0648-4A94-A679-03EC7A71B345}" srcOrd="1" destOrd="0" presId="urn:microsoft.com/office/officeart/2005/8/layout/vList4#1"/>
    <dgm:cxn modelId="{84ADBEE1-90CF-4479-B92D-9AE8FC5697DA}" type="presOf" srcId="{E2EB05BD-4CFF-45E2-89D1-DE334E116378}" destId="{A766E689-84B7-4E36-AE41-28AF1AC3CD5E}" srcOrd="1" destOrd="0" presId="urn:microsoft.com/office/officeart/2005/8/layout/vList4#1"/>
    <dgm:cxn modelId="{01C1E651-F52D-48DC-96DE-A06288106BEC}" srcId="{30DC2B82-D57D-45D5-A9E0-3DBEDA647B37}" destId="{E2EB05BD-4CFF-45E2-89D1-DE334E116378}" srcOrd="4" destOrd="0" parTransId="{1DE02DEF-8119-4B00-AD77-833F1C988B80}" sibTransId="{6BE9852C-0034-4CDB-98CC-8069B95AEEE3}"/>
    <dgm:cxn modelId="{6CDD66DE-00F3-425B-92E4-469DAFFF5CEF}" type="presOf" srcId="{535332AE-5997-407B-A57E-B34F34B2E1FD}" destId="{35BDF926-804E-495F-9CED-EBD24557814D}" srcOrd="1" destOrd="0" presId="urn:microsoft.com/office/officeart/2005/8/layout/vList4#1"/>
    <dgm:cxn modelId="{959A25C9-6324-465B-9296-EDA896FC7DCC}" type="presOf" srcId="{061A70D8-3E7E-473E-B23D-B0FB1F4D5D75}" destId="{FB42EC11-DD10-4667-9D63-7F736E2B40CD}" srcOrd="0" destOrd="0" presId="urn:microsoft.com/office/officeart/2005/8/layout/vList4#1"/>
    <dgm:cxn modelId="{FC96CC7A-679E-411B-8A08-2514E1DB9E1F}" type="presOf" srcId="{34730766-CAD2-44FC-8484-3E42B37FE393}" destId="{08F06B93-DB45-4F59-8825-F420872AA455}" srcOrd="0" destOrd="0" presId="urn:microsoft.com/office/officeart/2005/8/layout/vList4#1"/>
    <dgm:cxn modelId="{CC3AC35D-540C-42A6-88A1-5141D2E5B0F3}" type="presOf" srcId="{7C9298C7-BAF8-47DB-8C55-F44393191529}" destId="{B76943BE-3403-4F0A-A9BA-BCE2CA0770CE}" srcOrd="0" destOrd="0" presId="urn:microsoft.com/office/officeart/2005/8/layout/vList4#1"/>
    <dgm:cxn modelId="{C8012B4A-F5DA-4AE2-9A49-3963420FEFAE}" srcId="{30DC2B82-D57D-45D5-A9E0-3DBEDA647B37}" destId="{34730766-CAD2-44FC-8484-3E42B37FE393}" srcOrd="3" destOrd="0" parTransId="{B8F2D2DD-524C-4BD2-910A-54855A8BFFE2}" sibTransId="{81E64BF5-E7D6-4F52-8E68-BC5653F04E8C}"/>
    <dgm:cxn modelId="{B073D96A-4C8C-47D0-B203-622A1958BB00}" type="presOf" srcId="{B60C5BCF-1336-44B4-9923-92A8A4577884}" destId="{05546516-F19A-439D-AABE-82DA27632912}" srcOrd="1" destOrd="0" presId="urn:microsoft.com/office/officeart/2005/8/layout/vList4#1"/>
    <dgm:cxn modelId="{0F55753F-E231-4572-8CD6-DBB7E9C194C8}" type="presOf" srcId="{34730766-CAD2-44FC-8484-3E42B37FE393}" destId="{47C6451C-81FD-426B-BDBF-32DD6D77BDEC}" srcOrd="1" destOrd="0" presId="urn:microsoft.com/office/officeart/2005/8/layout/vList4#1"/>
    <dgm:cxn modelId="{C3DCBC9A-AFCB-4A60-AF54-5E437A2CE8F4}" srcId="{30DC2B82-D57D-45D5-A9E0-3DBEDA647B37}" destId="{931ED8C8-D6CE-472D-BA94-197FD792518E}" srcOrd="6" destOrd="0" parTransId="{89C325B7-9359-4368-95DE-ABF35967D5EE}" sibTransId="{57A9B398-2065-4920-8193-2442905C5976}"/>
    <dgm:cxn modelId="{ED9B2D14-C1BE-4627-BEB9-CF9A50CB3175}" srcId="{30DC2B82-D57D-45D5-A9E0-3DBEDA647B37}" destId="{061A70D8-3E7E-473E-B23D-B0FB1F4D5D75}" srcOrd="0" destOrd="0" parTransId="{4DF030D0-0B32-4F50-B6F1-C564BA4295FD}" sibTransId="{18AB431D-446F-449C-83D6-8390788B29EE}"/>
    <dgm:cxn modelId="{02DC5A16-C19B-48B7-A8D4-23D9BB61D758}" type="presOf" srcId="{931ED8C8-D6CE-472D-BA94-197FD792518E}" destId="{BAAD873E-0CE8-4C3B-B281-AB37992E6702}" srcOrd="0" destOrd="0" presId="urn:microsoft.com/office/officeart/2005/8/layout/vList4#1"/>
    <dgm:cxn modelId="{04095648-5505-4BA5-825D-F6930F0104BB}" srcId="{30DC2B82-D57D-45D5-A9E0-3DBEDA647B37}" destId="{535332AE-5997-407B-A57E-B34F34B2E1FD}" srcOrd="1" destOrd="0" parTransId="{03F8E038-1760-4F1A-A412-28B2896C4746}" sibTransId="{08821084-8EF7-48D8-9B19-3E2139FD0345}"/>
    <dgm:cxn modelId="{E327095A-28A4-4E80-8733-DCBA9F047ACE}" type="presOf" srcId="{931ED8C8-D6CE-472D-BA94-197FD792518E}" destId="{858ECEEC-0A0F-40D2-9499-43B89B608AB3}" srcOrd="1" destOrd="0" presId="urn:microsoft.com/office/officeart/2005/8/layout/vList4#1"/>
    <dgm:cxn modelId="{3B044D3F-5281-46A4-B958-E7B458B74062}" type="presOf" srcId="{E2EB05BD-4CFF-45E2-89D1-DE334E116378}" destId="{6EA3D6E4-39BC-433F-8322-F9EF382CFD85}" srcOrd="0" destOrd="0" presId="urn:microsoft.com/office/officeart/2005/8/layout/vList4#1"/>
    <dgm:cxn modelId="{AB3D4C31-627F-4C53-BD16-5C32587ED98C}" type="presParOf" srcId="{03E2CA7C-0EE7-43DD-91E6-F483E05755A1}" destId="{1539E817-5ACA-455C-A6FD-7FFC49C7B047}" srcOrd="0" destOrd="0" presId="urn:microsoft.com/office/officeart/2005/8/layout/vList4#1"/>
    <dgm:cxn modelId="{7331C77F-09E9-4CD0-A622-5AA1A325A8A5}" type="presParOf" srcId="{1539E817-5ACA-455C-A6FD-7FFC49C7B047}" destId="{FB42EC11-DD10-4667-9D63-7F736E2B40CD}" srcOrd="0" destOrd="0" presId="urn:microsoft.com/office/officeart/2005/8/layout/vList4#1"/>
    <dgm:cxn modelId="{DA25CC2F-F7FA-4DB7-B3F4-9C77B05E9EDB}" type="presParOf" srcId="{1539E817-5ACA-455C-A6FD-7FFC49C7B047}" destId="{4D655650-BE71-4426-A5B9-809F21C2A47E}" srcOrd="1" destOrd="0" presId="urn:microsoft.com/office/officeart/2005/8/layout/vList4#1"/>
    <dgm:cxn modelId="{8406142D-547E-435E-B995-6F196ECDF719}" type="presParOf" srcId="{1539E817-5ACA-455C-A6FD-7FFC49C7B047}" destId="{A879E89E-C098-4A91-94F6-1B1C46595669}" srcOrd="2" destOrd="0" presId="urn:microsoft.com/office/officeart/2005/8/layout/vList4#1"/>
    <dgm:cxn modelId="{B4279E27-BE5B-4CE7-AA61-3F72C2151274}" type="presParOf" srcId="{03E2CA7C-0EE7-43DD-91E6-F483E05755A1}" destId="{DF6A76D3-4305-432C-A030-92048FF5E411}" srcOrd="1" destOrd="0" presId="urn:microsoft.com/office/officeart/2005/8/layout/vList4#1"/>
    <dgm:cxn modelId="{E5DE97A2-1C01-4DE1-AF77-8571AE453B75}" type="presParOf" srcId="{03E2CA7C-0EE7-43DD-91E6-F483E05755A1}" destId="{77ED2EAE-8B7E-4C29-9A88-5796D369EECE}" srcOrd="2" destOrd="0" presId="urn:microsoft.com/office/officeart/2005/8/layout/vList4#1"/>
    <dgm:cxn modelId="{F8F65460-BC0E-4D8D-A737-B2366F6BC726}" type="presParOf" srcId="{77ED2EAE-8B7E-4C29-9A88-5796D369EECE}" destId="{A7932575-8DAE-44D5-ABAA-7F38410C944C}" srcOrd="0" destOrd="0" presId="urn:microsoft.com/office/officeart/2005/8/layout/vList4#1"/>
    <dgm:cxn modelId="{2C861089-16BB-47EC-9AFC-A4F4EC7A0C4A}" type="presParOf" srcId="{77ED2EAE-8B7E-4C29-9A88-5796D369EECE}" destId="{594944B4-D438-4345-8677-BB39BABE2EB0}" srcOrd="1" destOrd="0" presId="urn:microsoft.com/office/officeart/2005/8/layout/vList4#1"/>
    <dgm:cxn modelId="{823BA983-F971-48E6-BF7C-7BDB57B2E51F}" type="presParOf" srcId="{77ED2EAE-8B7E-4C29-9A88-5796D369EECE}" destId="{35BDF926-804E-495F-9CED-EBD24557814D}" srcOrd="2" destOrd="0" presId="urn:microsoft.com/office/officeart/2005/8/layout/vList4#1"/>
    <dgm:cxn modelId="{CED444CE-2BB3-4333-9DA0-B4DB6F554636}" type="presParOf" srcId="{03E2CA7C-0EE7-43DD-91E6-F483E05755A1}" destId="{7F8601B2-4593-472A-ACA7-800394E6047B}" srcOrd="3" destOrd="0" presId="urn:microsoft.com/office/officeart/2005/8/layout/vList4#1"/>
    <dgm:cxn modelId="{2D6396BE-E51D-4E5A-A9B0-6CF8DEF30848}" type="presParOf" srcId="{03E2CA7C-0EE7-43DD-91E6-F483E05755A1}" destId="{885C3C73-A407-42B1-B3FB-6C174ADA79FD}" srcOrd="4" destOrd="0" presId="urn:microsoft.com/office/officeart/2005/8/layout/vList4#1"/>
    <dgm:cxn modelId="{39830ED9-D678-4B54-BA13-38453C61CE36}" type="presParOf" srcId="{885C3C73-A407-42B1-B3FB-6C174ADA79FD}" destId="{B76943BE-3403-4F0A-A9BA-BCE2CA0770CE}" srcOrd="0" destOrd="0" presId="urn:microsoft.com/office/officeart/2005/8/layout/vList4#1"/>
    <dgm:cxn modelId="{DD926A87-6FCF-48F2-941E-3F842AB4D09B}" type="presParOf" srcId="{885C3C73-A407-42B1-B3FB-6C174ADA79FD}" destId="{F26C2DAE-1305-4A5D-B3DB-3DCB2A372169}" srcOrd="1" destOrd="0" presId="urn:microsoft.com/office/officeart/2005/8/layout/vList4#1"/>
    <dgm:cxn modelId="{385556DA-6513-4BA1-B7E8-0683AB297C42}" type="presParOf" srcId="{885C3C73-A407-42B1-B3FB-6C174ADA79FD}" destId="{CA7EF768-0648-4A94-A679-03EC7A71B345}" srcOrd="2" destOrd="0" presId="urn:microsoft.com/office/officeart/2005/8/layout/vList4#1"/>
    <dgm:cxn modelId="{FC6A9643-0B14-4F66-B70E-50FD38AB69DB}" type="presParOf" srcId="{03E2CA7C-0EE7-43DD-91E6-F483E05755A1}" destId="{735B7BAD-399D-42D3-BBFE-12A15937AAA4}" srcOrd="5" destOrd="0" presId="urn:microsoft.com/office/officeart/2005/8/layout/vList4#1"/>
    <dgm:cxn modelId="{67FB15F6-5A54-44E0-8782-F3979648C18B}" type="presParOf" srcId="{03E2CA7C-0EE7-43DD-91E6-F483E05755A1}" destId="{F7C691A4-5278-45DA-9187-AFC8E91C8DAD}" srcOrd="6" destOrd="0" presId="urn:microsoft.com/office/officeart/2005/8/layout/vList4#1"/>
    <dgm:cxn modelId="{FFD14D59-CCD5-426A-841C-B081CE7B5053}" type="presParOf" srcId="{F7C691A4-5278-45DA-9187-AFC8E91C8DAD}" destId="{08F06B93-DB45-4F59-8825-F420872AA455}" srcOrd="0" destOrd="0" presId="urn:microsoft.com/office/officeart/2005/8/layout/vList4#1"/>
    <dgm:cxn modelId="{841F4783-6E7B-4E4D-B473-B34D28FE7750}" type="presParOf" srcId="{F7C691A4-5278-45DA-9187-AFC8E91C8DAD}" destId="{6E550BE0-BB3E-4723-83F8-73193DF8E4BD}" srcOrd="1" destOrd="0" presId="urn:microsoft.com/office/officeart/2005/8/layout/vList4#1"/>
    <dgm:cxn modelId="{8EFA143D-D861-407C-AE83-FFBCCB72B08B}" type="presParOf" srcId="{F7C691A4-5278-45DA-9187-AFC8E91C8DAD}" destId="{47C6451C-81FD-426B-BDBF-32DD6D77BDEC}" srcOrd="2" destOrd="0" presId="urn:microsoft.com/office/officeart/2005/8/layout/vList4#1"/>
    <dgm:cxn modelId="{B866BDB8-C09C-47D2-B391-F6F01F53F011}" type="presParOf" srcId="{03E2CA7C-0EE7-43DD-91E6-F483E05755A1}" destId="{CBB4A946-EC98-47F8-84F0-47B10F059A4B}" srcOrd="7" destOrd="0" presId="urn:microsoft.com/office/officeart/2005/8/layout/vList4#1"/>
    <dgm:cxn modelId="{CACBAC7E-529A-4295-8F6F-D134F216D71B}" type="presParOf" srcId="{03E2CA7C-0EE7-43DD-91E6-F483E05755A1}" destId="{F59D5B69-8763-4521-8ECE-02FA92E38D52}" srcOrd="8" destOrd="0" presId="urn:microsoft.com/office/officeart/2005/8/layout/vList4#1"/>
    <dgm:cxn modelId="{C6582C3A-48F1-4A1D-8A22-ABE3B24EB9DD}" type="presParOf" srcId="{F59D5B69-8763-4521-8ECE-02FA92E38D52}" destId="{6EA3D6E4-39BC-433F-8322-F9EF382CFD85}" srcOrd="0" destOrd="0" presId="urn:microsoft.com/office/officeart/2005/8/layout/vList4#1"/>
    <dgm:cxn modelId="{5A1E032F-97D3-4EC0-87C1-BB9ED70AA3E6}" type="presParOf" srcId="{F59D5B69-8763-4521-8ECE-02FA92E38D52}" destId="{68AC8CE9-6564-45AF-995E-04F1A4364384}" srcOrd="1" destOrd="0" presId="urn:microsoft.com/office/officeart/2005/8/layout/vList4#1"/>
    <dgm:cxn modelId="{A18154E2-BFE2-4F3E-98B6-2B74AC177A28}" type="presParOf" srcId="{F59D5B69-8763-4521-8ECE-02FA92E38D52}" destId="{A766E689-84B7-4E36-AE41-28AF1AC3CD5E}" srcOrd="2" destOrd="0" presId="urn:microsoft.com/office/officeart/2005/8/layout/vList4#1"/>
    <dgm:cxn modelId="{A96F0587-58E3-4E19-BD4A-7EE3F33C66FA}" type="presParOf" srcId="{03E2CA7C-0EE7-43DD-91E6-F483E05755A1}" destId="{AF2556B5-F960-4A2A-8AED-2BD4DB7C55A7}" srcOrd="9" destOrd="0" presId="urn:microsoft.com/office/officeart/2005/8/layout/vList4#1"/>
    <dgm:cxn modelId="{4DE468AD-FBBC-431C-BE94-8889E9570B51}" type="presParOf" srcId="{03E2CA7C-0EE7-43DD-91E6-F483E05755A1}" destId="{8E211415-0D58-4565-9E21-92B502B161DF}" srcOrd="10" destOrd="0" presId="urn:microsoft.com/office/officeart/2005/8/layout/vList4#1"/>
    <dgm:cxn modelId="{C248CBED-3FFA-486B-833B-5CA2B4EC6655}" type="presParOf" srcId="{8E211415-0D58-4565-9E21-92B502B161DF}" destId="{2527A9C2-C663-4D99-997C-29782C0E0227}" srcOrd="0" destOrd="0" presId="urn:microsoft.com/office/officeart/2005/8/layout/vList4#1"/>
    <dgm:cxn modelId="{2FAD3158-7578-4D87-8029-DC8F7DBA3E17}" type="presParOf" srcId="{8E211415-0D58-4565-9E21-92B502B161DF}" destId="{E88634F5-9E5C-46DD-884E-75D9BF908C2F}" srcOrd="1" destOrd="0" presId="urn:microsoft.com/office/officeart/2005/8/layout/vList4#1"/>
    <dgm:cxn modelId="{CCF22121-107A-4656-ADA5-426FB9AE3787}" type="presParOf" srcId="{8E211415-0D58-4565-9E21-92B502B161DF}" destId="{05546516-F19A-439D-AABE-82DA27632912}" srcOrd="2" destOrd="0" presId="urn:microsoft.com/office/officeart/2005/8/layout/vList4#1"/>
    <dgm:cxn modelId="{7EAA56F6-E614-4FF2-9F8C-743DF34A3E9E}" type="presParOf" srcId="{03E2CA7C-0EE7-43DD-91E6-F483E05755A1}" destId="{AB8F97FC-6140-48AD-BE78-69CE9CEF3875}" srcOrd="11" destOrd="0" presId="urn:microsoft.com/office/officeart/2005/8/layout/vList4#1"/>
    <dgm:cxn modelId="{EC24F733-4FA5-4C68-9C47-032621F1CBE3}" type="presParOf" srcId="{03E2CA7C-0EE7-43DD-91E6-F483E05755A1}" destId="{17DE86C2-953C-4C0C-939E-F7C1AD6D5F26}" srcOrd="12" destOrd="0" presId="urn:microsoft.com/office/officeart/2005/8/layout/vList4#1"/>
    <dgm:cxn modelId="{DCED6EA5-CD01-4BB4-92AF-12E0F9B1AF2E}" type="presParOf" srcId="{17DE86C2-953C-4C0C-939E-F7C1AD6D5F26}" destId="{BAAD873E-0CE8-4C3B-B281-AB37992E6702}" srcOrd="0" destOrd="0" presId="urn:microsoft.com/office/officeart/2005/8/layout/vList4#1"/>
    <dgm:cxn modelId="{CE5E7549-45B0-4112-88BC-05BD52E201FB}" type="presParOf" srcId="{17DE86C2-953C-4C0C-939E-F7C1AD6D5F26}" destId="{DCDD6092-B630-4D2F-A5E7-7185F2769605}" srcOrd="1" destOrd="0" presId="urn:microsoft.com/office/officeart/2005/8/layout/vList4#1"/>
    <dgm:cxn modelId="{E53B914A-1576-4310-B3E2-1376AC5715AF}" type="presParOf" srcId="{17DE86C2-953C-4C0C-939E-F7C1AD6D5F26}" destId="{858ECEEC-0A0F-40D2-9499-43B89B608AB3}" srcOrd="2" destOrd="0" presId="urn:microsoft.com/office/officeart/2005/8/layout/vList4#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E775FFF-715C-44F0-B512-0C734A0F23F3}" type="doc">
      <dgm:prSet loTypeId="urn:microsoft.com/office/officeart/2005/8/layout/radial2" loCatId="relationship" qsTypeId="urn:microsoft.com/office/officeart/2005/8/quickstyle/simple3" qsCatId="simple" csTypeId="urn:microsoft.com/office/officeart/2005/8/colors/accent1_2" csCatId="accent1" phldr="1"/>
      <dgm:spPr/>
      <dgm:t>
        <a:bodyPr/>
        <a:lstStyle/>
        <a:p>
          <a:endParaRPr lang="ru-RU"/>
        </a:p>
      </dgm:t>
    </dgm:pt>
    <dgm:pt modelId="{6953AF3F-30DA-4FF7-AD50-0A26B64870E0}" type="pres">
      <dgm:prSet presAssocID="{6E775FFF-715C-44F0-B512-0C734A0F23F3}" presName="composite" presStyleCnt="0">
        <dgm:presLayoutVars>
          <dgm:chMax val="5"/>
          <dgm:dir/>
          <dgm:animLvl val="ctr"/>
          <dgm:resizeHandles val="exact"/>
        </dgm:presLayoutVars>
      </dgm:prSet>
      <dgm:spPr/>
      <dgm:t>
        <a:bodyPr/>
        <a:lstStyle/>
        <a:p>
          <a:endParaRPr lang="ru-RU"/>
        </a:p>
      </dgm:t>
    </dgm:pt>
    <dgm:pt modelId="{7434B1CB-6F26-49B8-83B6-39985C136A46}" type="pres">
      <dgm:prSet presAssocID="{6E775FFF-715C-44F0-B512-0C734A0F23F3}" presName="cycle" presStyleCnt="0"/>
      <dgm:spPr/>
    </dgm:pt>
  </dgm:ptLst>
  <dgm:cxnLst>
    <dgm:cxn modelId="{916D8985-850B-4058-96B8-51FDE9647717}" type="presOf" srcId="{6E775FFF-715C-44F0-B512-0C734A0F23F3}" destId="{6953AF3F-30DA-4FF7-AD50-0A26B64870E0}" srcOrd="0" destOrd="0" presId="urn:microsoft.com/office/officeart/2005/8/layout/radial2"/>
    <dgm:cxn modelId="{5D6156DB-0196-4460-BDF4-4455D53D644B}" type="presParOf" srcId="{6953AF3F-30DA-4FF7-AD50-0A26B64870E0}" destId="{7434B1CB-6F26-49B8-83B6-39985C136A46}" srcOrd="0" destOrd="0" presId="urn:microsoft.com/office/officeart/2005/8/layout/radial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52E3A1C-4881-4AAA-A433-F9C3CCEA24B9}" type="doc">
      <dgm:prSet loTypeId="urn:microsoft.com/office/officeart/2005/8/layout/vList5" loCatId="list" qsTypeId="urn:microsoft.com/office/officeart/2005/8/quickstyle/3d7" qsCatId="3D" csTypeId="urn:microsoft.com/office/officeart/2005/8/colors/accent5_5" csCatId="accent5" phldr="1"/>
      <dgm:spPr/>
    </dgm:pt>
    <dgm:pt modelId="{3A62B94B-1A65-406A-B3A0-15361E060BF1}">
      <dgm:prSet phldrT="[Текст]" custT="1"/>
      <dgm:spPr>
        <a:solidFill>
          <a:schemeClr val="accent2">
            <a:lumMod val="40000"/>
            <a:lumOff val="60000"/>
          </a:schemeClr>
        </a:solidFill>
      </dgm:spPr>
      <dgm:t>
        <a:bodyPr/>
        <a:lstStyle/>
        <a:p>
          <a:r>
            <a:rPr lang="ru-RU" sz="1400" b="1" dirty="0" smtClean="0">
              <a:solidFill>
                <a:schemeClr val="accent6">
                  <a:lumMod val="50000"/>
                </a:schemeClr>
              </a:solidFill>
            </a:rPr>
            <a:t>Прозрачность и понятность отнесения затрат по каждому подразделению</a:t>
          </a:r>
          <a:endParaRPr lang="ru-RU" sz="1400" b="1" dirty="0">
            <a:solidFill>
              <a:schemeClr val="accent6">
                <a:lumMod val="50000"/>
              </a:schemeClr>
            </a:solidFill>
          </a:endParaRPr>
        </a:p>
      </dgm:t>
    </dgm:pt>
    <dgm:pt modelId="{C120CDB6-BE1F-4B0B-9092-5BA0AA635F8A}" type="parTrans" cxnId="{15838911-242B-4ED9-8478-295238342A4B}">
      <dgm:prSet/>
      <dgm:spPr/>
      <dgm:t>
        <a:bodyPr/>
        <a:lstStyle/>
        <a:p>
          <a:endParaRPr lang="ru-RU" b="1">
            <a:solidFill>
              <a:schemeClr val="accent4">
                <a:lumMod val="90000"/>
                <a:lumOff val="10000"/>
              </a:schemeClr>
            </a:solidFill>
          </a:endParaRPr>
        </a:p>
      </dgm:t>
    </dgm:pt>
    <dgm:pt modelId="{92A5F4E2-E686-4A37-8AB2-5EA64164026D}" type="sibTrans" cxnId="{15838911-242B-4ED9-8478-295238342A4B}">
      <dgm:prSet/>
      <dgm:spPr/>
      <dgm:t>
        <a:bodyPr/>
        <a:lstStyle/>
        <a:p>
          <a:endParaRPr lang="ru-RU" b="1">
            <a:solidFill>
              <a:schemeClr val="accent4">
                <a:lumMod val="90000"/>
                <a:lumOff val="10000"/>
              </a:schemeClr>
            </a:solidFill>
          </a:endParaRPr>
        </a:p>
      </dgm:t>
    </dgm:pt>
    <dgm:pt modelId="{7B88F5C5-7EE9-4997-88D8-70E8EE781571}">
      <dgm:prSet phldrT="[Текст]" custT="1"/>
      <dgm:spPr>
        <a:solidFill>
          <a:schemeClr val="accent2">
            <a:lumMod val="40000"/>
            <a:lumOff val="60000"/>
          </a:schemeClr>
        </a:solidFill>
      </dgm:spPr>
      <dgm:t>
        <a:bodyPr/>
        <a:lstStyle/>
        <a:p>
          <a:r>
            <a:rPr lang="ru-RU" sz="1400" b="1" dirty="0" smtClean="0">
              <a:solidFill>
                <a:schemeClr val="accent6">
                  <a:lumMod val="50000"/>
                </a:schemeClr>
              </a:solidFill>
            </a:rPr>
            <a:t>Отражение реальных затрат на строительство каждого объекта</a:t>
          </a:r>
          <a:endParaRPr lang="ru-RU" sz="1400" b="1" dirty="0">
            <a:solidFill>
              <a:schemeClr val="accent6">
                <a:lumMod val="50000"/>
              </a:schemeClr>
            </a:solidFill>
          </a:endParaRPr>
        </a:p>
      </dgm:t>
    </dgm:pt>
    <dgm:pt modelId="{3EF802B7-DF04-4A03-A2C9-17377EC14C55}" type="parTrans" cxnId="{3DFDD14F-2C0F-4CEB-B457-937DDF1FDC28}">
      <dgm:prSet/>
      <dgm:spPr/>
      <dgm:t>
        <a:bodyPr/>
        <a:lstStyle/>
        <a:p>
          <a:endParaRPr lang="ru-RU" b="1">
            <a:solidFill>
              <a:schemeClr val="accent4">
                <a:lumMod val="90000"/>
                <a:lumOff val="10000"/>
              </a:schemeClr>
            </a:solidFill>
          </a:endParaRPr>
        </a:p>
      </dgm:t>
    </dgm:pt>
    <dgm:pt modelId="{C0889729-DCDF-4397-9138-F3F8B297B477}" type="sibTrans" cxnId="{3DFDD14F-2C0F-4CEB-B457-937DDF1FDC28}">
      <dgm:prSet/>
      <dgm:spPr/>
      <dgm:t>
        <a:bodyPr/>
        <a:lstStyle/>
        <a:p>
          <a:endParaRPr lang="ru-RU" b="1">
            <a:solidFill>
              <a:schemeClr val="accent4">
                <a:lumMod val="90000"/>
                <a:lumOff val="10000"/>
              </a:schemeClr>
            </a:solidFill>
          </a:endParaRPr>
        </a:p>
      </dgm:t>
    </dgm:pt>
    <dgm:pt modelId="{BB4690EE-2A15-4D5B-AF55-9B2EAB77E469}">
      <dgm:prSet phldrT="[Текст]" custT="1"/>
      <dgm:spPr>
        <a:solidFill>
          <a:schemeClr val="accent2">
            <a:lumMod val="40000"/>
            <a:lumOff val="60000"/>
          </a:schemeClr>
        </a:solidFill>
      </dgm:spPr>
      <dgm:t>
        <a:bodyPr/>
        <a:lstStyle/>
        <a:p>
          <a:r>
            <a:rPr lang="ru-RU" sz="1400" b="1" dirty="0" smtClean="0">
              <a:solidFill>
                <a:schemeClr val="accent6">
                  <a:lumMod val="50000"/>
                </a:schemeClr>
              </a:solidFill>
            </a:rPr>
            <a:t>Возможность определять затраты за отчетный период вне зависимости от стадии завершенности объекта</a:t>
          </a:r>
          <a:endParaRPr lang="ru-RU" sz="1400" b="1" dirty="0">
            <a:solidFill>
              <a:schemeClr val="accent6">
                <a:lumMod val="50000"/>
              </a:schemeClr>
            </a:solidFill>
          </a:endParaRPr>
        </a:p>
      </dgm:t>
    </dgm:pt>
    <dgm:pt modelId="{363F7E80-C8BD-44E7-942A-BB4C0C697CFF}" type="parTrans" cxnId="{5ADA06EC-0BE8-4E44-A61E-4F0B714711F7}">
      <dgm:prSet/>
      <dgm:spPr/>
      <dgm:t>
        <a:bodyPr/>
        <a:lstStyle/>
        <a:p>
          <a:endParaRPr lang="ru-RU" b="1">
            <a:solidFill>
              <a:schemeClr val="accent4">
                <a:lumMod val="90000"/>
                <a:lumOff val="10000"/>
              </a:schemeClr>
            </a:solidFill>
          </a:endParaRPr>
        </a:p>
      </dgm:t>
    </dgm:pt>
    <dgm:pt modelId="{5254F29A-ADF8-4442-A337-AEFE39FCD84A}" type="sibTrans" cxnId="{5ADA06EC-0BE8-4E44-A61E-4F0B714711F7}">
      <dgm:prSet/>
      <dgm:spPr/>
      <dgm:t>
        <a:bodyPr/>
        <a:lstStyle/>
        <a:p>
          <a:endParaRPr lang="ru-RU" b="1">
            <a:solidFill>
              <a:schemeClr val="accent4">
                <a:lumMod val="90000"/>
                <a:lumOff val="10000"/>
              </a:schemeClr>
            </a:solidFill>
          </a:endParaRPr>
        </a:p>
      </dgm:t>
    </dgm:pt>
    <dgm:pt modelId="{8E08E850-556D-46FB-ACA6-B021BB652CAB}">
      <dgm:prSet custT="1"/>
      <dgm:spPr>
        <a:solidFill>
          <a:schemeClr val="accent2">
            <a:lumMod val="40000"/>
            <a:lumOff val="60000"/>
          </a:schemeClr>
        </a:solidFill>
      </dgm:spPr>
      <dgm:t>
        <a:bodyPr/>
        <a:lstStyle/>
        <a:p>
          <a:r>
            <a:rPr lang="ru-RU" sz="1400" b="1" dirty="0" smtClean="0">
              <a:solidFill>
                <a:schemeClr val="accent6">
                  <a:lumMod val="50000"/>
                </a:schemeClr>
              </a:solidFill>
            </a:rPr>
            <a:t>Возможность вести оперативный анализ запланированных расходов и понесенных затрат</a:t>
          </a:r>
          <a:endParaRPr lang="ru-RU" sz="1400" b="1" dirty="0">
            <a:solidFill>
              <a:schemeClr val="accent6">
                <a:lumMod val="50000"/>
              </a:schemeClr>
            </a:solidFill>
          </a:endParaRPr>
        </a:p>
      </dgm:t>
    </dgm:pt>
    <dgm:pt modelId="{63CD174F-1EA9-4B5D-947B-9DCCAFC804D0}" type="parTrans" cxnId="{2BF3CA50-7018-4713-9F11-4C44E833D287}">
      <dgm:prSet/>
      <dgm:spPr/>
      <dgm:t>
        <a:bodyPr/>
        <a:lstStyle/>
        <a:p>
          <a:endParaRPr lang="ru-RU" b="1">
            <a:solidFill>
              <a:schemeClr val="accent4">
                <a:lumMod val="90000"/>
                <a:lumOff val="10000"/>
              </a:schemeClr>
            </a:solidFill>
          </a:endParaRPr>
        </a:p>
      </dgm:t>
    </dgm:pt>
    <dgm:pt modelId="{C1F23F14-0B18-4233-85C7-7D12AA50FAB5}" type="sibTrans" cxnId="{2BF3CA50-7018-4713-9F11-4C44E833D287}">
      <dgm:prSet/>
      <dgm:spPr/>
      <dgm:t>
        <a:bodyPr/>
        <a:lstStyle/>
        <a:p>
          <a:endParaRPr lang="ru-RU" b="1">
            <a:solidFill>
              <a:schemeClr val="accent4">
                <a:lumMod val="90000"/>
                <a:lumOff val="10000"/>
              </a:schemeClr>
            </a:solidFill>
          </a:endParaRPr>
        </a:p>
      </dgm:t>
    </dgm:pt>
    <dgm:pt modelId="{5910283E-DFAB-4A4F-9BF3-D5B809727FD5}" type="pres">
      <dgm:prSet presAssocID="{252E3A1C-4881-4AAA-A433-F9C3CCEA24B9}" presName="Name0" presStyleCnt="0">
        <dgm:presLayoutVars>
          <dgm:dir/>
          <dgm:animLvl val="lvl"/>
          <dgm:resizeHandles val="exact"/>
        </dgm:presLayoutVars>
      </dgm:prSet>
      <dgm:spPr/>
    </dgm:pt>
    <dgm:pt modelId="{78390552-362F-4ECE-A804-DD08D653494B}" type="pres">
      <dgm:prSet presAssocID="{3A62B94B-1A65-406A-B3A0-15361E060BF1}" presName="linNode" presStyleCnt="0"/>
      <dgm:spPr/>
    </dgm:pt>
    <dgm:pt modelId="{15AA18B6-6109-444B-A628-78078DEF269D}" type="pres">
      <dgm:prSet presAssocID="{3A62B94B-1A65-406A-B3A0-15361E060BF1}" presName="parentText" presStyleLbl="node1" presStyleIdx="0" presStyleCnt="4" custScaleX="150065" custLinFactNeighborX="7375" custLinFactNeighborY="2100">
        <dgm:presLayoutVars>
          <dgm:chMax val="1"/>
          <dgm:bulletEnabled val="1"/>
        </dgm:presLayoutVars>
      </dgm:prSet>
      <dgm:spPr/>
      <dgm:t>
        <a:bodyPr/>
        <a:lstStyle/>
        <a:p>
          <a:endParaRPr lang="ru-RU"/>
        </a:p>
      </dgm:t>
    </dgm:pt>
    <dgm:pt modelId="{A8886423-663F-4D7C-96A9-FDD23B166DAB}" type="pres">
      <dgm:prSet presAssocID="{92A5F4E2-E686-4A37-8AB2-5EA64164026D}" presName="sp" presStyleCnt="0"/>
      <dgm:spPr/>
    </dgm:pt>
    <dgm:pt modelId="{83FDA8B4-4DB8-4C04-B8AC-B52D7FCBBE69}" type="pres">
      <dgm:prSet presAssocID="{7B88F5C5-7EE9-4997-88D8-70E8EE781571}" presName="linNode" presStyleCnt="0"/>
      <dgm:spPr/>
    </dgm:pt>
    <dgm:pt modelId="{29D54FB2-5453-4F92-A4D9-AAAB5126564A}" type="pres">
      <dgm:prSet presAssocID="{7B88F5C5-7EE9-4997-88D8-70E8EE781571}" presName="parentText" presStyleLbl="node1" presStyleIdx="1" presStyleCnt="4" custScaleX="150065" custLinFactNeighborX="7375" custLinFactNeighborY="1154">
        <dgm:presLayoutVars>
          <dgm:chMax val="1"/>
          <dgm:bulletEnabled val="1"/>
        </dgm:presLayoutVars>
      </dgm:prSet>
      <dgm:spPr/>
      <dgm:t>
        <a:bodyPr/>
        <a:lstStyle/>
        <a:p>
          <a:endParaRPr lang="ru-RU"/>
        </a:p>
      </dgm:t>
    </dgm:pt>
    <dgm:pt modelId="{601243DA-EE99-47E2-B94B-7F5D3444189C}" type="pres">
      <dgm:prSet presAssocID="{C0889729-DCDF-4397-9138-F3F8B297B477}" presName="sp" presStyleCnt="0"/>
      <dgm:spPr/>
    </dgm:pt>
    <dgm:pt modelId="{1E27A91C-7C37-48E7-B738-4EE38D79855F}" type="pres">
      <dgm:prSet presAssocID="{BB4690EE-2A15-4D5B-AF55-9B2EAB77E469}" presName="linNode" presStyleCnt="0"/>
      <dgm:spPr/>
    </dgm:pt>
    <dgm:pt modelId="{AA790710-B1C4-434A-9DB7-75BB57665ACF}" type="pres">
      <dgm:prSet presAssocID="{BB4690EE-2A15-4D5B-AF55-9B2EAB77E469}" presName="parentText" presStyleLbl="node1" presStyleIdx="2" presStyleCnt="4" custScaleX="150065" custLinFactNeighborX="5301" custLinFactNeighborY="1154">
        <dgm:presLayoutVars>
          <dgm:chMax val="1"/>
          <dgm:bulletEnabled val="1"/>
        </dgm:presLayoutVars>
      </dgm:prSet>
      <dgm:spPr/>
      <dgm:t>
        <a:bodyPr/>
        <a:lstStyle/>
        <a:p>
          <a:endParaRPr lang="ru-RU"/>
        </a:p>
      </dgm:t>
    </dgm:pt>
    <dgm:pt modelId="{654CEDAB-63E2-4335-8225-4C9673A322BD}" type="pres">
      <dgm:prSet presAssocID="{5254F29A-ADF8-4442-A337-AEFE39FCD84A}" presName="sp" presStyleCnt="0"/>
      <dgm:spPr/>
    </dgm:pt>
    <dgm:pt modelId="{C2FB4B4E-8038-497D-8563-C04B4E6B5575}" type="pres">
      <dgm:prSet presAssocID="{8E08E850-556D-46FB-ACA6-B021BB652CAB}" presName="linNode" presStyleCnt="0"/>
      <dgm:spPr/>
    </dgm:pt>
    <dgm:pt modelId="{AE5574C9-9D99-412B-BE14-E2EB9EF7EF28}" type="pres">
      <dgm:prSet presAssocID="{8E08E850-556D-46FB-ACA6-B021BB652CAB}" presName="parentText" presStyleLbl="node1" presStyleIdx="3" presStyleCnt="4" custScaleX="150065" custLinFactNeighborX="7375" custLinFactNeighborY="1154">
        <dgm:presLayoutVars>
          <dgm:chMax val="1"/>
          <dgm:bulletEnabled val="1"/>
        </dgm:presLayoutVars>
      </dgm:prSet>
      <dgm:spPr/>
      <dgm:t>
        <a:bodyPr/>
        <a:lstStyle/>
        <a:p>
          <a:endParaRPr lang="ru-RU"/>
        </a:p>
      </dgm:t>
    </dgm:pt>
  </dgm:ptLst>
  <dgm:cxnLst>
    <dgm:cxn modelId="{2BF3CA50-7018-4713-9F11-4C44E833D287}" srcId="{252E3A1C-4881-4AAA-A433-F9C3CCEA24B9}" destId="{8E08E850-556D-46FB-ACA6-B021BB652CAB}" srcOrd="3" destOrd="0" parTransId="{63CD174F-1EA9-4B5D-947B-9DCCAFC804D0}" sibTransId="{C1F23F14-0B18-4233-85C7-7D12AA50FAB5}"/>
    <dgm:cxn modelId="{4C4612F5-11BE-42F7-AAFF-EC0CF899529C}" type="presOf" srcId="{7B88F5C5-7EE9-4997-88D8-70E8EE781571}" destId="{29D54FB2-5453-4F92-A4D9-AAAB5126564A}" srcOrd="0" destOrd="0" presId="urn:microsoft.com/office/officeart/2005/8/layout/vList5"/>
    <dgm:cxn modelId="{A43241BE-1A4A-41FD-9E5D-4FDCEFEBBF33}" type="presOf" srcId="{252E3A1C-4881-4AAA-A433-F9C3CCEA24B9}" destId="{5910283E-DFAB-4A4F-9BF3-D5B809727FD5}" srcOrd="0" destOrd="0" presId="urn:microsoft.com/office/officeart/2005/8/layout/vList5"/>
    <dgm:cxn modelId="{0B10E84E-E0A9-4546-802C-08F6A539307F}" type="presOf" srcId="{8E08E850-556D-46FB-ACA6-B021BB652CAB}" destId="{AE5574C9-9D99-412B-BE14-E2EB9EF7EF28}" srcOrd="0" destOrd="0" presId="urn:microsoft.com/office/officeart/2005/8/layout/vList5"/>
    <dgm:cxn modelId="{05206511-DBCA-4F2C-9C97-7C9B27AE1945}" type="presOf" srcId="{3A62B94B-1A65-406A-B3A0-15361E060BF1}" destId="{15AA18B6-6109-444B-A628-78078DEF269D}" srcOrd="0" destOrd="0" presId="urn:microsoft.com/office/officeart/2005/8/layout/vList5"/>
    <dgm:cxn modelId="{15838911-242B-4ED9-8478-295238342A4B}" srcId="{252E3A1C-4881-4AAA-A433-F9C3CCEA24B9}" destId="{3A62B94B-1A65-406A-B3A0-15361E060BF1}" srcOrd="0" destOrd="0" parTransId="{C120CDB6-BE1F-4B0B-9092-5BA0AA635F8A}" sibTransId="{92A5F4E2-E686-4A37-8AB2-5EA64164026D}"/>
    <dgm:cxn modelId="{3DFDD14F-2C0F-4CEB-B457-937DDF1FDC28}" srcId="{252E3A1C-4881-4AAA-A433-F9C3CCEA24B9}" destId="{7B88F5C5-7EE9-4997-88D8-70E8EE781571}" srcOrd="1" destOrd="0" parTransId="{3EF802B7-DF04-4A03-A2C9-17377EC14C55}" sibTransId="{C0889729-DCDF-4397-9138-F3F8B297B477}"/>
    <dgm:cxn modelId="{5ADA06EC-0BE8-4E44-A61E-4F0B714711F7}" srcId="{252E3A1C-4881-4AAA-A433-F9C3CCEA24B9}" destId="{BB4690EE-2A15-4D5B-AF55-9B2EAB77E469}" srcOrd="2" destOrd="0" parTransId="{363F7E80-C8BD-44E7-942A-BB4C0C697CFF}" sibTransId="{5254F29A-ADF8-4442-A337-AEFE39FCD84A}"/>
    <dgm:cxn modelId="{546E1C9A-D9FB-4440-8542-7B9D66DCB07C}" type="presOf" srcId="{BB4690EE-2A15-4D5B-AF55-9B2EAB77E469}" destId="{AA790710-B1C4-434A-9DB7-75BB57665ACF}" srcOrd="0" destOrd="0" presId="urn:microsoft.com/office/officeart/2005/8/layout/vList5"/>
    <dgm:cxn modelId="{0E4E9E2B-B0A1-496C-8781-91EA66B6C00B}" type="presParOf" srcId="{5910283E-DFAB-4A4F-9BF3-D5B809727FD5}" destId="{78390552-362F-4ECE-A804-DD08D653494B}" srcOrd="0" destOrd="0" presId="urn:microsoft.com/office/officeart/2005/8/layout/vList5"/>
    <dgm:cxn modelId="{E0D2EAEA-F3B5-4837-B152-A456C77E22A7}" type="presParOf" srcId="{78390552-362F-4ECE-A804-DD08D653494B}" destId="{15AA18B6-6109-444B-A628-78078DEF269D}" srcOrd="0" destOrd="0" presId="urn:microsoft.com/office/officeart/2005/8/layout/vList5"/>
    <dgm:cxn modelId="{0F40A7E6-FDF0-4FE8-BC63-FCD3096F77A5}" type="presParOf" srcId="{5910283E-DFAB-4A4F-9BF3-D5B809727FD5}" destId="{A8886423-663F-4D7C-96A9-FDD23B166DAB}" srcOrd="1" destOrd="0" presId="urn:microsoft.com/office/officeart/2005/8/layout/vList5"/>
    <dgm:cxn modelId="{BF5A956B-0EF7-4594-84CA-C327C4EDA705}" type="presParOf" srcId="{5910283E-DFAB-4A4F-9BF3-D5B809727FD5}" destId="{83FDA8B4-4DB8-4C04-B8AC-B52D7FCBBE69}" srcOrd="2" destOrd="0" presId="urn:microsoft.com/office/officeart/2005/8/layout/vList5"/>
    <dgm:cxn modelId="{16AB2625-F735-419A-B8E3-4F89B94FB59E}" type="presParOf" srcId="{83FDA8B4-4DB8-4C04-B8AC-B52D7FCBBE69}" destId="{29D54FB2-5453-4F92-A4D9-AAAB5126564A}" srcOrd="0" destOrd="0" presId="urn:microsoft.com/office/officeart/2005/8/layout/vList5"/>
    <dgm:cxn modelId="{C9DC059C-B5D1-49DE-AFE0-0B2B985B7065}" type="presParOf" srcId="{5910283E-DFAB-4A4F-9BF3-D5B809727FD5}" destId="{601243DA-EE99-47E2-B94B-7F5D3444189C}" srcOrd="3" destOrd="0" presId="urn:microsoft.com/office/officeart/2005/8/layout/vList5"/>
    <dgm:cxn modelId="{8CAAF94F-96DA-468B-A357-A9D94F98BAAD}" type="presParOf" srcId="{5910283E-DFAB-4A4F-9BF3-D5B809727FD5}" destId="{1E27A91C-7C37-48E7-B738-4EE38D79855F}" srcOrd="4" destOrd="0" presId="urn:microsoft.com/office/officeart/2005/8/layout/vList5"/>
    <dgm:cxn modelId="{01B486CE-612E-4B65-B860-346952A7D133}" type="presParOf" srcId="{1E27A91C-7C37-48E7-B738-4EE38D79855F}" destId="{AA790710-B1C4-434A-9DB7-75BB57665ACF}" srcOrd="0" destOrd="0" presId="urn:microsoft.com/office/officeart/2005/8/layout/vList5"/>
    <dgm:cxn modelId="{0BE0165E-4C0B-4DB4-8D45-15876B36F9F4}" type="presParOf" srcId="{5910283E-DFAB-4A4F-9BF3-D5B809727FD5}" destId="{654CEDAB-63E2-4335-8225-4C9673A322BD}" srcOrd="5" destOrd="0" presId="urn:microsoft.com/office/officeart/2005/8/layout/vList5"/>
    <dgm:cxn modelId="{337E2ABF-D6BF-4C91-AE07-A99FD30A340B}" type="presParOf" srcId="{5910283E-DFAB-4A4F-9BF3-D5B809727FD5}" destId="{C2FB4B4E-8038-497D-8563-C04B4E6B5575}" srcOrd="6" destOrd="0" presId="urn:microsoft.com/office/officeart/2005/8/layout/vList5"/>
    <dgm:cxn modelId="{AA635094-FD51-4083-BBCB-1454F712FAEA}" type="presParOf" srcId="{C2FB4B4E-8038-497D-8563-C04B4E6B5575}" destId="{AE5574C9-9D99-412B-BE14-E2EB9EF7EF28}" srcOrd="0" destOrd="0" presId="urn:microsoft.com/office/officeart/2005/8/layout/vList5"/>
  </dgm:cxnLst>
  <dgm:bg>
    <a:noFill/>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989B510-7B21-44BF-9680-12BC5E604AEE}" type="doc">
      <dgm:prSet loTypeId="urn:microsoft.com/office/officeart/2005/8/layout/radial2" loCatId="relationship" qsTypeId="urn:microsoft.com/office/officeart/2005/8/quickstyle/3d1" qsCatId="3D" csTypeId="urn:microsoft.com/office/officeart/2005/8/colors/accent1_2" csCatId="accent1" phldr="1"/>
      <dgm:spPr/>
      <dgm:t>
        <a:bodyPr/>
        <a:lstStyle/>
        <a:p>
          <a:endParaRPr lang="ru-RU"/>
        </a:p>
      </dgm:t>
    </dgm:pt>
    <dgm:pt modelId="{D7ECA7E6-F9B0-4EC5-B749-A74723F86E69}">
      <dgm:prSet phldrT="[Текст]" custT="1"/>
      <dgm:spPr>
        <a:solidFill>
          <a:schemeClr val="tx2">
            <a:lumMod val="40000"/>
            <a:lumOff val="60000"/>
          </a:schemeClr>
        </a:solidFill>
      </dgm:spPr>
      <dgm:t>
        <a:bodyPr/>
        <a:lstStyle/>
        <a:p>
          <a:r>
            <a:rPr lang="ru-RU" sz="1200" b="1" dirty="0" smtClean="0">
              <a:solidFill>
                <a:schemeClr val="bg2">
                  <a:lumMod val="50000"/>
                </a:schemeClr>
              </a:solidFill>
            </a:rPr>
            <a:t>Учет финансирования</a:t>
          </a:r>
          <a:endParaRPr lang="ru-RU" sz="1200" b="1" dirty="0">
            <a:solidFill>
              <a:schemeClr val="bg2">
                <a:lumMod val="50000"/>
              </a:schemeClr>
            </a:solidFill>
          </a:endParaRPr>
        </a:p>
      </dgm:t>
    </dgm:pt>
    <dgm:pt modelId="{A970439B-F7C0-44EA-869B-9A4D37524CB1}" type="parTrans" cxnId="{4C7838FF-8B6A-4EDD-BB26-56AA263894CB}">
      <dgm:prSet/>
      <dgm:spPr>
        <a:solidFill>
          <a:schemeClr val="tx2">
            <a:lumMod val="40000"/>
            <a:lumOff val="60000"/>
          </a:schemeClr>
        </a:solidFill>
        <a:ln>
          <a:solidFill>
            <a:schemeClr val="tx2">
              <a:lumMod val="40000"/>
              <a:lumOff val="60000"/>
            </a:schemeClr>
          </a:solidFill>
        </a:ln>
      </dgm:spPr>
      <dgm:t>
        <a:bodyPr/>
        <a:lstStyle/>
        <a:p>
          <a:endParaRPr lang="ru-RU">
            <a:solidFill>
              <a:schemeClr val="bg2">
                <a:lumMod val="50000"/>
              </a:schemeClr>
            </a:solidFill>
          </a:endParaRPr>
        </a:p>
      </dgm:t>
    </dgm:pt>
    <dgm:pt modelId="{D0AA6031-EB34-47DA-8236-7B1DBB6D4701}" type="sibTrans" cxnId="{4C7838FF-8B6A-4EDD-BB26-56AA263894CB}">
      <dgm:prSet/>
      <dgm:spPr/>
      <dgm:t>
        <a:bodyPr/>
        <a:lstStyle/>
        <a:p>
          <a:endParaRPr lang="ru-RU">
            <a:solidFill>
              <a:schemeClr val="bg2">
                <a:lumMod val="50000"/>
              </a:schemeClr>
            </a:solidFill>
          </a:endParaRPr>
        </a:p>
      </dgm:t>
    </dgm:pt>
    <dgm:pt modelId="{453EE904-D6A5-455F-AC4C-B8F67A2633F5}">
      <dgm:prSet phldrT="[Текст]" custT="1"/>
      <dgm:spPr>
        <a:solidFill>
          <a:schemeClr val="tx2">
            <a:lumMod val="40000"/>
            <a:lumOff val="60000"/>
          </a:schemeClr>
        </a:solidFill>
      </dgm:spPr>
      <dgm:t>
        <a:bodyPr/>
        <a:lstStyle/>
        <a:p>
          <a:r>
            <a:rPr lang="ru-RU" sz="1200" b="1" dirty="0" smtClean="0">
              <a:solidFill>
                <a:schemeClr val="bg2">
                  <a:lumMod val="50000"/>
                </a:schemeClr>
              </a:solidFill>
            </a:rPr>
            <a:t>Оплата труда и учет отработанного времени</a:t>
          </a:r>
          <a:endParaRPr lang="ru-RU" sz="1200" b="1" dirty="0">
            <a:solidFill>
              <a:schemeClr val="bg2">
                <a:lumMod val="50000"/>
              </a:schemeClr>
            </a:solidFill>
          </a:endParaRPr>
        </a:p>
      </dgm:t>
    </dgm:pt>
    <dgm:pt modelId="{A343B1DD-1158-4632-940E-2E4AE9B01472}" type="parTrans" cxnId="{3862B7B5-A95B-4744-95D5-9042A1EB0ED8}">
      <dgm:prSet/>
      <dgm:spPr>
        <a:solidFill>
          <a:schemeClr val="tx2">
            <a:lumMod val="40000"/>
            <a:lumOff val="60000"/>
          </a:schemeClr>
        </a:solidFill>
        <a:ln>
          <a:solidFill>
            <a:schemeClr val="tx2">
              <a:lumMod val="40000"/>
              <a:lumOff val="60000"/>
            </a:schemeClr>
          </a:solidFill>
        </a:ln>
      </dgm:spPr>
      <dgm:t>
        <a:bodyPr/>
        <a:lstStyle/>
        <a:p>
          <a:endParaRPr lang="ru-RU">
            <a:solidFill>
              <a:schemeClr val="bg2">
                <a:lumMod val="50000"/>
              </a:schemeClr>
            </a:solidFill>
          </a:endParaRPr>
        </a:p>
      </dgm:t>
    </dgm:pt>
    <dgm:pt modelId="{ECEC2349-7D10-4149-B8BE-2AFC78026722}" type="sibTrans" cxnId="{3862B7B5-A95B-4744-95D5-9042A1EB0ED8}">
      <dgm:prSet/>
      <dgm:spPr/>
      <dgm:t>
        <a:bodyPr/>
        <a:lstStyle/>
        <a:p>
          <a:endParaRPr lang="ru-RU">
            <a:solidFill>
              <a:schemeClr val="bg2">
                <a:lumMod val="50000"/>
              </a:schemeClr>
            </a:solidFill>
          </a:endParaRPr>
        </a:p>
      </dgm:t>
    </dgm:pt>
    <dgm:pt modelId="{69EEB1D3-2D77-40CE-B72F-8879D4F9485B}">
      <dgm:prSet phldrT="[Текст]" custT="1"/>
      <dgm:spPr>
        <a:solidFill>
          <a:schemeClr val="tx2">
            <a:lumMod val="40000"/>
            <a:lumOff val="60000"/>
          </a:schemeClr>
        </a:solidFill>
      </dgm:spPr>
      <dgm:t>
        <a:bodyPr/>
        <a:lstStyle/>
        <a:p>
          <a:r>
            <a:rPr lang="ru-RU" sz="1200" b="1" dirty="0" smtClean="0">
              <a:solidFill>
                <a:schemeClr val="bg2">
                  <a:lumMod val="50000"/>
                </a:schemeClr>
              </a:solidFill>
            </a:rPr>
            <a:t>Материальный учет</a:t>
          </a:r>
          <a:endParaRPr lang="ru-RU" sz="1200" b="1" dirty="0">
            <a:solidFill>
              <a:schemeClr val="bg2">
                <a:lumMod val="50000"/>
              </a:schemeClr>
            </a:solidFill>
          </a:endParaRPr>
        </a:p>
      </dgm:t>
    </dgm:pt>
    <dgm:pt modelId="{011282E5-A5B7-4627-989D-788693FFC9A9}" type="parTrans" cxnId="{BB593ACA-3913-4FAD-BA8C-40899E7F1D0E}">
      <dgm:prSet/>
      <dgm:spPr>
        <a:solidFill>
          <a:schemeClr val="tx2">
            <a:lumMod val="40000"/>
            <a:lumOff val="60000"/>
          </a:schemeClr>
        </a:solidFill>
        <a:ln>
          <a:solidFill>
            <a:schemeClr val="tx2">
              <a:lumMod val="40000"/>
              <a:lumOff val="60000"/>
            </a:schemeClr>
          </a:solidFill>
        </a:ln>
      </dgm:spPr>
      <dgm:t>
        <a:bodyPr/>
        <a:lstStyle/>
        <a:p>
          <a:endParaRPr lang="ru-RU">
            <a:solidFill>
              <a:schemeClr val="bg2">
                <a:lumMod val="50000"/>
              </a:schemeClr>
            </a:solidFill>
          </a:endParaRPr>
        </a:p>
      </dgm:t>
    </dgm:pt>
    <dgm:pt modelId="{AF05D3E1-C738-424A-A1FB-55163C7D4198}" type="sibTrans" cxnId="{BB593ACA-3913-4FAD-BA8C-40899E7F1D0E}">
      <dgm:prSet/>
      <dgm:spPr/>
      <dgm:t>
        <a:bodyPr/>
        <a:lstStyle/>
        <a:p>
          <a:endParaRPr lang="ru-RU">
            <a:solidFill>
              <a:schemeClr val="bg2">
                <a:lumMod val="50000"/>
              </a:schemeClr>
            </a:solidFill>
          </a:endParaRPr>
        </a:p>
      </dgm:t>
    </dgm:pt>
    <dgm:pt modelId="{AE7057BB-379F-4619-AC19-510C9EAC3BAA}">
      <dgm:prSet custT="1"/>
      <dgm:spPr>
        <a:solidFill>
          <a:schemeClr val="tx2">
            <a:lumMod val="40000"/>
            <a:lumOff val="60000"/>
          </a:schemeClr>
        </a:solidFill>
      </dgm:spPr>
      <dgm:t>
        <a:bodyPr/>
        <a:lstStyle/>
        <a:p>
          <a:r>
            <a:rPr lang="ru-RU" sz="1200" b="1" dirty="0" smtClean="0">
              <a:solidFill>
                <a:schemeClr val="bg2">
                  <a:lumMod val="50000"/>
                </a:schemeClr>
              </a:solidFill>
            </a:rPr>
            <a:t>Учет затрат на механизацию СМР</a:t>
          </a:r>
          <a:endParaRPr lang="ru-RU" sz="1200" b="1" dirty="0">
            <a:solidFill>
              <a:schemeClr val="bg2">
                <a:lumMod val="50000"/>
              </a:schemeClr>
            </a:solidFill>
          </a:endParaRPr>
        </a:p>
      </dgm:t>
    </dgm:pt>
    <dgm:pt modelId="{BCB2401F-FF64-4362-9E33-38C8DE95E69D}" type="parTrans" cxnId="{DCEFE294-417C-4357-A000-06951FF8CCD0}">
      <dgm:prSet/>
      <dgm:spPr>
        <a:solidFill>
          <a:schemeClr val="tx2">
            <a:lumMod val="40000"/>
            <a:lumOff val="60000"/>
          </a:schemeClr>
        </a:solidFill>
        <a:ln>
          <a:solidFill>
            <a:schemeClr val="tx2">
              <a:lumMod val="40000"/>
              <a:lumOff val="60000"/>
            </a:schemeClr>
          </a:solidFill>
        </a:ln>
      </dgm:spPr>
      <dgm:t>
        <a:bodyPr/>
        <a:lstStyle/>
        <a:p>
          <a:endParaRPr lang="ru-RU">
            <a:solidFill>
              <a:schemeClr val="bg2">
                <a:lumMod val="50000"/>
              </a:schemeClr>
            </a:solidFill>
          </a:endParaRPr>
        </a:p>
      </dgm:t>
    </dgm:pt>
    <dgm:pt modelId="{1FF1F2AA-0A47-40EF-84CC-A99FEB1CBAC6}" type="sibTrans" cxnId="{DCEFE294-417C-4357-A000-06951FF8CCD0}">
      <dgm:prSet/>
      <dgm:spPr/>
      <dgm:t>
        <a:bodyPr/>
        <a:lstStyle/>
        <a:p>
          <a:endParaRPr lang="ru-RU">
            <a:solidFill>
              <a:schemeClr val="bg2">
                <a:lumMod val="50000"/>
              </a:schemeClr>
            </a:solidFill>
          </a:endParaRPr>
        </a:p>
      </dgm:t>
    </dgm:pt>
    <dgm:pt modelId="{9A2A38E5-56D4-4717-B695-52A38A91015A}">
      <dgm:prSet custT="1"/>
      <dgm:spPr>
        <a:solidFill>
          <a:schemeClr val="tx2">
            <a:lumMod val="40000"/>
            <a:lumOff val="60000"/>
          </a:schemeClr>
        </a:solidFill>
      </dgm:spPr>
      <dgm:t>
        <a:bodyPr/>
        <a:lstStyle/>
        <a:p>
          <a:r>
            <a:rPr lang="ru-RU" sz="1200" b="1" dirty="0" smtClean="0">
              <a:solidFill>
                <a:schemeClr val="bg2">
                  <a:lumMod val="50000"/>
                </a:schemeClr>
              </a:solidFill>
            </a:rPr>
            <a:t>Расчет себестоимости СМР</a:t>
          </a:r>
          <a:endParaRPr lang="ru-RU" sz="1200" b="1" dirty="0">
            <a:solidFill>
              <a:schemeClr val="bg2">
                <a:lumMod val="50000"/>
              </a:schemeClr>
            </a:solidFill>
          </a:endParaRPr>
        </a:p>
      </dgm:t>
    </dgm:pt>
    <dgm:pt modelId="{909113FB-C6A6-4A34-BDC2-86D3E667B052}" type="parTrans" cxnId="{4F762C33-5E0E-4205-B422-831E42D4D17C}">
      <dgm:prSet/>
      <dgm:spPr>
        <a:solidFill>
          <a:schemeClr val="tx2">
            <a:lumMod val="40000"/>
            <a:lumOff val="60000"/>
          </a:schemeClr>
        </a:solidFill>
        <a:ln>
          <a:solidFill>
            <a:schemeClr val="tx2">
              <a:lumMod val="40000"/>
              <a:lumOff val="60000"/>
            </a:schemeClr>
          </a:solidFill>
        </a:ln>
      </dgm:spPr>
      <dgm:t>
        <a:bodyPr/>
        <a:lstStyle/>
        <a:p>
          <a:endParaRPr lang="ru-RU">
            <a:solidFill>
              <a:schemeClr val="bg2">
                <a:lumMod val="50000"/>
              </a:schemeClr>
            </a:solidFill>
          </a:endParaRPr>
        </a:p>
      </dgm:t>
    </dgm:pt>
    <dgm:pt modelId="{3FF965A1-B94F-4BBB-8E8F-9DEB8855C141}" type="sibTrans" cxnId="{4F762C33-5E0E-4205-B422-831E42D4D17C}">
      <dgm:prSet/>
      <dgm:spPr/>
      <dgm:t>
        <a:bodyPr/>
        <a:lstStyle/>
        <a:p>
          <a:endParaRPr lang="ru-RU">
            <a:solidFill>
              <a:schemeClr val="bg2">
                <a:lumMod val="50000"/>
              </a:schemeClr>
            </a:solidFill>
          </a:endParaRPr>
        </a:p>
      </dgm:t>
    </dgm:pt>
    <dgm:pt modelId="{58A632AC-282B-4709-BC5F-BC53DB93A719}" type="pres">
      <dgm:prSet presAssocID="{A989B510-7B21-44BF-9680-12BC5E604AEE}" presName="composite" presStyleCnt="0">
        <dgm:presLayoutVars>
          <dgm:chMax val="5"/>
          <dgm:dir/>
          <dgm:animLvl val="ctr"/>
          <dgm:resizeHandles val="exact"/>
        </dgm:presLayoutVars>
      </dgm:prSet>
      <dgm:spPr/>
      <dgm:t>
        <a:bodyPr/>
        <a:lstStyle/>
        <a:p>
          <a:endParaRPr lang="ru-RU"/>
        </a:p>
      </dgm:t>
    </dgm:pt>
    <dgm:pt modelId="{C9296CD6-4A4B-4D7B-92FE-796D8B3B85A2}" type="pres">
      <dgm:prSet presAssocID="{A989B510-7B21-44BF-9680-12BC5E604AEE}" presName="cycle" presStyleCnt="0"/>
      <dgm:spPr/>
      <dgm:t>
        <a:bodyPr/>
        <a:lstStyle/>
        <a:p>
          <a:endParaRPr lang="ru-RU"/>
        </a:p>
      </dgm:t>
    </dgm:pt>
    <dgm:pt modelId="{7CC3D04A-390E-4BBC-8E25-15E0ACC1EC2E}" type="pres">
      <dgm:prSet presAssocID="{A989B510-7B21-44BF-9680-12BC5E604AEE}" presName="centerShape" presStyleCnt="0"/>
      <dgm:spPr/>
      <dgm:t>
        <a:bodyPr/>
        <a:lstStyle/>
        <a:p>
          <a:endParaRPr lang="ru-RU"/>
        </a:p>
      </dgm:t>
    </dgm:pt>
    <dgm:pt modelId="{321EE6EF-BF69-4302-A604-4D13DDABB5AC}" type="pres">
      <dgm:prSet presAssocID="{A989B510-7B21-44BF-9680-12BC5E604AEE}" presName="connSite" presStyleLbl="node1" presStyleIdx="0" presStyleCnt="6"/>
      <dgm:spPr/>
      <dgm:t>
        <a:bodyPr/>
        <a:lstStyle/>
        <a:p>
          <a:endParaRPr lang="ru-RU"/>
        </a:p>
      </dgm:t>
    </dgm:pt>
    <dgm:pt modelId="{594CD203-11C7-4603-972C-89409987DF08}" type="pres">
      <dgm:prSet presAssocID="{A989B510-7B21-44BF-9680-12BC5E604AEE}" presName="visible" presStyleLbl="node1" presStyleIdx="0" presStyleCnt="6" custScaleX="210749" custScaleY="101995" custLinFactNeighborX="-25074" custLinFactNeighborY="-2388">
        <dgm:style>
          <a:lnRef idx="0">
            <a:schemeClr val="accent1"/>
          </a:lnRef>
          <a:fillRef idx="3">
            <a:schemeClr val="accent1"/>
          </a:fillRef>
          <a:effectRef idx="3">
            <a:schemeClr val="accent1"/>
          </a:effectRef>
          <a:fontRef idx="minor">
            <a:schemeClr val="lt1"/>
          </a:fontRef>
        </dgm:style>
      </dgm:prSet>
      <dgm:spPr>
        <a:solidFill>
          <a:schemeClr val="tx2">
            <a:lumMod val="40000"/>
            <a:lumOff val="60000"/>
          </a:schemeClr>
        </a:solidFill>
        <a:ln/>
      </dgm:spPr>
      <dgm:t>
        <a:bodyPr/>
        <a:lstStyle/>
        <a:p>
          <a:endParaRPr lang="ru-RU"/>
        </a:p>
      </dgm:t>
    </dgm:pt>
    <dgm:pt modelId="{E28AE0D4-66A9-4910-864B-0793956B8B31}" type="pres">
      <dgm:prSet presAssocID="{A970439B-F7C0-44EA-869B-9A4D37524CB1}" presName="Name25" presStyleLbl="parChTrans1D1" presStyleIdx="0" presStyleCnt="5"/>
      <dgm:spPr/>
      <dgm:t>
        <a:bodyPr/>
        <a:lstStyle/>
        <a:p>
          <a:endParaRPr lang="ru-RU"/>
        </a:p>
      </dgm:t>
    </dgm:pt>
    <dgm:pt modelId="{BAA1E1BC-B0CA-4B49-B494-7B38F243F8BD}" type="pres">
      <dgm:prSet presAssocID="{D7ECA7E6-F9B0-4EC5-B749-A74723F86E69}" presName="node" presStyleCnt="0"/>
      <dgm:spPr/>
      <dgm:t>
        <a:bodyPr/>
        <a:lstStyle/>
        <a:p>
          <a:endParaRPr lang="ru-RU"/>
        </a:p>
      </dgm:t>
    </dgm:pt>
    <dgm:pt modelId="{97AE872D-707F-49A2-BAED-E15D383F678E}" type="pres">
      <dgm:prSet presAssocID="{D7ECA7E6-F9B0-4EC5-B749-A74723F86E69}" presName="parentNode" presStyleLbl="node1" presStyleIdx="1" presStyleCnt="6" custScaleX="277553" custScaleY="112006" custLinFactNeighborX="41166" custLinFactNeighborY="-2486">
        <dgm:presLayoutVars>
          <dgm:chMax val="1"/>
          <dgm:bulletEnabled val="1"/>
        </dgm:presLayoutVars>
      </dgm:prSet>
      <dgm:spPr/>
      <dgm:t>
        <a:bodyPr/>
        <a:lstStyle/>
        <a:p>
          <a:endParaRPr lang="ru-RU"/>
        </a:p>
      </dgm:t>
    </dgm:pt>
    <dgm:pt modelId="{847C9CC8-A0AE-470F-AE90-52037148EDF3}" type="pres">
      <dgm:prSet presAssocID="{D7ECA7E6-F9B0-4EC5-B749-A74723F86E69}" presName="childNode" presStyleLbl="revTx" presStyleIdx="0" presStyleCnt="0">
        <dgm:presLayoutVars>
          <dgm:bulletEnabled val="1"/>
        </dgm:presLayoutVars>
      </dgm:prSet>
      <dgm:spPr/>
      <dgm:t>
        <a:bodyPr/>
        <a:lstStyle/>
        <a:p>
          <a:endParaRPr lang="ru-RU"/>
        </a:p>
      </dgm:t>
    </dgm:pt>
    <dgm:pt modelId="{FAD3430F-8068-48E5-818E-BDA9ED91046A}" type="pres">
      <dgm:prSet presAssocID="{A343B1DD-1158-4632-940E-2E4AE9B01472}" presName="Name25" presStyleLbl="parChTrans1D1" presStyleIdx="1" presStyleCnt="5"/>
      <dgm:spPr/>
      <dgm:t>
        <a:bodyPr/>
        <a:lstStyle/>
        <a:p>
          <a:endParaRPr lang="ru-RU"/>
        </a:p>
      </dgm:t>
    </dgm:pt>
    <dgm:pt modelId="{162B1177-2002-43D8-A6E2-0A80257CDDE0}" type="pres">
      <dgm:prSet presAssocID="{453EE904-D6A5-455F-AC4C-B8F67A2633F5}" presName="node" presStyleCnt="0"/>
      <dgm:spPr/>
      <dgm:t>
        <a:bodyPr/>
        <a:lstStyle/>
        <a:p>
          <a:endParaRPr lang="ru-RU"/>
        </a:p>
      </dgm:t>
    </dgm:pt>
    <dgm:pt modelId="{FA9EB8F3-81AA-497D-8730-2E0B6002CD7F}" type="pres">
      <dgm:prSet presAssocID="{453EE904-D6A5-455F-AC4C-B8F67A2633F5}" presName="parentNode" presStyleLbl="node1" presStyleIdx="2" presStyleCnt="6" custScaleX="277553" custScaleY="112006" custLinFactNeighborX="97695" custLinFactNeighborY="2712">
        <dgm:presLayoutVars>
          <dgm:chMax val="1"/>
          <dgm:bulletEnabled val="1"/>
        </dgm:presLayoutVars>
      </dgm:prSet>
      <dgm:spPr/>
      <dgm:t>
        <a:bodyPr/>
        <a:lstStyle/>
        <a:p>
          <a:endParaRPr lang="ru-RU"/>
        </a:p>
      </dgm:t>
    </dgm:pt>
    <dgm:pt modelId="{1A61D2BA-5B36-479F-9088-7C0BB5E35F19}" type="pres">
      <dgm:prSet presAssocID="{453EE904-D6A5-455F-AC4C-B8F67A2633F5}" presName="childNode" presStyleLbl="revTx" presStyleIdx="0" presStyleCnt="0">
        <dgm:presLayoutVars>
          <dgm:bulletEnabled val="1"/>
        </dgm:presLayoutVars>
      </dgm:prSet>
      <dgm:spPr/>
      <dgm:t>
        <a:bodyPr/>
        <a:lstStyle/>
        <a:p>
          <a:endParaRPr lang="ru-RU"/>
        </a:p>
      </dgm:t>
    </dgm:pt>
    <dgm:pt modelId="{92566077-10FB-4503-AAFE-8A126D89DC10}" type="pres">
      <dgm:prSet presAssocID="{011282E5-A5B7-4627-989D-788693FFC9A9}" presName="Name25" presStyleLbl="parChTrans1D1" presStyleIdx="2" presStyleCnt="5"/>
      <dgm:spPr/>
      <dgm:t>
        <a:bodyPr/>
        <a:lstStyle/>
        <a:p>
          <a:endParaRPr lang="ru-RU"/>
        </a:p>
      </dgm:t>
    </dgm:pt>
    <dgm:pt modelId="{6E978D40-2FCD-4F27-869E-273936B7B566}" type="pres">
      <dgm:prSet presAssocID="{69EEB1D3-2D77-40CE-B72F-8879D4F9485B}" presName="node" presStyleCnt="0"/>
      <dgm:spPr/>
      <dgm:t>
        <a:bodyPr/>
        <a:lstStyle/>
        <a:p>
          <a:endParaRPr lang="ru-RU"/>
        </a:p>
      </dgm:t>
    </dgm:pt>
    <dgm:pt modelId="{9AA20092-7FC7-4F9E-8114-44FC102B1D32}" type="pres">
      <dgm:prSet presAssocID="{69EEB1D3-2D77-40CE-B72F-8879D4F9485B}" presName="parentNode" presStyleLbl="node1" presStyleIdx="3" presStyleCnt="6" custScaleX="277553" custScaleY="112006" custLinFactX="18829" custLinFactNeighborX="100000" custLinFactNeighborY="-3504">
        <dgm:presLayoutVars>
          <dgm:chMax val="1"/>
          <dgm:bulletEnabled val="1"/>
        </dgm:presLayoutVars>
      </dgm:prSet>
      <dgm:spPr/>
      <dgm:t>
        <a:bodyPr/>
        <a:lstStyle/>
        <a:p>
          <a:endParaRPr lang="ru-RU"/>
        </a:p>
      </dgm:t>
    </dgm:pt>
    <dgm:pt modelId="{B23EDA92-FDFF-4946-A160-F03D023ACDEE}" type="pres">
      <dgm:prSet presAssocID="{69EEB1D3-2D77-40CE-B72F-8879D4F9485B}" presName="childNode" presStyleLbl="revTx" presStyleIdx="0" presStyleCnt="0">
        <dgm:presLayoutVars>
          <dgm:bulletEnabled val="1"/>
        </dgm:presLayoutVars>
      </dgm:prSet>
      <dgm:spPr/>
      <dgm:t>
        <a:bodyPr/>
        <a:lstStyle/>
        <a:p>
          <a:endParaRPr lang="ru-RU"/>
        </a:p>
      </dgm:t>
    </dgm:pt>
    <dgm:pt modelId="{1A3E0AE3-93D6-4AE6-A368-48AE58AFA437}" type="pres">
      <dgm:prSet presAssocID="{BCB2401F-FF64-4362-9E33-38C8DE95E69D}" presName="Name25" presStyleLbl="parChTrans1D1" presStyleIdx="3" presStyleCnt="5"/>
      <dgm:spPr/>
      <dgm:t>
        <a:bodyPr/>
        <a:lstStyle/>
        <a:p>
          <a:endParaRPr lang="ru-RU"/>
        </a:p>
      </dgm:t>
    </dgm:pt>
    <dgm:pt modelId="{9372045F-4907-4670-93BB-7216621F248E}" type="pres">
      <dgm:prSet presAssocID="{AE7057BB-379F-4619-AC19-510C9EAC3BAA}" presName="node" presStyleCnt="0"/>
      <dgm:spPr/>
      <dgm:t>
        <a:bodyPr/>
        <a:lstStyle/>
        <a:p>
          <a:endParaRPr lang="ru-RU"/>
        </a:p>
      </dgm:t>
    </dgm:pt>
    <dgm:pt modelId="{6A25CBF6-0BE2-4C66-AF55-260441039D9D}" type="pres">
      <dgm:prSet presAssocID="{AE7057BB-379F-4619-AC19-510C9EAC3BAA}" presName="parentNode" presStyleLbl="node1" presStyleIdx="4" presStyleCnt="6" custScaleX="277553" custScaleY="112006" custLinFactX="5812" custLinFactNeighborX="100000" custLinFactNeighborY="-2614">
        <dgm:presLayoutVars>
          <dgm:chMax val="1"/>
          <dgm:bulletEnabled val="1"/>
        </dgm:presLayoutVars>
      </dgm:prSet>
      <dgm:spPr/>
      <dgm:t>
        <a:bodyPr/>
        <a:lstStyle/>
        <a:p>
          <a:endParaRPr lang="ru-RU"/>
        </a:p>
      </dgm:t>
    </dgm:pt>
    <dgm:pt modelId="{054E8F5E-6538-45B8-B923-94B9A5B66685}" type="pres">
      <dgm:prSet presAssocID="{AE7057BB-379F-4619-AC19-510C9EAC3BAA}" presName="childNode" presStyleLbl="revTx" presStyleIdx="0" presStyleCnt="0">
        <dgm:presLayoutVars>
          <dgm:bulletEnabled val="1"/>
        </dgm:presLayoutVars>
      </dgm:prSet>
      <dgm:spPr/>
      <dgm:t>
        <a:bodyPr/>
        <a:lstStyle/>
        <a:p>
          <a:endParaRPr lang="ru-RU"/>
        </a:p>
      </dgm:t>
    </dgm:pt>
    <dgm:pt modelId="{5387C0AD-E4D0-4BA9-9511-34DC10939E0C}" type="pres">
      <dgm:prSet presAssocID="{909113FB-C6A6-4A34-BDC2-86D3E667B052}" presName="Name25" presStyleLbl="parChTrans1D1" presStyleIdx="4" presStyleCnt="5"/>
      <dgm:spPr/>
      <dgm:t>
        <a:bodyPr/>
        <a:lstStyle/>
        <a:p>
          <a:endParaRPr lang="ru-RU"/>
        </a:p>
      </dgm:t>
    </dgm:pt>
    <dgm:pt modelId="{4995158A-C759-4C6D-92AE-9C06B28BF8F3}" type="pres">
      <dgm:prSet presAssocID="{9A2A38E5-56D4-4717-B695-52A38A91015A}" presName="node" presStyleCnt="0"/>
      <dgm:spPr/>
      <dgm:t>
        <a:bodyPr/>
        <a:lstStyle/>
        <a:p>
          <a:endParaRPr lang="ru-RU"/>
        </a:p>
      </dgm:t>
    </dgm:pt>
    <dgm:pt modelId="{96C0E6D3-4DDE-4199-8FF9-52D7B13BEA81}" type="pres">
      <dgm:prSet presAssocID="{9A2A38E5-56D4-4717-B695-52A38A91015A}" presName="parentNode" presStyleLbl="node1" presStyleIdx="5" presStyleCnt="6" custScaleX="277553" custScaleY="112006" custLinFactNeighborX="37436" custLinFactNeighborY="9818">
        <dgm:presLayoutVars>
          <dgm:chMax val="1"/>
          <dgm:bulletEnabled val="1"/>
        </dgm:presLayoutVars>
      </dgm:prSet>
      <dgm:spPr/>
      <dgm:t>
        <a:bodyPr/>
        <a:lstStyle/>
        <a:p>
          <a:endParaRPr lang="ru-RU"/>
        </a:p>
      </dgm:t>
    </dgm:pt>
    <dgm:pt modelId="{4F732ACE-56A1-41E7-8EF4-C3B9F82F6AA3}" type="pres">
      <dgm:prSet presAssocID="{9A2A38E5-56D4-4717-B695-52A38A91015A}" presName="childNode" presStyleLbl="revTx" presStyleIdx="0" presStyleCnt="0">
        <dgm:presLayoutVars>
          <dgm:bulletEnabled val="1"/>
        </dgm:presLayoutVars>
      </dgm:prSet>
      <dgm:spPr/>
      <dgm:t>
        <a:bodyPr/>
        <a:lstStyle/>
        <a:p>
          <a:endParaRPr lang="ru-RU"/>
        </a:p>
      </dgm:t>
    </dgm:pt>
  </dgm:ptLst>
  <dgm:cxnLst>
    <dgm:cxn modelId="{5261E6D7-4187-4B1D-A578-A88DA764029B}" type="presOf" srcId="{D7ECA7E6-F9B0-4EC5-B749-A74723F86E69}" destId="{97AE872D-707F-49A2-BAED-E15D383F678E}" srcOrd="0" destOrd="0" presId="urn:microsoft.com/office/officeart/2005/8/layout/radial2"/>
    <dgm:cxn modelId="{390C27E8-7D14-4A61-BF13-855C3035FE0E}" type="presOf" srcId="{AE7057BB-379F-4619-AC19-510C9EAC3BAA}" destId="{6A25CBF6-0BE2-4C66-AF55-260441039D9D}" srcOrd="0" destOrd="0" presId="urn:microsoft.com/office/officeart/2005/8/layout/radial2"/>
    <dgm:cxn modelId="{8282C1E1-2299-4433-A42F-54C9075A1130}" type="presOf" srcId="{909113FB-C6A6-4A34-BDC2-86D3E667B052}" destId="{5387C0AD-E4D0-4BA9-9511-34DC10939E0C}" srcOrd="0" destOrd="0" presId="urn:microsoft.com/office/officeart/2005/8/layout/radial2"/>
    <dgm:cxn modelId="{DCEFE294-417C-4357-A000-06951FF8CCD0}" srcId="{A989B510-7B21-44BF-9680-12BC5E604AEE}" destId="{AE7057BB-379F-4619-AC19-510C9EAC3BAA}" srcOrd="3" destOrd="0" parTransId="{BCB2401F-FF64-4362-9E33-38C8DE95E69D}" sibTransId="{1FF1F2AA-0A47-40EF-84CC-A99FEB1CBAC6}"/>
    <dgm:cxn modelId="{3D00E766-F1FF-4091-80FA-C5EEB56F15B6}" type="presOf" srcId="{011282E5-A5B7-4627-989D-788693FFC9A9}" destId="{92566077-10FB-4503-AAFE-8A126D89DC10}" srcOrd="0" destOrd="0" presId="urn:microsoft.com/office/officeart/2005/8/layout/radial2"/>
    <dgm:cxn modelId="{46171BC0-899C-4201-BE35-EF780C925006}" type="presOf" srcId="{A343B1DD-1158-4632-940E-2E4AE9B01472}" destId="{FAD3430F-8068-48E5-818E-BDA9ED91046A}" srcOrd="0" destOrd="0" presId="urn:microsoft.com/office/officeart/2005/8/layout/radial2"/>
    <dgm:cxn modelId="{4C7838FF-8B6A-4EDD-BB26-56AA263894CB}" srcId="{A989B510-7B21-44BF-9680-12BC5E604AEE}" destId="{D7ECA7E6-F9B0-4EC5-B749-A74723F86E69}" srcOrd="0" destOrd="0" parTransId="{A970439B-F7C0-44EA-869B-9A4D37524CB1}" sibTransId="{D0AA6031-EB34-47DA-8236-7B1DBB6D4701}"/>
    <dgm:cxn modelId="{6877FA37-793B-47AF-AAEC-29CEDD1CB6CB}" type="presOf" srcId="{9A2A38E5-56D4-4717-B695-52A38A91015A}" destId="{96C0E6D3-4DDE-4199-8FF9-52D7B13BEA81}" srcOrd="0" destOrd="0" presId="urn:microsoft.com/office/officeart/2005/8/layout/radial2"/>
    <dgm:cxn modelId="{3862B7B5-A95B-4744-95D5-9042A1EB0ED8}" srcId="{A989B510-7B21-44BF-9680-12BC5E604AEE}" destId="{453EE904-D6A5-455F-AC4C-B8F67A2633F5}" srcOrd="1" destOrd="0" parTransId="{A343B1DD-1158-4632-940E-2E4AE9B01472}" sibTransId="{ECEC2349-7D10-4149-B8BE-2AFC78026722}"/>
    <dgm:cxn modelId="{4F762C33-5E0E-4205-B422-831E42D4D17C}" srcId="{A989B510-7B21-44BF-9680-12BC5E604AEE}" destId="{9A2A38E5-56D4-4717-B695-52A38A91015A}" srcOrd="4" destOrd="0" parTransId="{909113FB-C6A6-4A34-BDC2-86D3E667B052}" sibTransId="{3FF965A1-B94F-4BBB-8E8F-9DEB8855C141}"/>
    <dgm:cxn modelId="{2914EE62-013C-4C0C-A33E-BB1D6D7548E4}" type="presOf" srcId="{69EEB1D3-2D77-40CE-B72F-8879D4F9485B}" destId="{9AA20092-7FC7-4F9E-8114-44FC102B1D32}" srcOrd="0" destOrd="0" presId="urn:microsoft.com/office/officeart/2005/8/layout/radial2"/>
    <dgm:cxn modelId="{BB593ACA-3913-4FAD-BA8C-40899E7F1D0E}" srcId="{A989B510-7B21-44BF-9680-12BC5E604AEE}" destId="{69EEB1D3-2D77-40CE-B72F-8879D4F9485B}" srcOrd="2" destOrd="0" parTransId="{011282E5-A5B7-4627-989D-788693FFC9A9}" sibTransId="{AF05D3E1-C738-424A-A1FB-55163C7D4198}"/>
    <dgm:cxn modelId="{38F9F407-9634-415E-9B4D-BE13F6BD73FD}" type="presOf" srcId="{A970439B-F7C0-44EA-869B-9A4D37524CB1}" destId="{E28AE0D4-66A9-4910-864B-0793956B8B31}" srcOrd="0" destOrd="0" presId="urn:microsoft.com/office/officeart/2005/8/layout/radial2"/>
    <dgm:cxn modelId="{1501AE71-DCD5-4946-9502-00DE578DE1D2}" type="presOf" srcId="{A989B510-7B21-44BF-9680-12BC5E604AEE}" destId="{58A632AC-282B-4709-BC5F-BC53DB93A719}" srcOrd="0" destOrd="0" presId="urn:microsoft.com/office/officeart/2005/8/layout/radial2"/>
    <dgm:cxn modelId="{93B20AD7-AC07-4527-808F-D5D28613D060}" type="presOf" srcId="{BCB2401F-FF64-4362-9E33-38C8DE95E69D}" destId="{1A3E0AE3-93D6-4AE6-A368-48AE58AFA437}" srcOrd="0" destOrd="0" presId="urn:microsoft.com/office/officeart/2005/8/layout/radial2"/>
    <dgm:cxn modelId="{CA82B29A-A92D-494F-9F15-A406D439F0D7}" type="presOf" srcId="{453EE904-D6A5-455F-AC4C-B8F67A2633F5}" destId="{FA9EB8F3-81AA-497D-8730-2E0B6002CD7F}" srcOrd="0" destOrd="0" presId="urn:microsoft.com/office/officeart/2005/8/layout/radial2"/>
    <dgm:cxn modelId="{7FE5920A-3966-4161-AE8B-8D34A7F3C210}" type="presParOf" srcId="{58A632AC-282B-4709-BC5F-BC53DB93A719}" destId="{C9296CD6-4A4B-4D7B-92FE-796D8B3B85A2}" srcOrd="0" destOrd="0" presId="urn:microsoft.com/office/officeart/2005/8/layout/radial2"/>
    <dgm:cxn modelId="{3D6BD683-011F-434A-BC6B-6912B6F4A7B5}" type="presParOf" srcId="{C9296CD6-4A4B-4D7B-92FE-796D8B3B85A2}" destId="{7CC3D04A-390E-4BBC-8E25-15E0ACC1EC2E}" srcOrd="0" destOrd="0" presId="urn:microsoft.com/office/officeart/2005/8/layout/radial2"/>
    <dgm:cxn modelId="{867E1AF6-06FD-4D97-B4F4-4722BF073163}" type="presParOf" srcId="{7CC3D04A-390E-4BBC-8E25-15E0ACC1EC2E}" destId="{321EE6EF-BF69-4302-A604-4D13DDABB5AC}" srcOrd="0" destOrd="0" presId="urn:microsoft.com/office/officeart/2005/8/layout/radial2"/>
    <dgm:cxn modelId="{F610273E-BE36-456A-AD0D-91A92220C2BF}" type="presParOf" srcId="{7CC3D04A-390E-4BBC-8E25-15E0ACC1EC2E}" destId="{594CD203-11C7-4603-972C-89409987DF08}" srcOrd="1" destOrd="0" presId="urn:microsoft.com/office/officeart/2005/8/layout/radial2"/>
    <dgm:cxn modelId="{F208F729-0E4C-41D5-837D-9850DDEDB15A}" type="presParOf" srcId="{C9296CD6-4A4B-4D7B-92FE-796D8B3B85A2}" destId="{E28AE0D4-66A9-4910-864B-0793956B8B31}" srcOrd="1" destOrd="0" presId="urn:microsoft.com/office/officeart/2005/8/layout/radial2"/>
    <dgm:cxn modelId="{3CFC65BF-DD93-4E0B-A479-D09712C6A8E5}" type="presParOf" srcId="{C9296CD6-4A4B-4D7B-92FE-796D8B3B85A2}" destId="{BAA1E1BC-B0CA-4B49-B494-7B38F243F8BD}" srcOrd="2" destOrd="0" presId="urn:microsoft.com/office/officeart/2005/8/layout/radial2"/>
    <dgm:cxn modelId="{7E36D28F-AFB7-4877-98A1-FAAEA84A5523}" type="presParOf" srcId="{BAA1E1BC-B0CA-4B49-B494-7B38F243F8BD}" destId="{97AE872D-707F-49A2-BAED-E15D383F678E}" srcOrd="0" destOrd="0" presId="urn:microsoft.com/office/officeart/2005/8/layout/radial2"/>
    <dgm:cxn modelId="{CD157F19-D4C0-4598-B733-6C053A5779DF}" type="presParOf" srcId="{BAA1E1BC-B0CA-4B49-B494-7B38F243F8BD}" destId="{847C9CC8-A0AE-470F-AE90-52037148EDF3}" srcOrd="1" destOrd="0" presId="urn:microsoft.com/office/officeart/2005/8/layout/radial2"/>
    <dgm:cxn modelId="{8B742B0A-7DD8-4027-AA6B-97D2160D8E43}" type="presParOf" srcId="{C9296CD6-4A4B-4D7B-92FE-796D8B3B85A2}" destId="{FAD3430F-8068-48E5-818E-BDA9ED91046A}" srcOrd="3" destOrd="0" presId="urn:microsoft.com/office/officeart/2005/8/layout/radial2"/>
    <dgm:cxn modelId="{BC2E9E0E-AC91-4EA8-A136-32104C433A41}" type="presParOf" srcId="{C9296CD6-4A4B-4D7B-92FE-796D8B3B85A2}" destId="{162B1177-2002-43D8-A6E2-0A80257CDDE0}" srcOrd="4" destOrd="0" presId="urn:microsoft.com/office/officeart/2005/8/layout/radial2"/>
    <dgm:cxn modelId="{D6F9AAEB-C97F-4BA9-A6D8-C57DC6EE8932}" type="presParOf" srcId="{162B1177-2002-43D8-A6E2-0A80257CDDE0}" destId="{FA9EB8F3-81AA-497D-8730-2E0B6002CD7F}" srcOrd="0" destOrd="0" presId="urn:microsoft.com/office/officeart/2005/8/layout/radial2"/>
    <dgm:cxn modelId="{1C58D57F-72B7-48F5-83EA-146990FCDFF3}" type="presParOf" srcId="{162B1177-2002-43D8-A6E2-0A80257CDDE0}" destId="{1A61D2BA-5B36-479F-9088-7C0BB5E35F19}" srcOrd="1" destOrd="0" presId="urn:microsoft.com/office/officeart/2005/8/layout/radial2"/>
    <dgm:cxn modelId="{02A956FD-42CD-4A4A-A2F6-729B47388B46}" type="presParOf" srcId="{C9296CD6-4A4B-4D7B-92FE-796D8B3B85A2}" destId="{92566077-10FB-4503-AAFE-8A126D89DC10}" srcOrd="5" destOrd="0" presId="urn:microsoft.com/office/officeart/2005/8/layout/radial2"/>
    <dgm:cxn modelId="{8EF62050-BFA6-40A4-BADB-63026F3E6F4B}" type="presParOf" srcId="{C9296CD6-4A4B-4D7B-92FE-796D8B3B85A2}" destId="{6E978D40-2FCD-4F27-869E-273936B7B566}" srcOrd="6" destOrd="0" presId="urn:microsoft.com/office/officeart/2005/8/layout/radial2"/>
    <dgm:cxn modelId="{C16E95A6-E402-474D-960F-951523D30390}" type="presParOf" srcId="{6E978D40-2FCD-4F27-869E-273936B7B566}" destId="{9AA20092-7FC7-4F9E-8114-44FC102B1D32}" srcOrd="0" destOrd="0" presId="urn:microsoft.com/office/officeart/2005/8/layout/radial2"/>
    <dgm:cxn modelId="{05CC8097-8EE9-4526-884E-F9B3463BF91C}" type="presParOf" srcId="{6E978D40-2FCD-4F27-869E-273936B7B566}" destId="{B23EDA92-FDFF-4946-A160-F03D023ACDEE}" srcOrd="1" destOrd="0" presId="urn:microsoft.com/office/officeart/2005/8/layout/radial2"/>
    <dgm:cxn modelId="{C15D0DB4-28DA-40FB-86F6-2E774D9A086B}" type="presParOf" srcId="{C9296CD6-4A4B-4D7B-92FE-796D8B3B85A2}" destId="{1A3E0AE3-93D6-4AE6-A368-48AE58AFA437}" srcOrd="7" destOrd="0" presId="urn:microsoft.com/office/officeart/2005/8/layout/radial2"/>
    <dgm:cxn modelId="{6B403DB9-FF0E-4FDE-9926-EF3113791A65}" type="presParOf" srcId="{C9296CD6-4A4B-4D7B-92FE-796D8B3B85A2}" destId="{9372045F-4907-4670-93BB-7216621F248E}" srcOrd="8" destOrd="0" presId="urn:microsoft.com/office/officeart/2005/8/layout/radial2"/>
    <dgm:cxn modelId="{AC960038-6C93-49F7-991E-C2A5B77B966F}" type="presParOf" srcId="{9372045F-4907-4670-93BB-7216621F248E}" destId="{6A25CBF6-0BE2-4C66-AF55-260441039D9D}" srcOrd="0" destOrd="0" presId="urn:microsoft.com/office/officeart/2005/8/layout/radial2"/>
    <dgm:cxn modelId="{BC2C1BD7-6292-45F4-A30B-03530D2624D8}" type="presParOf" srcId="{9372045F-4907-4670-93BB-7216621F248E}" destId="{054E8F5E-6538-45B8-B923-94B9A5B66685}" srcOrd="1" destOrd="0" presId="urn:microsoft.com/office/officeart/2005/8/layout/radial2"/>
    <dgm:cxn modelId="{A34389DA-9A98-4F4A-B3AE-DD43301D25D6}" type="presParOf" srcId="{C9296CD6-4A4B-4D7B-92FE-796D8B3B85A2}" destId="{5387C0AD-E4D0-4BA9-9511-34DC10939E0C}" srcOrd="9" destOrd="0" presId="urn:microsoft.com/office/officeart/2005/8/layout/radial2"/>
    <dgm:cxn modelId="{BC1CDF90-5355-4BAA-AB4E-ADB51D7663AC}" type="presParOf" srcId="{C9296CD6-4A4B-4D7B-92FE-796D8B3B85A2}" destId="{4995158A-C759-4C6D-92AE-9C06B28BF8F3}" srcOrd="10" destOrd="0" presId="urn:microsoft.com/office/officeart/2005/8/layout/radial2"/>
    <dgm:cxn modelId="{C4F155B8-D821-4CB2-8A02-AE2584B15C1F}" type="presParOf" srcId="{4995158A-C759-4C6D-92AE-9C06B28BF8F3}" destId="{96C0E6D3-4DDE-4199-8FF9-52D7B13BEA81}" srcOrd="0" destOrd="0" presId="urn:microsoft.com/office/officeart/2005/8/layout/radial2"/>
    <dgm:cxn modelId="{F399A377-1D13-414C-8530-65D80DF0D31B}" type="presParOf" srcId="{4995158A-C759-4C6D-92AE-9C06B28BF8F3}" destId="{4F732ACE-56A1-41E7-8EF4-C3B9F82F6AA3}" srcOrd="1" destOrd="0" presId="urn:microsoft.com/office/officeart/2005/8/layout/radial2"/>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D1BDAFB-AB24-472A-B0D3-3D8630CCC589}" type="doc">
      <dgm:prSet loTypeId="urn:microsoft.com/office/officeart/2005/8/layout/hierarchy1" loCatId="hierarchy" qsTypeId="urn:microsoft.com/office/officeart/2005/8/quickstyle/simple5" qsCatId="simple" csTypeId="urn:microsoft.com/office/officeart/2005/8/colors/accent2_1" csCatId="accent2" phldr="1"/>
      <dgm:spPr/>
      <dgm:t>
        <a:bodyPr/>
        <a:lstStyle/>
        <a:p>
          <a:endParaRPr lang="ru-RU"/>
        </a:p>
      </dgm:t>
    </dgm:pt>
    <dgm:pt modelId="{3D2FBF1C-CEC8-40A7-9CE3-FFBA8F8AEF94}">
      <dgm:prSet phldrT="[Текст]" custT="1">
        <dgm:style>
          <a:lnRef idx="1">
            <a:schemeClr val="accent1"/>
          </a:lnRef>
          <a:fillRef idx="3">
            <a:schemeClr val="accent1"/>
          </a:fillRef>
          <a:effectRef idx="2">
            <a:schemeClr val="accent1"/>
          </a:effectRef>
          <a:fontRef idx="minor">
            <a:schemeClr val="lt1"/>
          </a:fontRef>
        </dgm:style>
      </dgm:prSet>
      <dgm:spPr/>
      <dgm:t>
        <a:bodyPr/>
        <a:lstStyle/>
        <a:p>
          <a:r>
            <a:rPr lang="ru-RU" sz="1200" b="1" dirty="0" smtClean="0">
              <a:solidFill>
                <a:schemeClr val="accent4">
                  <a:lumMod val="90000"/>
                  <a:lumOff val="10000"/>
                </a:schemeClr>
              </a:solidFill>
            </a:rPr>
            <a:t>Учет финансирования</a:t>
          </a:r>
          <a:endParaRPr lang="ru-RU" sz="1200" b="1" dirty="0">
            <a:solidFill>
              <a:schemeClr val="accent4">
                <a:lumMod val="90000"/>
                <a:lumOff val="10000"/>
              </a:schemeClr>
            </a:solidFill>
          </a:endParaRPr>
        </a:p>
      </dgm:t>
    </dgm:pt>
    <dgm:pt modelId="{577A8EC6-E8CB-4AE4-834E-E338F471B90C}" type="parTrans" cxnId="{02B7469D-85CC-4CC5-A735-81CC2771F86A}">
      <dgm:prSet/>
      <dgm:spPr/>
      <dgm:t>
        <a:bodyPr/>
        <a:lstStyle/>
        <a:p>
          <a:endParaRPr lang="ru-RU">
            <a:solidFill>
              <a:schemeClr val="accent4">
                <a:lumMod val="90000"/>
                <a:lumOff val="10000"/>
              </a:schemeClr>
            </a:solidFill>
          </a:endParaRPr>
        </a:p>
      </dgm:t>
    </dgm:pt>
    <dgm:pt modelId="{D1BEF6BF-9E50-4BB0-9475-05F32227F2F3}" type="sibTrans" cxnId="{02B7469D-85CC-4CC5-A735-81CC2771F86A}">
      <dgm:prSet/>
      <dgm:spPr/>
      <dgm:t>
        <a:bodyPr/>
        <a:lstStyle/>
        <a:p>
          <a:endParaRPr lang="ru-RU">
            <a:solidFill>
              <a:schemeClr val="accent4">
                <a:lumMod val="90000"/>
                <a:lumOff val="10000"/>
              </a:schemeClr>
            </a:solidFill>
          </a:endParaRPr>
        </a:p>
      </dgm:t>
    </dgm:pt>
    <dgm:pt modelId="{612FD3B6-8FAF-4118-BF4D-D422A1BB617D}">
      <dgm:prSet phldrT="[Текст]" custT="1"/>
      <dgm:spPr/>
      <dgm:t>
        <a:bodyPr/>
        <a:lstStyle/>
        <a:p>
          <a:r>
            <a:rPr lang="ru-RU" sz="1200" b="1" dirty="0" smtClean="0">
              <a:solidFill>
                <a:schemeClr val="accent4">
                  <a:lumMod val="90000"/>
                  <a:lumOff val="10000"/>
                </a:schemeClr>
              </a:solidFill>
            </a:rPr>
            <a:t>Формирование и учет исполнения планов финансирования  </a:t>
          </a:r>
          <a:endParaRPr lang="ru-RU" sz="1200" dirty="0">
            <a:solidFill>
              <a:schemeClr val="accent4">
                <a:lumMod val="90000"/>
                <a:lumOff val="10000"/>
              </a:schemeClr>
            </a:solidFill>
          </a:endParaRPr>
        </a:p>
      </dgm:t>
    </dgm:pt>
    <dgm:pt modelId="{6284F8C2-2D8D-42D6-8187-C9A22F694D4B}" type="parTrans" cxnId="{6EE8B356-3762-47BA-8D69-597ADF53B776}">
      <dgm:prSet/>
      <dgm:spPr/>
      <dgm:t>
        <a:bodyPr/>
        <a:lstStyle/>
        <a:p>
          <a:endParaRPr lang="ru-RU">
            <a:solidFill>
              <a:schemeClr val="accent4">
                <a:lumMod val="90000"/>
                <a:lumOff val="10000"/>
              </a:schemeClr>
            </a:solidFill>
          </a:endParaRPr>
        </a:p>
      </dgm:t>
    </dgm:pt>
    <dgm:pt modelId="{F8498E01-C49A-44B0-B176-DF5D6C954F0B}" type="sibTrans" cxnId="{6EE8B356-3762-47BA-8D69-597ADF53B776}">
      <dgm:prSet/>
      <dgm:spPr/>
      <dgm:t>
        <a:bodyPr/>
        <a:lstStyle/>
        <a:p>
          <a:endParaRPr lang="ru-RU">
            <a:solidFill>
              <a:schemeClr val="accent4">
                <a:lumMod val="90000"/>
                <a:lumOff val="10000"/>
              </a:schemeClr>
            </a:solidFill>
          </a:endParaRPr>
        </a:p>
      </dgm:t>
    </dgm:pt>
    <dgm:pt modelId="{3F4E2F76-CBB4-4FC7-B8FA-3E21C26F0BC0}">
      <dgm:prSet phldrT="[Текст]" custT="1">
        <dgm:style>
          <a:lnRef idx="1">
            <a:schemeClr val="dk1"/>
          </a:lnRef>
          <a:fillRef idx="2">
            <a:schemeClr val="dk1"/>
          </a:fillRef>
          <a:effectRef idx="1">
            <a:schemeClr val="dk1"/>
          </a:effectRef>
          <a:fontRef idx="minor">
            <a:schemeClr val="dk1"/>
          </a:fontRef>
        </dgm:style>
      </dgm:prSet>
      <dgm:spPr/>
      <dgm:t>
        <a:bodyPr/>
        <a:lstStyle/>
        <a:p>
          <a:r>
            <a:rPr lang="ru-RU" sz="1200" i="1" dirty="0" smtClean="0">
              <a:solidFill>
                <a:schemeClr val="accent4">
                  <a:lumMod val="90000"/>
                  <a:lumOff val="10000"/>
                </a:schemeClr>
              </a:solidFill>
            </a:rPr>
            <a:t>предназначены для планирования потоков финансирования строительства</a:t>
          </a:r>
          <a:endParaRPr lang="ru-RU" sz="1200" i="1" u="none" dirty="0">
            <a:solidFill>
              <a:schemeClr val="accent4">
                <a:lumMod val="90000"/>
                <a:lumOff val="10000"/>
              </a:schemeClr>
            </a:solidFill>
          </a:endParaRPr>
        </a:p>
      </dgm:t>
    </dgm:pt>
    <dgm:pt modelId="{FA0C8A56-070B-4C39-8AF1-1CC65A847E12}" type="parTrans" cxnId="{8B4C219F-BD6D-4242-B4BE-D61AE95C01C2}">
      <dgm:prSet/>
      <dgm:spPr/>
      <dgm:t>
        <a:bodyPr/>
        <a:lstStyle/>
        <a:p>
          <a:endParaRPr lang="ru-RU">
            <a:solidFill>
              <a:schemeClr val="accent4">
                <a:lumMod val="90000"/>
                <a:lumOff val="10000"/>
              </a:schemeClr>
            </a:solidFill>
          </a:endParaRPr>
        </a:p>
      </dgm:t>
    </dgm:pt>
    <dgm:pt modelId="{7051BBDE-8C07-4883-B5AD-03FCF4BE6DA7}" type="sibTrans" cxnId="{8B4C219F-BD6D-4242-B4BE-D61AE95C01C2}">
      <dgm:prSet/>
      <dgm:spPr/>
      <dgm:t>
        <a:bodyPr/>
        <a:lstStyle/>
        <a:p>
          <a:endParaRPr lang="ru-RU">
            <a:solidFill>
              <a:schemeClr val="accent4">
                <a:lumMod val="90000"/>
                <a:lumOff val="10000"/>
              </a:schemeClr>
            </a:solidFill>
          </a:endParaRPr>
        </a:p>
      </dgm:t>
    </dgm:pt>
    <dgm:pt modelId="{FEF05BA5-4A55-4FB4-9260-18E6ABEDF6E8}">
      <dgm:prSet phldrT="[Текст]" custT="1"/>
      <dgm:spPr/>
      <dgm:t>
        <a:bodyPr/>
        <a:lstStyle/>
        <a:p>
          <a:r>
            <a:rPr lang="ru-RU" sz="1200" b="1" dirty="0" smtClean="0">
              <a:solidFill>
                <a:schemeClr val="accent4">
                  <a:lumMod val="90000"/>
                  <a:lumOff val="10000"/>
                </a:schemeClr>
              </a:solidFill>
            </a:rPr>
            <a:t>Учет средств по источникам финансирования </a:t>
          </a:r>
          <a:endParaRPr lang="ru-RU" sz="1200" dirty="0">
            <a:solidFill>
              <a:schemeClr val="accent4">
                <a:lumMod val="90000"/>
                <a:lumOff val="10000"/>
              </a:schemeClr>
            </a:solidFill>
          </a:endParaRPr>
        </a:p>
      </dgm:t>
    </dgm:pt>
    <dgm:pt modelId="{B45DA289-F4D4-4C3B-BDF4-02A1FAA74BAF}" type="parTrans" cxnId="{DA65D4B0-27CB-4E64-9A42-2B111518BC3A}">
      <dgm:prSet/>
      <dgm:spPr/>
      <dgm:t>
        <a:bodyPr/>
        <a:lstStyle/>
        <a:p>
          <a:endParaRPr lang="ru-RU">
            <a:solidFill>
              <a:schemeClr val="accent4">
                <a:lumMod val="90000"/>
                <a:lumOff val="10000"/>
              </a:schemeClr>
            </a:solidFill>
          </a:endParaRPr>
        </a:p>
      </dgm:t>
    </dgm:pt>
    <dgm:pt modelId="{62A6B5CC-A968-4A63-A336-2FB490289325}" type="sibTrans" cxnId="{DA65D4B0-27CB-4E64-9A42-2B111518BC3A}">
      <dgm:prSet/>
      <dgm:spPr/>
      <dgm:t>
        <a:bodyPr/>
        <a:lstStyle/>
        <a:p>
          <a:endParaRPr lang="ru-RU">
            <a:solidFill>
              <a:schemeClr val="accent4">
                <a:lumMod val="90000"/>
                <a:lumOff val="10000"/>
              </a:schemeClr>
            </a:solidFill>
          </a:endParaRPr>
        </a:p>
      </dgm:t>
    </dgm:pt>
    <dgm:pt modelId="{A61C8A30-B7BA-4100-BB92-8D56EDE640A8}">
      <dgm:prSet phldrT="[Текст]" custT="1">
        <dgm:style>
          <a:lnRef idx="1">
            <a:schemeClr val="dk1"/>
          </a:lnRef>
          <a:fillRef idx="2">
            <a:schemeClr val="dk1"/>
          </a:fillRef>
          <a:effectRef idx="1">
            <a:schemeClr val="dk1"/>
          </a:effectRef>
          <a:fontRef idx="minor">
            <a:schemeClr val="dk1"/>
          </a:fontRef>
        </dgm:style>
      </dgm:prSet>
      <dgm:spPr/>
      <dgm:t>
        <a:bodyPr/>
        <a:lstStyle/>
        <a:p>
          <a:r>
            <a:rPr lang="ru-RU" sz="1200" i="1" dirty="0" smtClean="0">
              <a:solidFill>
                <a:schemeClr val="accent4">
                  <a:lumMod val="90000"/>
                  <a:lumOff val="10000"/>
                </a:schemeClr>
              </a:solidFill>
            </a:rPr>
            <a:t>предназначен для перемещения остатков средств по источникам финансирования в оперативном учете между источниками, либо между счетами/кассами</a:t>
          </a:r>
          <a:endParaRPr lang="ru-RU" sz="1200" i="1" u="none" dirty="0">
            <a:solidFill>
              <a:schemeClr val="accent4">
                <a:lumMod val="90000"/>
                <a:lumOff val="10000"/>
              </a:schemeClr>
            </a:solidFill>
          </a:endParaRPr>
        </a:p>
      </dgm:t>
    </dgm:pt>
    <dgm:pt modelId="{76D83E8C-F74B-434B-A75C-5EFAFBA1B6D4}" type="parTrans" cxnId="{AA0DD64B-D187-469F-9EB2-2B023AB55416}">
      <dgm:prSet/>
      <dgm:spPr/>
      <dgm:t>
        <a:bodyPr/>
        <a:lstStyle/>
        <a:p>
          <a:endParaRPr lang="ru-RU">
            <a:solidFill>
              <a:schemeClr val="accent4">
                <a:lumMod val="90000"/>
                <a:lumOff val="10000"/>
              </a:schemeClr>
            </a:solidFill>
          </a:endParaRPr>
        </a:p>
      </dgm:t>
    </dgm:pt>
    <dgm:pt modelId="{9B116077-D3DF-4C17-90A7-9AD52753FE53}" type="sibTrans" cxnId="{AA0DD64B-D187-469F-9EB2-2B023AB55416}">
      <dgm:prSet/>
      <dgm:spPr/>
      <dgm:t>
        <a:bodyPr/>
        <a:lstStyle/>
        <a:p>
          <a:endParaRPr lang="ru-RU">
            <a:solidFill>
              <a:schemeClr val="accent4">
                <a:lumMod val="90000"/>
                <a:lumOff val="10000"/>
              </a:schemeClr>
            </a:solidFill>
          </a:endParaRPr>
        </a:p>
      </dgm:t>
    </dgm:pt>
    <dgm:pt modelId="{57548E47-ABA0-44FC-8D34-6E1B1E091E0D}">
      <dgm:prSet custT="1"/>
      <dgm:spPr/>
      <dgm:t>
        <a:bodyPr/>
        <a:lstStyle/>
        <a:p>
          <a:r>
            <a:rPr lang="ru-RU" sz="1200" b="1" dirty="0" smtClean="0">
              <a:solidFill>
                <a:schemeClr val="accent4">
                  <a:lumMod val="90000"/>
                  <a:lumOff val="10000"/>
                </a:schemeClr>
              </a:solidFill>
            </a:rPr>
            <a:t>Учет договоров долевого финансирования строительства </a:t>
          </a:r>
          <a:endParaRPr lang="ru-RU" sz="1200" dirty="0">
            <a:solidFill>
              <a:schemeClr val="accent4">
                <a:lumMod val="90000"/>
                <a:lumOff val="10000"/>
              </a:schemeClr>
            </a:solidFill>
          </a:endParaRPr>
        </a:p>
      </dgm:t>
    </dgm:pt>
    <dgm:pt modelId="{4F40C280-CBB8-4C78-8023-7122E8F49D30}" type="parTrans" cxnId="{FF29C0CA-84B4-4C22-9692-611283A7EC0E}">
      <dgm:prSet/>
      <dgm:spPr/>
      <dgm:t>
        <a:bodyPr/>
        <a:lstStyle/>
        <a:p>
          <a:endParaRPr lang="ru-RU">
            <a:solidFill>
              <a:schemeClr val="accent4">
                <a:lumMod val="90000"/>
                <a:lumOff val="10000"/>
              </a:schemeClr>
            </a:solidFill>
          </a:endParaRPr>
        </a:p>
      </dgm:t>
    </dgm:pt>
    <dgm:pt modelId="{7AE5345C-45E3-44C7-9E8D-A503E60C2768}" type="sibTrans" cxnId="{FF29C0CA-84B4-4C22-9692-611283A7EC0E}">
      <dgm:prSet/>
      <dgm:spPr/>
      <dgm:t>
        <a:bodyPr/>
        <a:lstStyle/>
        <a:p>
          <a:endParaRPr lang="ru-RU">
            <a:solidFill>
              <a:schemeClr val="accent4">
                <a:lumMod val="90000"/>
                <a:lumOff val="10000"/>
              </a:schemeClr>
            </a:solidFill>
          </a:endParaRPr>
        </a:p>
      </dgm:t>
    </dgm:pt>
    <dgm:pt modelId="{960CB919-3595-4461-A800-A0375C77BBDC}">
      <dgm:prSet custT="1">
        <dgm:style>
          <a:lnRef idx="1">
            <a:schemeClr val="dk1"/>
          </a:lnRef>
          <a:fillRef idx="2">
            <a:schemeClr val="dk1"/>
          </a:fillRef>
          <a:effectRef idx="1">
            <a:schemeClr val="dk1"/>
          </a:effectRef>
          <a:fontRef idx="minor">
            <a:schemeClr val="dk1"/>
          </a:fontRef>
        </dgm:style>
      </dgm:prSet>
      <dgm:spPr/>
      <dgm:t>
        <a:bodyPr/>
        <a:lstStyle/>
        <a:p>
          <a:r>
            <a:rPr lang="ru-RU" sz="1200" i="1" u="none" dirty="0" smtClean="0">
              <a:solidFill>
                <a:schemeClr val="accent4">
                  <a:lumMod val="90000"/>
                  <a:lumOff val="10000"/>
                </a:schemeClr>
              </a:solidFill>
            </a:rPr>
            <a:t>предназначен для регистрации договоров с дольщиками, определяющих финансирование дольщиком </a:t>
          </a:r>
          <a:endParaRPr lang="ru-RU" sz="1200" i="1" u="none" dirty="0">
            <a:solidFill>
              <a:schemeClr val="accent4">
                <a:lumMod val="90000"/>
                <a:lumOff val="10000"/>
              </a:schemeClr>
            </a:solidFill>
          </a:endParaRPr>
        </a:p>
      </dgm:t>
    </dgm:pt>
    <dgm:pt modelId="{A7F088C3-99C1-432D-A67A-D179EC5A0D5F}" type="parTrans" cxnId="{71758092-6C6D-493F-8399-D8F54CD0DB2A}">
      <dgm:prSet/>
      <dgm:spPr/>
      <dgm:t>
        <a:bodyPr/>
        <a:lstStyle/>
        <a:p>
          <a:endParaRPr lang="ru-RU">
            <a:solidFill>
              <a:schemeClr val="accent4">
                <a:lumMod val="90000"/>
                <a:lumOff val="10000"/>
              </a:schemeClr>
            </a:solidFill>
          </a:endParaRPr>
        </a:p>
      </dgm:t>
    </dgm:pt>
    <dgm:pt modelId="{8F2DA55C-19B2-4AF6-A5EB-F096214259A6}" type="sibTrans" cxnId="{71758092-6C6D-493F-8399-D8F54CD0DB2A}">
      <dgm:prSet/>
      <dgm:spPr/>
      <dgm:t>
        <a:bodyPr/>
        <a:lstStyle/>
        <a:p>
          <a:endParaRPr lang="ru-RU">
            <a:solidFill>
              <a:schemeClr val="accent4">
                <a:lumMod val="90000"/>
                <a:lumOff val="10000"/>
              </a:schemeClr>
            </a:solidFill>
          </a:endParaRPr>
        </a:p>
      </dgm:t>
    </dgm:pt>
    <dgm:pt modelId="{D6AB6D68-3224-4E18-8E0A-68F520CC8796}">
      <dgm:prSet custT="1"/>
      <dgm:spPr/>
      <dgm:t>
        <a:bodyPr/>
        <a:lstStyle/>
        <a:p>
          <a:r>
            <a:rPr lang="ru-RU" sz="1200" b="1" dirty="0" smtClean="0">
              <a:solidFill>
                <a:schemeClr val="accent4">
                  <a:lumMod val="90000"/>
                  <a:lumOff val="10000"/>
                </a:schemeClr>
              </a:solidFill>
            </a:rPr>
            <a:t>Учет лимитов на капитальные затраты и содержание заказчика</a:t>
          </a:r>
          <a:endParaRPr lang="ru-RU" sz="1200" b="1" dirty="0">
            <a:solidFill>
              <a:schemeClr val="accent4">
                <a:lumMod val="90000"/>
                <a:lumOff val="10000"/>
              </a:schemeClr>
            </a:solidFill>
          </a:endParaRPr>
        </a:p>
      </dgm:t>
    </dgm:pt>
    <dgm:pt modelId="{4029E135-FEE3-4AB3-9BC3-8B6CC04F60E4}" type="parTrans" cxnId="{B2DBCC3B-BD11-4413-AFBC-C052A8D04152}">
      <dgm:prSet/>
      <dgm:spPr/>
      <dgm:t>
        <a:bodyPr/>
        <a:lstStyle/>
        <a:p>
          <a:endParaRPr lang="ru-RU">
            <a:solidFill>
              <a:schemeClr val="accent4">
                <a:lumMod val="90000"/>
                <a:lumOff val="10000"/>
              </a:schemeClr>
            </a:solidFill>
          </a:endParaRPr>
        </a:p>
      </dgm:t>
    </dgm:pt>
    <dgm:pt modelId="{C2E98067-CAD5-4615-9CBF-5928D1416F7A}" type="sibTrans" cxnId="{B2DBCC3B-BD11-4413-AFBC-C052A8D04152}">
      <dgm:prSet/>
      <dgm:spPr/>
      <dgm:t>
        <a:bodyPr/>
        <a:lstStyle/>
        <a:p>
          <a:endParaRPr lang="ru-RU">
            <a:solidFill>
              <a:schemeClr val="accent4">
                <a:lumMod val="90000"/>
                <a:lumOff val="10000"/>
              </a:schemeClr>
            </a:solidFill>
          </a:endParaRPr>
        </a:p>
      </dgm:t>
    </dgm:pt>
    <dgm:pt modelId="{86174B5E-627C-4568-BE23-7CA19F860F76}">
      <dgm:prSet custT="1">
        <dgm:style>
          <a:lnRef idx="1">
            <a:schemeClr val="dk1"/>
          </a:lnRef>
          <a:fillRef idx="2">
            <a:schemeClr val="dk1"/>
          </a:fillRef>
          <a:effectRef idx="1">
            <a:schemeClr val="dk1"/>
          </a:effectRef>
          <a:fontRef idx="minor">
            <a:schemeClr val="dk1"/>
          </a:fontRef>
        </dgm:style>
      </dgm:prSet>
      <dgm:spPr/>
      <dgm:t>
        <a:bodyPr/>
        <a:lstStyle/>
        <a:p>
          <a:r>
            <a:rPr lang="ru-RU" sz="1200" i="1" dirty="0" smtClean="0">
              <a:solidFill>
                <a:schemeClr val="accent4">
                  <a:lumMod val="90000"/>
                  <a:lumOff val="10000"/>
                </a:schemeClr>
              </a:solidFill>
            </a:rPr>
            <a:t>предназначен для установки и последующего увеличения/уменьшения лимитов</a:t>
          </a:r>
          <a:endParaRPr lang="ru-RU" sz="1200" i="1" dirty="0">
            <a:solidFill>
              <a:schemeClr val="accent4">
                <a:lumMod val="90000"/>
                <a:lumOff val="10000"/>
              </a:schemeClr>
            </a:solidFill>
          </a:endParaRPr>
        </a:p>
      </dgm:t>
    </dgm:pt>
    <dgm:pt modelId="{56F48971-8429-4A96-B7EA-2BDE9843F48E}" type="parTrans" cxnId="{45D90849-7F22-4DC1-A943-B51333892B19}">
      <dgm:prSet/>
      <dgm:spPr/>
      <dgm:t>
        <a:bodyPr/>
        <a:lstStyle/>
        <a:p>
          <a:endParaRPr lang="ru-RU">
            <a:solidFill>
              <a:schemeClr val="accent4">
                <a:lumMod val="90000"/>
                <a:lumOff val="10000"/>
              </a:schemeClr>
            </a:solidFill>
          </a:endParaRPr>
        </a:p>
      </dgm:t>
    </dgm:pt>
    <dgm:pt modelId="{5263B1D0-D224-401C-BC65-E1F4E5011576}" type="sibTrans" cxnId="{45D90849-7F22-4DC1-A943-B51333892B19}">
      <dgm:prSet/>
      <dgm:spPr/>
      <dgm:t>
        <a:bodyPr/>
        <a:lstStyle/>
        <a:p>
          <a:endParaRPr lang="ru-RU">
            <a:solidFill>
              <a:schemeClr val="accent4">
                <a:lumMod val="90000"/>
                <a:lumOff val="10000"/>
              </a:schemeClr>
            </a:solidFill>
          </a:endParaRPr>
        </a:p>
      </dgm:t>
    </dgm:pt>
    <dgm:pt modelId="{A588DD4C-F40A-41DF-BBF0-A8030E45E24E}" type="pres">
      <dgm:prSet presAssocID="{FD1BDAFB-AB24-472A-B0D3-3D8630CCC589}" presName="hierChild1" presStyleCnt="0">
        <dgm:presLayoutVars>
          <dgm:chPref val="1"/>
          <dgm:dir/>
          <dgm:animOne val="branch"/>
          <dgm:animLvl val="lvl"/>
          <dgm:resizeHandles/>
        </dgm:presLayoutVars>
      </dgm:prSet>
      <dgm:spPr/>
      <dgm:t>
        <a:bodyPr/>
        <a:lstStyle/>
        <a:p>
          <a:endParaRPr lang="ru-RU"/>
        </a:p>
      </dgm:t>
    </dgm:pt>
    <dgm:pt modelId="{D813333B-D9A0-48B5-9AED-FD6A9DE40947}" type="pres">
      <dgm:prSet presAssocID="{3D2FBF1C-CEC8-40A7-9CE3-FFBA8F8AEF94}" presName="hierRoot1" presStyleCnt="0"/>
      <dgm:spPr/>
    </dgm:pt>
    <dgm:pt modelId="{5FCE97AE-D848-43DF-9A13-3A10DF45CD41}" type="pres">
      <dgm:prSet presAssocID="{3D2FBF1C-CEC8-40A7-9CE3-FFBA8F8AEF94}" presName="composite" presStyleCnt="0"/>
      <dgm:spPr/>
    </dgm:pt>
    <dgm:pt modelId="{74C07442-145B-4125-9AD6-AD6BD8AC01F5}" type="pres">
      <dgm:prSet presAssocID="{3D2FBF1C-CEC8-40A7-9CE3-FFBA8F8AEF94}" presName="background" presStyleLbl="node0" presStyleIdx="0" presStyleCnt="1"/>
      <dgm:spPr/>
    </dgm:pt>
    <dgm:pt modelId="{80CCC420-AFF9-442A-8C39-3BED0C6D6A5A}" type="pres">
      <dgm:prSet presAssocID="{3D2FBF1C-CEC8-40A7-9CE3-FFBA8F8AEF94}" presName="text" presStyleLbl="fgAcc0" presStyleIdx="0" presStyleCnt="1" custScaleX="161233">
        <dgm:presLayoutVars>
          <dgm:chPref val="3"/>
        </dgm:presLayoutVars>
      </dgm:prSet>
      <dgm:spPr/>
      <dgm:t>
        <a:bodyPr/>
        <a:lstStyle/>
        <a:p>
          <a:endParaRPr lang="ru-RU"/>
        </a:p>
      </dgm:t>
    </dgm:pt>
    <dgm:pt modelId="{CC65D252-D952-4DE1-8266-61EE79CAF452}" type="pres">
      <dgm:prSet presAssocID="{3D2FBF1C-CEC8-40A7-9CE3-FFBA8F8AEF94}" presName="hierChild2" presStyleCnt="0"/>
      <dgm:spPr/>
    </dgm:pt>
    <dgm:pt modelId="{2F39D6A5-38C9-4F76-867C-C33E3D4541ED}" type="pres">
      <dgm:prSet presAssocID="{6284F8C2-2D8D-42D6-8187-C9A22F694D4B}" presName="Name10" presStyleLbl="parChTrans1D2" presStyleIdx="0" presStyleCnt="4"/>
      <dgm:spPr/>
      <dgm:t>
        <a:bodyPr/>
        <a:lstStyle/>
        <a:p>
          <a:endParaRPr lang="ru-RU"/>
        </a:p>
      </dgm:t>
    </dgm:pt>
    <dgm:pt modelId="{4357E828-A185-4E25-AC13-FDCD5F8912B4}" type="pres">
      <dgm:prSet presAssocID="{612FD3B6-8FAF-4118-BF4D-D422A1BB617D}" presName="hierRoot2" presStyleCnt="0"/>
      <dgm:spPr/>
    </dgm:pt>
    <dgm:pt modelId="{6793FE7C-84B9-4901-96B1-877723F5E3BB}" type="pres">
      <dgm:prSet presAssocID="{612FD3B6-8FAF-4118-BF4D-D422A1BB617D}" presName="composite2" presStyleCnt="0"/>
      <dgm:spPr/>
    </dgm:pt>
    <dgm:pt modelId="{91715FC3-4996-4B4B-8F62-68A8FCF9592E}" type="pres">
      <dgm:prSet presAssocID="{612FD3B6-8FAF-4118-BF4D-D422A1BB617D}" presName="background2" presStyleLbl="node2" presStyleIdx="0" presStyleCnt="4"/>
      <dgm:spPr/>
    </dgm:pt>
    <dgm:pt modelId="{4788875F-A6C5-46FB-931F-17E351C7DB74}" type="pres">
      <dgm:prSet presAssocID="{612FD3B6-8FAF-4118-BF4D-D422A1BB617D}" presName="text2" presStyleLbl="fgAcc2" presStyleIdx="0" presStyleCnt="4" custScaleX="128555" custScaleY="134492">
        <dgm:presLayoutVars>
          <dgm:chPref val="3"/>
        </dgm:presLayoutVars>
      </dgm:prSet>
      <dgm:spPr/>
      <dgm:t>
        <a:bodyPr/>
        <a:lstStyle/>
        <a:p>
          <a:endParaRPr lang="ru-RU"/>
        </a:p>
      </dgm:t>
    </dgm:pt>
    <dgm:pt modelId="{BCDB513C-3AC5-4521-93F9-342D3B81EDBB}" type="pres">
      <dgm:prSet presAssocID="{612FD3B6-8FAF-4118-BF4D-D422A1BB617D}" presName="hierChild3" presStyleCnt="0"/>
      <dgm:spPr/>
    </dgm:pt>
    <dgm:pt modelId="{9C8DFB37-1600-468D-BE40-7187667B4FF2}" type="pres">
      <dgm:prSet presAssocID="{FA0C8A56-070B-4C39-8AF1-1CC65A847E12}" presName="Name17" presStyleLbl="parChTrans1D3" presStyleIdx="0" presStyleCnt="4"/>
      <dgm:spPr/>
      <dgm:t>
        <a:bodyPr/>
        <a:lstStyle/>
        <a:p>
          <a:endParaRPr lang="ru-RU"/>
        </a:p>
      </dgm:t>
    </dgm:pt>
    <dgm:pt modelId="{573A4605-68A7-408E-8321-448C13061304}" type="pres">
      <dgm:prSet presAssocID="{3F4E2F76-CBB4-4FC7-B8FA-3E21C26F0BC0}" presName="hierRoot3" presStyleCnt="0"/>
      <dgm:spPr/>
    </dgm:pt>
    <dgm:pt modelId="{C22C1726-9281-4BAD-9D3A-7F23D6C252DF}" type="pres">
      <dgm:prSet presAssocID="{3F4E2F76-CBB4-4FC7-B8FA-3E21C26F0BC0}" presName="composite3" presStyleCnt="0"/>
      <dgm:spPr/>
    </dgm:pt>
    <dgm:pt modelId="{EF886F33-FF39-4453-8676-0AC7B7A05338}" type="pres">
      <dgm:prSet presAssocID="{3F4E2F76-CBB4-4FC7-B8FA-3E21C26F0BC0}" presName="background3" presStyleLbl="node3" presStyleIdx="0" presStyleCnt="4"/>
      <dgm:spPr/>
    </dgm:pt>
    <dgm:pt modelId="{598A5C11-4453-4AA8-BBC0-7CA0618C1229}" type="pres">
      <dgm:prSet presAssocID="{3F4E2F76-CBB4-4FC7-B8FA-3E21C26F0BC0}" presName="text3" presStyleLbl="fgAcc3" presStyleIdx="0" presStyleCnt="4" custScaleX="137173" custScaleY="223199">
        <dgm:presLayoutVars>
          <dgm:chPref val="3"/>
        </dgm:presLayoutVars>
      </dgm:prSet>
      <dgm:spPr/>
      <dgm:t>
        <a:bodyPr/>
        <a:lstStyle/>
        <a:p>
          <a:endParaRPr lang="ru-RU"/>
        </a:p>
      </dgm:t>
    </dgm:pt>
    <dgm:pt modelId="{8D5C1CD3-2B10-4CA3-81FC-496EF5D3386D}" type="pres">
      <dgm:prSet presAssocID="{3F4E2F76-CBB4-4FC7-B8FA-3E21C26F0BC0}" presName="hierChild4" presStyleCnt="0"/>
      <dgm:spPr/>
    </dgm:pt>
    <dgm:pt modelId="{9DC879CD-227D-46CF-AEEB-1DDAE95814F0}" type="pres">
      <dgm:prSet presAssocID="{B45DA289-F4D4-4C3B-BDF4-02A1FAA74BAF}" presName="Name10" presStyleLbl="parChTrans1D2" presStyleIdx="1" presStyleCnt="4"/>
      <dgm:spPr/>
      <dgm:t>
        <a:bodyPr/>
        <a:lstStyle/>
        <a:p>
          <a:endParaRPr lang="ru-RU"/>
        </a:p>
      </dgm:t>
    </dgm:pt>
    <dgm:pt modelId="{55167E5A-58A6-4500-85A4-0ADCB243F3DE}" type="pres">
      <dgm:prSet presAssocID="{FEF05BA5-4A55-4FB4-9260-18E6ABEDF6E8}" presName="hierRoot2" presStyleCnt="0"/>
      <dgm:spPr/>
    </dgm:pt>
    <dgm:pt modelId="{86030D86-F29F-4BCB-AC99-8330549218E1}" type="pres">
      <dgm:prSet presAssocID="{FEF05BA5-4A55-4FB4-9260-18E6ABEDF6E8}" presName="composite2" presStyleCnt="0"/>
      <dgm:spPr/>
    </dgm:pt>
    <dgm:pt modelId="{8712CD49-1664-4361-93E2-CC81E357882E}" type="pres">
      <dgm:prSet presAssocID="{FEF05BA5-4A55-4FB4-9260-18E6ABEDF6E8}" presName="background2" presStyleLbl="node2" presStyleIdx="1" presStyleCnt="4"/>
      <dgm:spPr/>
    </dgm:pt>
    <dgm:pt modelId="{85E608F6-FF32-4928-B196-D051063706B6}" type="pres">
      <dgm:prSet presAssocID="{FEF05BA5-4A55-4FB4-9260-18E6ABEDF6E8}" presName="text2" presStyleLbl="fgAcc2" presStyleIdx="1" presStyleCnt="4" custScaleX="144225" custScaleY="131892">
        <dgm:presLayoutVars>
          <dgm:chPref val="3"/>
        </dgm:presLayoutVars>
      </dgm:prSet>
      <dgm:spPr/>
      <dgm:t>
        <a:bodyPr/>
        <a:lstStyle/>
        <a:p>
          <a:endParaRPr lang="ru-RU"/>
        </a:p>
      </dgm:t>
    </dgm:pt>
    <dgm:pt modelId="{D0B8DB3A-8BDA-4D6C-8B81-9826245954E6}" type="pres">
      <dgm:prSet presAssocID="{FEF05BA5-4A55-4FB4-9260-18E6ABEDF6E8}" presName="hierChild3" presStyleCnt="0"/>
      <dgm:spPr/>
    </dgm:pt>
    <dgm:pt modelId="{8C556B01-A577-4240-90DB-FE64FA6FBBA8}" type="pres">
      <dgm:prSet presAssocID="{76D83E8C-F74B-434B-A75C-5EFAFBA1B6D4}" presName="Name17" presStyleLbl="parChTrans1D3" presStyleIdx="1" presStyleCnt="4"/>
      <dgm:spPr/>
      <dgm:t>
        <a:bodyPr/>
        <a:lstStyle/>
        <a:p>
          <a:endParaRPr lang="ru-RU"/>
        </a:p>
      </dgm:t>
    </dgm:pt>
    <dgm:pt modelId="{7B6B2A9D-A9CB-4AF8-A173-D45A0A7CCCF1}" type="pres">
      <dgm:prSet presAssocID="{A61C8A30-B7BA-4100-BB92-8D56EDE640A8}" presName="hierRoot3" presStyleCnt="0"/>
      <dgm:spPr/>
    </dgm:pt>
    <dgm:pt modelId="{7FE08373-7013-42A3-8349-EBEF3E11A1F9}" type="pres">
      <dgm:prSet presAssocID="{A61C8A30-B7BA-4100-BB92-8D56EDE640A8}" presName="composite3" presStyleCnt="0"/>
      <dgm:spPr/>
    </dgm:pt>
    <dgm:pt modelId="{675093FA-743A-4475-98A3-864C74151DFC}" type="pres">
      <dgm:prSet presAssocID="{A61C8A30-B7BA-4100-BB92-8D56EDE640A8}" presName="background3" presStyleLbl="node3" presStyleIdx="1" presStyleCnt="4"/>
      <dgm:spPr/>
    </dgm:pt>
    <dgm:pt modelId="{FEA8D8C3-0C85-4CAC-A781-415355CF24DE}" type="pres">
      <dgm:prSet presAssocID="{A61C8A30-B7BA-4100-BB92-8D56EDE640A8}" presName="text3" presStyleLbl="fgAcc3" presStyleIdx="1" presStyleCnt="4" custScaleX="137173" custScaleY="227309">
        <dgm:presLayoutVars>
          <dgm:chPref val="3"/>
        </dgm:presLayoutVars>
      </dgm:prSet>
      <dgm:spPr/>
      <dgm:t>
        <a:bodyPr/>
        <a:lstStyle/>
        <a:p>
          <a:endParaRPr lang="ru-RU"/>
        </a:p>
      </dgm:t>
    </dgm:pt>
    <dgm:pt modelId="{D567F3B4-6A71-4E47-A7A7-B83A8FDB7FEA}" type="pres">
      <dgm:prSet presAssocID="{A61C8A30-B7BA-4100-BB92-8D56EDE640A8}" presName="hierChild4" presStyleCnt="0"/>
      <dgm:spPr/>
    </dgm:pt>
    <dgm:pt modelId="{F1BF202D-3BBA-4FF5-BB4E-6012B6626432}" type="pres">
      <dgm:prSet presAssocID="{4F40C280-CBB8-4C78-8023-7122E8F49D30}" presName="Name10" presStyleLbl="parChTrans1D2" presStyleIdx="2" presStyleCnt="4"/>
      <dgm:spPr/>
      <dgm:t>
        <a:bodyPr/>
        <a:lstStyle/>
        <a:p>
          <a:endParaRPr lang="ru-RU"/>
        </a:p>
      </dgm:t>
    </dgm:pt>
    <dgm:pt modelId="{304613E7-6AEB-43AB-8817-8D94E4E44BA9}" type="pres">
      <dgm:prSet presAssocID="{57548E47-ABA0-44FC-8D34-6E1B1E091E0D}" presName="hierRoot2" presStyleCnt="0"/>
      <dgm:spPr/>
    </dgm:pt>
    <dgm:pt modelId="{6D3B312E-6757-4D16-9D59-486147DCB84F}" type="pres">
      <dgm:prSet presAssocID="{57548E47-ABA0-44FC-8D34-6E1B1E091E0D}" presName="composite2" presStyleCnt="0"/>
      <dgm:spPr/>
    </dgm:pt>
    <dgm:pt modelId="{E251DEE6-BDFF-4CF5-AB25-0B3672C7EEFB}" type="pres">
      <dgm:prSet presAssocID="{57548E47-ABA0-44FC-8D34-6E1B1E091E0D}" presName="background2" presStyleLbl="node2" presStyleIdx="2" presStyleCnt="4"/>
      <dgm:spPr/>
    </dgm:pt>
    <dgm:pt modelId="{8C21E104-86F5-47FE-8842-A3A2906CADA1}" type="pres">
      <dgm:prSet presAssocID="{57548E47-ABA0-44FC-8D34-6E1B1E091E0D}" presName="text2" presStyleLbl="fgAcc2" presStyleIdx="2" presStyleCnt="4" custScaleX="141930" custScaleY="134492">
        <dgm:presLayoutVars>
          <dgm:chPref val="3"/>
        </dgm:presLayoutVars>
      </dgm:prSet>
      <dgm:spPr/>
      <dgm:t>
        <a:bodyPr/>
        <a:lstStyle/>
        <a:p>
          <a:endParaRPr lang="ru-RU"/>
        </a:p>
      </dgm:t>
    </dgm:pt>
    <dgm:pt modelId="{B8A75129-A968-40CB-859F-A20E294EA99D}" type="pres">
      <dgm:prSet presAssocID="{57548E47-ABA0-44FC-8D34-6E1B1E091E0D}" presName="hierChild3" presStyleCnt="0"/>
      <dgm:spPr/>
    </dgm:pt>
    <dgm:pt modelId="{788DA7F2-6F0D-4790-8D0C-CE313B0D8322}" type="pres">
      <dgm:prSet presAssocID="{A7F088C3-99C1-432D-A67A-D179EC5A0D5F}" presName="Name17" presStyleLbl="parChTrans1D3" presStyleIdx="2" presStyleCnt="4"/>
      <dgm:spPr/>
      <dgm:t>
        <a:bodyPr/>
        <a:lstStyle/>
        <a:p>
          <a:endParaRPr lang="ru-RU"/>
        </a:p>
      </dgm:t>
    </dgm:pt>
    <dgm:pt modelId="{FBE7F470-1240-4949-A74C-33731FD6681C}" type="pres">
      <dgm:prSet presAssocID="{960CB919-3595-4461-A800-A0375C77BBDC}" presName="hierRoot3" presStyleCnt="0"/>
      <dgm:spPr/>
    </dgm:pt>
    <dgm:pt modelId="{AA48AA57-3149-4A65-8121-34EF5BEB18CC}" type="pres">
      <dgm:prSet presAssocID="{960CB919-3595-4461-A800-A0375C77BBDC}" presName="composite3" presStyleCnt="0"/>
      <dgm:spPr/>
    </dgm:pt>
    <dgm:pt modelId="{BA68C76A-DFCE-4C83-AB90-7541BC4B17CC}" type="pres">
      <dgm:prSet presAssocID="{960CB919-3595-4461-A800-A0375C77BBDC}" presName="background3" presStyleLbl="node3" presStyleIdx="2" presStyleCnt="4"/>
      <dgm:spPr/>
    </dgm:pt>
    <dgm:pt modelId="{A84EA003-81A1-4FA3-9B87-61C59ACA0295}" type="pres">
      <dgm:prSet presAssocID="{960CB919-3595-4461-A800-A0375C77BBDC}" presName="text3" presStyleLbl="fgAcc3" presStyleIdx="2" presStyleCnt="4" custScaleX="137173" custScaleY="225034">
        <dgm:presLayoutVars>
          <dgm:chPref val="3"/>
        </dgm:presLayoutVars>
      </dgm:prSet>
      <dgm:spPr/>
      <dgm:t>
        <a:bodyPr/>
        <a:lstStyle/>
        <a:p>
          <a:endParaRPr lang="ru-RU"/>
        </a:p>
      </dgm:t>
    </dgm:pt>
    <dgm:pt modelId="{1DA194C8-DCCF-48BF-A1DA-2808623F5C12}" type="pres">
      <dgm:prSet presAssocID="{960CB919-3595-4461-A800-A0375C77BBDC}" presName="hierChild4" presStyleCnt="0"/>
      <dgm:spPr/>
    </dgm:pt>
    <dgm:pt modelId="{DC79FF2B-7254-4422-8868-E71D250DF441}" type="pres">
      <dgm:prSet presAssocID="{4029E135-FEE3-4AB3-9BC3-8B6CC04F60E4}" presName="Name10" presStyleLbl="parChTrans1D2" presStyleIdx="3" presStyleCnt="4"/>
      <dgm:spPr/>
      <dgm:t>
        <a:bodyPr/>
        <a:lstStyle/>
        <a:p>
          <a:endParaRPr lang="ru-RU"/>
        </a:p>
      </dgm:t>
    </dgm:pt>
    <dgm:pt modelId="{3DF85159-BE44-45C5-89B4-8D6DEACEBB73}" type="pres">
      <dgm:prSet presAssocID="{D6AB6D68-3224-4E18-8E0A-68F520CC8796}" presName="hierRoot2" presStyleCnt="0"/>
      <dgm:spPr/>
    </dgm:pt>
    <dgm:pt modelId="{798A9301-B58E-4E72-8075-3A441915C898}" type="pres">
      <dgm:prSet presAssocID="{D6AB6D68-3224-4E18-8E0A-68F520CC8796}" presName="composite2" presStyleCnt="0"/>
      <dgm:spPr/>
    </dgm:pt>
    <dgm:pt modelId="{0A42D693-D672-4AE7-AFB0-D05568D32348}" type="pres">
      <dgm:prSet presAssocID="{D6AB6D68-3224-4E18-8E0A-68F520CC8796}" presName="background2" presStyleLbl="node2" presStyleIdx="3" presStyleCnt="4"/>
      <dgm:spPr/>
    </dgm:pt>
    <dgm:pt modelId="{5312E962-3392-46E6-8678-32CF76626F0F}" type="pres">
      <dgm:prSet presAssocID="{D6AB6D68-3224-4E18-8E0A-68F520CC8796}" presName="text2" presStyleLbl="fgAcc2" presStyleIdx="3" presStyleCnt="4" custScaleX="144225" custScaleY="131892">
        <dgm:presLayoutVars>
          <dgm:chPref val="3"/>
        </dgm:presLayoutVars>
      </dgm:prSet>
      <dgm:spPr/>
      <dgm:t>
        <a:bodyPr/>
        <a:lstStyle/>
        <a:p>
          <a:endParaRPr lang="ru-RU"/>
        </a:p>
      </dgm:t>
    </dgm:pt>
    <dgm:pt modelId="{61AA1B72-E117-4142-93EB-C9CA35FD77D7}" type="pres">
      <dgm:prSet presAssocID="{D6AB6D68-3224-4E18-8E0A-68F520CC8796}" presName="hierChild3" presStyleCnt="0"/>
      <dgm:spPr/>
    </dgm:pt>
    <dgm:pt modelId="{E0A3A076-C3F4-4F07-BB5D-B147CE80BA1D}" type="pres">
      <dgm:prSet presAssocID="{56F48971-8429-4A96-B7EA-2BDE9843F48E}" presName="Name17" presStyleLbl="parChTrans1D3" presStyleIdx="3" presStyleCnt="4"/>
      <dgm:spPr/>
      <dgm:t>
        <a:bodyPr/>
        <a:lstStyle/>
        <a:p>
          <a:endParaRPr lang="ru-RU"/>
        </a:p>
      </dgm:t>
    </dgm:pt>
    <dgm:pt modelId="{C0EB715C-9BF7-43DE-870D-979A47E03BAB}" type="pres">
      <dgm:prSet presAssocID="{86174B5E-627C-4568-BE23-7CA19F860F76}" presName="hierRoot3" presStyleCnt="0"/>
      <dgm:spPr/>
    </dgm:pt>
    <dgm:pt modelId="{CB5B8F5E-E528-47CB-B01B-CC7D5CB01F1E}" type="pres">
      <dgm:prSet presAssocID="{86174B5E-627C-4568-BE23-7CA19F860F76}" presName="composite3" presStyleCnt="0"/>
      <dgm:spPr/>
    </dgm:pt>
    <dgm:pt modelId="{855F72FC-4B4D-4FAD-B667-6DA427A9725E}" type="pres">
      <dgm:prSet presAssocID="{86174B5E-627C-4568-BE23-7CA19F860F76}" presName="background3" presStyleLbl="node3" presStyleIdx="3" presStyleCnt="4"/>
      <dgm:spPr/>
    </dgm:pt>
    <dgm:pt modelId="{B4043568-1C72-4993-9563-E7A573A96264}" type="pres">
      <dgm:prSet presAssocID="{86174B5E-627C-4568-BE23-7CA19F860F76}" presName="text3" presStyleLbl="fgAcc3" presStyleIdx="3" presStyleCnt="4" custScaleX="124606" custScaleY="228754">
        <dgm:presLayoutVars>
          <dgm:chPref val="3"/>
        </dgm:presLayoutVars>
      </dgm:prSet>
      <dgm:spPr/>
      <dgm:t>
        <a:bodyPr/>
        <a:lstStyle/>
        <a:p>
          <a:endParaRPr lang="ru-RU"/>
        </a:p>
      </dgm:t>
    </dgm:pt>
    <dgm:pt modelId="{BB789619-FA2F-46D6-BE8C-98DFE5471394}" type="pres">
      <dgm:prSet presAssocID="{86174B5E-627C-4568-BE23-7CA19F860F76}" presName="hierChild4" presStyleCnt="0"/>
      <dgm:spPr/>
    </dgm:pt>
  </dgm:ptLst>
  <dgm:cxnLst>
    <dgm:cxn modelId="{FF29C0CA-84B4-4C22-9692-611283A7EC0E}" srcId="{3D2FBF1C-CEC8-40A7-9CE3-FFBA8F8AEF94}" destId="{57548E47-ABA0-44FC-8D34-6E1B1E091E0D}" srcOrd="2" destOrd="0" parTransId="{4F40C280-CBB8-4C78-8023-7122E8F49D30}" sibTransId="{7AE5345C-45E3-44C7-9E8D-A503E60C2768}"/>
    <dgm:cxn modelId="{5D3FCA5F-56D7-4DB5-91EC-E855AF28094A}" type="presOf" srcId="{A61C8A30-B7BA-4100-BB92-8D56EDE640A8}" destId="{FEA8D8C3-0C85-4CAC-A781-415355CF24DE}" srcOrd="0" destOrd="0" presId="urn:microsoft.com/office/officeart/2005/8/layout/hierarchy1"/>
    <dgm:cxn modelId="{6EE8B356-3762-47BA-8D69-597ADF53B776}" srcId="{3D2FBF1C-CEC8-40A7-9CE3-FFBA8F8AEF94}" destId="{612FD3B6-8FAF-4118-BF4D-D422A1BB617D}" srcOrd="0" destOrd="0" parTransId="{6284F8C2-2D8D-42D6-8187-C9A22F694D4B}" sibTransId="{F8498E01-C49A-44B0-B176-DF5D6C954F0B}"/>
    <dgm:cxn modelId="{4C2B1837-92FB-461A-A7D5-33C86C05C1F5}" type="presOf" srcId="{4F40C280-CBB8-4C78-8023-7122E8F49D30}" destId="{F1BF202D-3BBA-4FF5-BB4E-6012B6626432}" srcOrd="0" destOrd="0" presId="urn:microsoft.com/office/officeart/2005/8/layout/hierarchy1"/>
    <dgm:cxn modelId="{382DB0E1-3A3A-4435-B99E-E17465B8B72C}" type="presOf" srcId="{6284F8C2-2D8D-42D6-8187-C9A22F694D4B}" destId="{2F39D6A5-38C9-4F76-867C-C33E3D4541ED}" srcOrd="0" destOrd="0" presId="urn:microsoft.com/office/officeart/2005/8/layout/hierarchy1"/>
    <dgm:cxn modelId="{A1A177D0-2F05-407F-9439-5F82A37FE14C}" type="presOf" srcId="{56F48971-8429-4A96-B7EA-2BDE9843F48E}" destId="{E0A3A076-C3F4-4F07-BB5D-B147CE80BA1D}" srcOrd="0" destOrd="0" presId="urn:microsoft.com/office/officeart/2005/8/layout/hierarchy1"/>
    <dgm:cxn modelId="{3FFAE418-931A-4CC2-9D2C-7D6421982293}" type="presOf" srcId="{3D2FBF1C-CEC8-40A7-9CE3-FFBA8F8AEF94}" destId="{80CCC420-AFF9-442A-8C39-3BED0C6D6A5A}" srcOrd="0" destOrd="0" presId="urn:microsoft.com/office/officeart/2005/8/layout/hierarchy1"/>
    <dgm:cxn modelId="{4C640377-22CE-40E5-83B2-0E069ACB5727}" type="presOf" srcId="{FD1BDAFB-AB24-472A-B0D3-3D8630CCC589}" destId="{A588DD4C-F40A-41DF-BBF0-A8030E45E24E}" srcOrd="0" destOrd="0" presId="urn:microsoft.com/office/officeart/2005/8/layout/hierarchy1"/>
    <dgm:cxn modelId="{2534FAA8-E773-4360-907E-45B6AC9C07C2}" type="presOf" srcId="{3F4E2F76-CBB4-4FC7-B8FA-3E21C26F0BC0}" destId="{598A5C11-4453-4AA8-BBC0-7CA0618C1229}" srcOrd="0" destOrd="0" presId="urn:microsoft.com/office/officeart/2005/8/layout/hierarchy1"/>
    <dgm:cxn modelId="{76489151-8970-4E2F-A775-C2D637609B79}" type="presOf" srcId="{A7F088C3-99C1-432D-A67A-D179EC5A0D5F}" destId="{788DA7F2-6F0D-4790-8D0C-CE313B0D8322}" srcOrd="0" destOrd="0" presId="urn:microsoft.com/office/officeart/2005/8/layout/hierarchy1"/>
    <dgm:cxn modelId="{B2DBCC3B-BD11-4413-AFBC-C052A8D04152}" srcId="{3D2FBF1C-CEC8-40A7-9CE3-FFBA8F8AEF94}" destId="{D6AB6D68-3224-4E18-8E0A-68F520CC8796}" srcOrd="3" destOrd="0" parTransId="{4029E135-FEE3-4AB3-9BC3-8B6CC04F60E4}" sibTransId="{C2E98067-CAD5-4615-9CBF-5928D1416F7A}"/>
    <dgm:cxn modelId="{CEBD0E80-B9B9-4264-B76B-95D7575732AD}" type="presOf" srcId="{FA0C8A56-070B-4C39-8AF1-1CC65A847E12}" destId="{9C8DFB37-1600-468D-BE40-7187667B4FF2}" srcOrd="0" destOrd="0" presId="urn:microsoft.com/office/officeart/2005/8/layout/hierarchy1"/>
    <dgm:cxn modelId="{73AC59A0-435B-4400-9A66-BB52DD6D4EC5}" type="presOf" srcId="{86174B5E-627C-4568-BE23-7CA19F860F76}" destId="{B4043568-1C72-4993-9563-E7A573A96264}" srcOrd="0" destOrd="0" presId="urn:microsoft.com/office/officeart/2005/8/layout/hierarchy1"/>
    <dgm:cxn modelId="{19C80D64-10B3-4DFD-948C-03DDF0D61316}" type="presOf" srcId="{612FD3B6-8FAF-4118-BF4D-D422A1BB617D}" destId="{4788875F-A6C5-46FB-931F-17E351C7DB74}" srcOrd="0" destOrd="0" presId="urn:microsoft.com/office/officeart/2005/8/layout/hierarchy1"/>
    <dgm:cxn modelId="{8B4C219F-BD6D-4242-B4BE-D61AE95C01C2}" srcId="{612FD3B6-8FAF-4118-BF4D-D422A1BB617D}" destId="{3F4E2F76-CBB4-4FC7-B8FA-3E21C26F0BC0}" srcOrd="0" destOrd="0" parTransId="{FA0C8A56-070B-4C39-8AF1-1CC65A847E12}" sibTransId="{7051BBDE-8C07-4883-B5AD-03FCF4BE6DA7}"/>
    <dgm:cxn modelId="{1C303564-C885-425B-93CB-8047E74BBF56}" type="presOf" srcId="{FEF05BA5-4A55-4FB4-9260-18E6ABEDF6E8}" destId="{85E608F6-FF32-4928-B196-D051063706B6}" srcOrd="0" destOrd="0" presId="urn:microsoft.com/office/officeart/2005/8/layout/hierarchy1"/>
    <dgm:cxn modelId="{DA65D4B0-27CB-4E64-9A42-2B111518BC3A}" srcId="{3D2FBF1C-CEC8-40A7-9CE3-FFBA8F8AEF94}" destId="{FEF05BA5-4A55-4FB4-9260-18E6ABEDF6E8}" srcOrd="1" destOrd="0" parTransId="{B45DA289-F4D4-4C3B-BDF4-02A1FAA74BAF}" sibTransId="{62A6B5CC-A968-4A63-A336-2FB490289325}"/>
    <dgm:cxn modelId="{DFB7B4F9-D244-4CAE-AA45-EDA8BA5ED03B}" type="presOf" srcId="{D6AB6D68-3224-4E18-8E0A-68F520CC8796}" destId="{5312E962-3392-46E6-8678-32CF76626F0F}" srcOrd="0" destOrd="0" presId="urn:microsoft.com/office/officeart/2005/8/layout/hierarchy1"/>
    <dgm:cxn modelId="{C1D67D17-1132-443A-AAE5-F4861BA00879}" type="presOf" srcId="{B45DA289-F4D4-4C3B-BDF4-02A1FAA74BAF}" destId="{9DC879CD-227D-46CF-AEEB-1DDAE95814F0}" srcOrd="0" destOrd="0" presId="urn:microsoft.com/office/officeart/2005/8/layout/hierarchy1"/>
    <dgm:cxn modelId="{45D90849-7F22-4DC1-A943-B51333892B19}" srcId="{D6AB6D68-3224-4E18-8E0A-68F520CC8796}" destId="{86174B5E-627C-4568-BE23-7CA19F860F76}" srcOrd="0" destOrd="0" parTransId="{56F48971-8429-4A96-B7EA-2BDE9843F48E}" sibTransId="{5263B1D0-D224-401C-BC65-E1F4E5011576}"/>
    <dgm:cxn modelId="{D84828EA-A359-4E3A-805A-DBE4D174EB9D}" type="presOf" srcId="{960CB919-3595-4461-A800-A0375C77BBDC}" destId="{A84EA003-81A1-4FA3-9B87-61C59ACA0295}" srcOrd="0" destOrd="0" presId="urn:microsoft.com/office/officeart/2005/8/layout/hierarchy1"/>
    <dgm:cxn modelId="{02B7469D-85CC-4CC5-A735-81CC2771F86A}" srcId="{FD1BDAFB-AB24-472A-B0D3-3D8630CCC589}" destId="{3D2FBF1C-CEC8-40A7-9CE3-FFBA8F8AEF94}" srcOrd="0" destOrd="0" parTransId="{577A8EC6-E8CB-4AE4-834E-E338F471B90C}" sibTransId="{D1BEF6BF-9E50-4BB0-9475-05F32227F2F3}"/>
    <dgm:cxn modelId="{5CA31B09-2855-4D74-B31B-55EC3E1458CA}" type="presOf" srcId="{4029E135-FEE3-4AB3-9BC3-8B6CC04F60E4}" destId="{DC79FF2B-7254-4422-8868-E71D250DF441}" srcOrd="0" destOrd="0" presId="urn:microsoft.com/office/officeart/2005/8/layout/hierarchy1"/>
    <dgm:cxn modelId="{77EF1611-782C-42A0-AC2C-ECFEEB5B9BD2}" type="presOf" srcId="{76D83E8C-F74B-434B-A75C-5EFAFBA1B6D4}" destId="{8C556B01-A577-4240-90DB-FE64FA6FBBA8}" srcOrd="0" destOrd="0" presId="urn:microsoft.com/office/officeart/2005/8/layout/hierarchy1"/>
    <dgm:cxn modelId="{AA0DD64B-D187-469F-9EB2-2B023AB55416}" srcId="{FEF05BA5-4A55-4FB4-9260-18E6ABEDF6E8}" destId="{A61C8A30-B7BA-4100-BB92-8D56EDE640A8}" srcOrd="0" destOrd="0" parTransId="{76D83E8C-F74B-434B-A75C-5EFAFBA1B6D4}" sibTransId="{9B116077-D3DF-4C17-90A7-9AD52753FE53}"/>
    <dgm:cxn modelId="{71758092-6C6D-493F-8399-D8F54CD0DB2A}" srcId="{57548E47-ABA0-44FC-8D34-6E1B1E091E0D}" destId="{960CB919-3595-4461-A800-A0375C77BBDC}" srcOrd="0" destOrd="0" parTransId="{A7F088C3-99C1-432D-A67A-D179EC5A0D5F}" sibTransId="{8F2DA55C-19B2-4AF6-A5EB-F096214259A6}"/>
    <dgm:cxn modelId="{76A40123-B910-4223-A9B9-6A79A0D08A89}" type="presOf" srcId="{57548E47-ABA0-44FC-8D34-6E1B1E091E0D}" destId="{8C21E104-86F5-47FE-8842-A3A2906CADA1}" srcOrd="0" destOrd="0" presId="urn:microsoft.com/office/officeart/2005/8/layout/hierarchy1"/>
    <dgm:cxn modelId="{C1477D18-3E84-445A-ADB4-91CAC868663B}" type="presParOf" srcId="{A588DD4C-F40A-41DF-BBF0-A8030E45E24E}" destId="{D813333B-D9A0-48B5-9AED-FD6A9DE40947}" srcOrd="0" destOrd="0" presId="urn:microsoft.com/office/officeart/2005/8/layout/hierarchy1"/>
    <dgm:cxn modelId="{218D7D3A-52E4-4537-9F5D-D95F4B4942F6}" type="presParOf" srcId="{D813333B-D9A0-48B5-9AED-FD6A9DE40947}" destId="{5FCE97AE-D848-43DF-9A13-3A10DF45CD41}" srcOrd="0" destOrd="0" presId="urn:microsoft.com/office/officeart/2005/8/layout/hierarchy1"/>
    <dgm:cxn modelId="{51B57FEF-9FDA-46AA-911D-5B18002D4AF1}" type="presParOf" srcId="{5FCE97AE-D848-43DF-9A13-3A10DF45CD41}" destId="{74C07442-145B-4125-9AD6-AD6BD8AC01F5}" srcOrd="0" destOrd="0" presId="urn:microsoft.com/office/officeart/2005/8/layout/hierarchy1"/>
    <dgm:cxn modelId="{641F350E-E3A5-47C7-8F4F-BAA0D30AC37E}" type="presParOf" srcId="{5FCE97AE-D848-43DF-9A13-3A10DF45CD41}" destId="{80CCC420-AFF9-442A-8C39-3BED0C6D6A5A}" srcOrd="1" destOrd="0" presId="urn:microsoft.com/office/officeart/2005/8/layout/hierarchy1"/>
    <dgm:cxn modelId="{BE72182B-316E-4066-A580-30B57DCE1354}" type="presParOf" srcId="{D813333B-D9A0-48B5-9AED-FD6A9DE40947}" destId="{CC65D252-D952-4DE1-8266-61EE79CAF452}" srcOrd="1" destOrd="0" presId="urn:microsoft.com/office/officeart/2005/8/layout/hierarchy1"/>
    <dgm:cxn modelId="{905BC4C2-68FA-4F23-964A-0D7BBC0184A2}" type="presParOf" srcId="{CC65D252-D952-4DE1-8266-61EE79CAF452}" destId="{2F39D6A5-38C9-4F76-867C-C33E3D4541ED}" srcOrd="0" destOrd="0" presId="urn:microsoft.com/office/officeart/2005/8/layout/hierarchy1"/>
    <dgm:cxn modelId="{45EE4F08-8038-4BB1-8E27-CC5E3E4AA03B}" type="presParOf" srcId="{CC65D252-D952-4DE1-8266-61EE79CAF452}" destId="{4357E828-A185-4E25-AC13-FDCD5F8912B4}" srcOrd="1" destOrd="0" presId="urn:microsoft.com/office/officeart/2005/8/layout/hierarchy1"/>
    <dgm:cxn modelId="{6BB81EBC-C2C3-4176-83E3-44553230DDAA}" type="presParOf" srcId="{4357E828-A185-4E25-AC13-FDCD5F8912B4}" destId="{6793FE7C-84B9-4901-96B1-877723F5E3BB}" srcOrd="0" destOrd="0" presId="urn:microsoft.com/office/officeart/2005/8/layout/hierarchy1"/>
    <dgm:cxn modelId="{23455968-B627-4E52-86BC-470664E90628}" type="presParOf" srcId="{6793FE7C-84B9-4901-96B1-877723F5E3BB}" destId="{91715FC3-4996-4B4B-8F62-68A8FCF9592E}" srcOrd="0" destOrd="0" presId="urn:microsoft.com/office/officeart/2005/8/layout/hierarchy1"/>
    <dgm:cxn modelId="{40CD4ED2-F05B-42F5-B5C1-DC8E9C9B1197}" type="presParOf" srcId="{6793FE7C-84B9-4901-96B1-877723F5E3BB}" destId="{4788875F-A6C5-46FB-931F-17E351C7DB74}" srcOrd="1" destOrd="0" presId="urn:microsoft.com/office/officeart/2005/8/layout/hierarchy1"/>
    <dgm:cxn modelId="{D9E3C33A-F5F3-4441-95B5-5318455AC745}" type="presParOf" srcId="{4357E828-A185-4E25-AC13-FDCD5F8912B4}" destId="{BCDB513C-3AC5-4521-93F9-342D3B81EDBB}" srcOrd="1" destOrd="0" presId="urn:microsoft.com/office/officeart/2005/8/layout/hierarchy1"/>
    <dgm:cxn modelId="{AE6E383B-A5ED-49A0-A057-B928DFD31C30}" type="presParOf" srcId="{BCDB513C-3AC5-4521-93F9-342D3B81EDBB}" destId="{9C8DFB37-1600-468D-BE40-7187667B4FF2}" srcOrd="0" destOrd="0" presId="urn:microsoft.com/office/officeart/2005/8/layout/hierarchy1"/>
    <dgm:cxn modelId="{A9E0E043-E286-4C55-BE27-196CD1BE98F1}" type="presParOf" srcId="{BCDB513C-3AC5-4521-93F9-342D3B81EDBB}" destId="{573A4605-68A7-408E-8321-448C13061304}" srcOrd="1" destOrd="0" presId="urn:microsoft.com/office/officeart/2005/8/layout/hierarchy1"/>
    <dgm:cxn modelId="{BCAD2BF4-52AD-4DA5-8E3D-46A53807D5DA}" type="presParOf" srcId="{573A4605-68A7-408E-8321-448C13061304}" destId="{C22C1726-9281-4BAD-9D3A-7F23D6C252DF}" srcOrd="0" destOrd="0" presId="urn:microsoft.com/office/officeart/2005/8/layout/hierarchy1"/>
    <dgm:cxn modelId="{0AA39ACC-7F80-404B-A4C4-24BBCE51471E}" type="presParOf" srcId="{C22C1726-9281-4BAD-9D3A-7F23D6C252DF}" destId="{EF886F33-FF39-4453-8676-0AC7B7A05338}" srcOrd="0" destOrd="0" presId="urn:microsoft.com/office/officeart/2005/8/layout/hierarchy1"/>
    <dgm:cxn modelId="{AE550413-BB96-487D-847D-150F6988A22F}" type="presParOf" srcId="{C22C1726-9281-4BAD-9D3A-7F23D6C252DF}" destId="{598A5C11-4453-4AA8-BBC0-7CA0618C1229}" srcOrd="1" destOrd="0" presId="urn:microsoft.com/office/officeart/2005/8/layout/hierarchy1"/>
    <dgm:cxn modelId="{F6D2B7CD-0421-4849-A8E3-37EF1BE880AF}" type="presParOf" srcId="{573A4605-68A7-408E-8321-448C13061304}" destId="{8D5C1CD3-2B10-4CA3-81FC-496EF5D3386D}" srcOrd="1" destOrd="0" presId="urn:microsoft.com/office/officeart/2005/8/layout/hierarchy1"/>
    <dgm:cxn modelId="{C2729640-69A2-459B-8CFA-C2EBFC7253F5}" type="presParOf" srcId="{CC65D252-D952-4DE1-8266-61EE79CAF452}" destId="{9DC879CD-227D-46CF-AEEB-1DDAE95814F0}" srcOrd="2" destOrd="0" presId="urn:microsoft.com/office/officeart/2005/8/layout/hierarchy1"/>
    <dgm:cxn modelId="{83A9028A-5F1D-4140-9E2D-6C2FFEC3E99D}" type="presParOf" srcId="{CC65D252-D952-4DE1-8266-61EE79CAF452}" destId="{55167E5A-58A6-4500-85A4-0ADCB243F3DE}" srcOrd="3" destOrd="0" presId="urn:microsoft.com/office/officeart/2005/8/layout/hierarchy1"/>
    <dgm:cxn modelId="{54EB2185-6981-4C9E-AFA4-6B42DB639609}" type="presParOf" srcId="{55167E5A-58A6-4500-85A4-0ADCB243F3DE}" destId="{86030D86-F29F-4BCB-AC99-8330549218E1}" srcOrd="0" destOrd="0" presId="urn:microsoft.com/office/officeart/2005/8/layout/hierarchy1"/>
    <dgm:cxn modelId="{569E3393-82F7-4723-B513-7F1C9F46A1AE}" type="presParOf" srcId="{86030D86-F29F-4BCB-AC99-8330549218E1}" destId="{8712CD49-1664-4361-93E2-CC81E357882E}" srcOrd="0" destOrd="0" presId="urn:microsoft.com/office/officeart/2005/8/layout/hierarchy1"/>
    <dgm:cxn modelId="{9FE8F5B5-F97E-49A2-9617-9500AA1C23A7}" type="presParOf" srcId="{86030D86-F29F-4BCB-AC99-8330549218E1}" destId="{85E608F6-FF32-4928-B196-D051063706B6}" srcOrd="1" destOrd="0" presId="urn:microsoft.com/office/officeart/2005/8/layout/hierarchy1"/>
    <dgm:cxn modelId="{68DD7EBF-8219-4F77-84C3-30A4DD4CC9F5}" type="presParOf" srcId="{55167E5A-58A6-4500-85A4-0ADCB243F3DE}" destId="{D0B8DB3A-8BDA-4D6C-8B81-9826245954E6}" srcOrd="1" destOrd="0" presId="urn:microsoft.com/office/officeart/2005/8/layout/hierarchy1"/>
    <dgm:cxn modelId="{6325E5EF-A4DB-454A-9690-7A8FEEAFCB28}" type="presParOf" srcId="{D0B8DB3A-8BDA-4D6C-8B81-9826245954E6}" destId="{8C556B01-A577-4240-90DB-FE64FA6FBBA8}" srcOrd="0" destOrd="0" presId="urn:microsoft.com/office/officeart/2005/8/layout/hierarchy1"/>
    <dgm:cxn modelId="{17C9AD5C-95B3-4D97-B69D-23E3AAB7EFF2}" type="presParOf" srcId="{D0B8DB3A-8BDA-4D6C-8B81-9826245954E6}" destId="{7B6B2A9D-A9CB-4AF8-A173-D45A0A7CCCF1}" srcOrd="1" destOrd="0" presId="urn:microsoft.com/office/officeart/2005/8/layout/hierarchy1"/>
    <dgm:cxn modelId="{BF83CD21-1CD2-47BD-9345-DACB3B30C5C4}" type="presParOf" srcId="{7B6B2A9D-A9CB-4AF8-A173-D45A0A7CCCF1}" destId="{7FE08373-7013-42A3-8349-EBEF3E11A1F9}" srcOrd="0" destOrd="0" presId="urn:microsoft.com/office/officeart/2005/8/layout/hierarchy1"/>
    <dgm:cxn modelId="{07A7A760-CAC1-41AC-8822-407EEB8FC0D9}" type="presParOf" srcId="{7FE08373-7013-42A3-8349-EBEF3E11A1F9}" destId="{675093FA-743A-4475-98A3-864C74151DFC}" srcOrd="0" destOrd="0" presId="urn:microsoft.com/office/officeart/2005/8/layout/hierarchy1"/>
    <dgm:cxn modelId="{CACAE068-7C3A-4155-9D38-822DD720A7FE}" type="presParOf" srcId="{7FE08373-7013-42A3-8349-EBEF3E11A1F9}" destId="{FEA8D8C3-0C85-4CAC-A781-415355CF24DE}" srcOrd="1" destOrd="0" presId="urn:microsoft.com/office/officeart/2005/8/layout/hierarchy1"/>
    <dgm:cxn modelId="{FA3EBCE4-7890-41EC-A5FB-7046BB8E103D}" type="presParOf" srcId="{7B6B2A9D-A9CB-4AF8-A173-D45A0A7CCCF1}" destId="{D567F3B4-6A71-4E47-A7A7-B83A8FDB7FEA}" srcOrd="1" destOrd="0" presId="urn:microsoft.com/office/officeart/2005/8/layout/hierarchy1"/>
    <dgm:cxn modelId="{8CFB994E-1950-4B23-BBD0-B9AFCE98C887}" type="presParOf" srcId="{CC65D252-D952-4DE1-8266-61EE79CAF452}" destId="{F1BF202D-3BBA-4FF5-BB4E-6012B6626432}" srcOrd="4" destOrd="0" presId="urn:microsoft.com/office/officeart/2005/8/layout/hierarchy1"/>
    <dgm:cxn modelId="{F91EBE69-D15A-4F15-80DB-B161E2E07E1C}" type="presParOf" srcId="{CC65D252-D952-4DE1-8266-61EE79CAF452}" destId="{304613E7-6AEB-43AB-8817-8D94E4E44BA9}" srcOrd="5" destOrd="0" presId="urn:microsoft.com/office/officeart/2005/8/layout/hierarchy1"/>
    <dgm:cxn modelId="{4761AE53-17E4-46AC-B983-2AB46FFD656C}" type="presParOf" srcId="{304613E7-6AEB-43AB-8817-8D94E4E44BA9}" destId="{6D3B312E-6757-4D16-9D59-486147DCB84F}" srcOrd="0" destOrd="0" presId="urn:microsoft.com/office/officeart/2005/8/layout/hierarchy1"/>
    <dgm:cxn modelId="{F0631088-C2C4-4865-9B56-8E7A9F7DC53C}" type="presParOf" srcId="{6D3B312E-6757-4D16-9D59-486147DCB84F}" destId="{E251DEE6-BDFF-4CF5-AB25-0B3672C7EEFB}" srcOrd="0" destOrd="0" presId="urn:microsoft.com/office/officeart/2005/8/layout/hierarchy1"/>
    <dgm:cxn modelId="{2F0EFADF-9F62-45DF-9017-04784D78A2FA}" type="presParOf" srcId="{6D3B312E-6757-4D16-9D59-486147DCB84F}" destId="{8C21E104-86F5-47FE-8842-A3A2906CADA1}" srcOrd="1" destOrd="0" presId="urn:microsoft.com/office/officeart/2005/8/layout/hierarchy1"/>
    <dgm:cxn modelId="{7446322D-9C16-403F-9614-1C58AFC6A5A3}" type="presParOf" srcId="{304613E7-6AEB-43AB-8817-8D94E4E44BA9}" destId="{B8A75129-A968-40CB-859F-A20E294EA99D}" srcOrd="1" destOrd="0" presId="urn:microsoft.com/office/officeart/2005/8/layout/hierarchy1"/>
    <dgm:cxn modelId="{37A9C9F9-86ED-4A9C-92C1-A1E95B36BC36}" type="presParOf" srcId="{B8A75129-A968-40CB-859F-A20E294EA99D}" destId="{788DA7F2-6F0D-4790-8D0C-CE313B0D8322}" srcOrd="0" destOrd="0" presId="urn:microsoft.com/office/officeart/2005/8/layout/hierarchy1"/>
    <dgm:cxn modelId="{38129A5A-90B2-4C59-86E1-8B2598C30A07}" type="presParOf" srcId="{B8A75129-A968-40CB-859F-A20E294EA99D}" destId="{FBE7F470-1240-4949-A74C-33731FD6681C}" srcOrd="1" destOrd="0" presId="urn:microsoft.com/office/officeart/2005/8/layout/hierarchy1"/>
    <dgm:cxn modelId="{C6DF2FA3-78CE-4376-99B8-835B0D1B939D}" type="presParOf" srcId="{FBE7F470-1240-4949-A74C-33731FD6681C}" destId="{AA48AA57-3149-4A65-8121-34EF5BEB18CC}" srcOrd="0" destOrd="0" presId="urn:microsoft.com/office/officeart/2005/8/layout/hierarchy1"/>
    <dgm:cxn modelId="{58655A71-6CD7-4362-BC4E-687B829FB4E2}" type="presParOf" srcId="{AA48AA57-3149-4A65-8121-34EF5BEB18CC}" destId="{BA68C76A-DFCE-4C83-AB90-7541BC4B17CC}" srcOrd="0" destOrd="0" presId="urn:microsoft.com/office/officeart/2005/8/layout/hierarchy1"/>
    <dgm:cxn modelId="{42A42966-94A7-408F-B1E2-9E9CB5A9F94E}" type="presParOf" srcId="{AA48AA57-3149-4A65-8121-34EF5BEB18CC}" destId="{A84EA003-81A1-4FA3-9B87-61C59ACA0295}" srcOrd="1" destOrd="0" presId="urn:microsoft.com/office/officeart/2005/8/layout/hierarchy1"/>
    <dgm:cxn modelId="{E601FA6A-B34B-42E3-B955-79B9CE17E3FF}" type="presParOf" srcId="{FBE7F470-1240-4949-A74C-33731FD6681C}" destId="{1DA194C8-DCCF-48BF-A1DA-2808623F5C12}" srcOrd="1" destOrd="0" presId="urn:microsoft.com/office/officeart/2005/8/layout/hierarchy1"/>
    <dgm:cxn modelId="{D16583D6-ABC3-4CD1-BC2C-E421F3514BED}" type="presParOf" srcId="{CC65D252-D952-4DE1-8266-61EE79CAF452}" destId="{DC79FF2B-7254-4422-8868-E71D250DF441}" srcOrd="6" destOrd="0" presId="urn:microsoft.com/office/officeart/2005/8/layout/hierarchy1"/>
    <dgm:cxn modelId="{6B65F258-CB93-4754-A767-36CD8B5586E3}" type="presParOf" srcId="{CC65D252-D952-4DE1-8266-61EE79CAF452}" destId="{3DF85159-BE44-45C5-89B4-8D6DEACEBB73}" srcOrd="7" destOrd="0" presId="urn:microsoft.com/office/officeart/2005/8/layout/hierarchy1"/>
    <dgm:cxn modelId="{0D0F32E0-AB82-47ED-AC8E-A773E2532C7A}" type="presParOf" srcId="{3DF85159-BE44-45C5-89B4-8D6DEACEBB73}" destId="{798A9301-B58E-4E72-8075-3A441915C898}" srcOrd="0" destOrd="0" presId="urn:microsoft.com/office/officeart/2005/8/layout/hierarchy1"/>
    <dgm:cxn modelId="{221D6F2C-4247-4BD5-A6F8-4E44652868B5}" type="presParOf" srcId="{798A9301-B58E-4E72-8075-3A441915C898}" destId="{0A42D693-D672-4AE7-AFB0-D05568D32348}" srcOrd="0" destOrd="0" presId="urn:microsoft.com/office/officeart/2005/8/layout/hierarchy1"/>
    <dgm:cxn modelId="{F413C57F-F579-4739-A884-606474FEE967}" type="presParOf" srcId="{798A9301-B58E-4E72-8075-3A441915C898}" destId="{5312E962-3392-46E6-8678-32CF76626F0F}" srcOrd="1" destOrd="0" presId="urn:microsoft.com/office/officeart/2005/8/layout/hierarchy1"/>
    <dgm:cxn modelId="{1C8DFE1D-5538-4AE5-B9FC-F3E2D69A0B8D}" type="presParOf" srcId="{3DF85159-BE44-45C5-89B4-8D6DEACEBB73}" destId="{61AA1B72-E117-4142-93EB-C9CA35FD77D7}" srcOrd="1" destOrd="0" presId="urn:microsoft.com/office/officeart/2005/8/layout/hierarchy1"/>
    <dgm:cxn modelId="{F09D5F1F-E4CE-4F5C-8871-F8EE377C3928}" type="presParOf" srcId="{61AA1B72-E117-4142-93EB-C9CA35FD77D7}" destId="{E0A3A076-C3F4-4F07-BB5D-B147CE80BA1D}" srcOrd="0" destOrd="0" presId="urn:microsoft.com/office/officeart/2005/8/layout/hierarchy1"/>
    <dgm:cxn modelId="{2BBC29FA-AECE-4B96-82B9-234E1C665829}" type="presParOf" srcId="{61AA1B72-E117-4142-93EB-C9CA35FD77D7}" destId="{C0EB715C-9BF7-43DE-870D-979A47E03BAB}" srcOrd="1" destOrd="0" presId="urn:microsoft.com/office/officeart/2005/8/layout/hierarchy1"/>
    <dgm:cxn modelId="{B16FE93A-A57A-4DA3-BE37-C415E4BCB4FD}" type="presParOf" srcId="{C0EB715C-9BF7-43DE-870D-979A47E03BAB}" destId="{CB5B8F5E-E528-47CB-B01B-CC7D5CB01F1E}" srcOrd="0" destOrd="0" presId="urn:microsoft.com/office/officeart/2005/8/layout/hierarchy1"/>
    <dgm:cxn modelId="{5395E630-9EEF-4368-A00A-DBBF6E090B9B}" type="presParOf" srcId="{CB5B8F5E-E528-47CB-B01B-CC7D5CB01F1E}" destId="{855F72FC-4B4D-4FAD-B667-6DA427A9725E}" srcOrd="0" destOrd="0" presId="urn:microsoft.com/office/officeart/2005/8/layout/hierarchy1"/>
    <dgm:cxn modelId="{2C5E5D55-F05D-4736-8480-055FEB92B585}" type="presParOf" srcId="{CB5B8F5E-E528-47CB-B01B-CC7D5CB01F1E}" destId="{B4043568-1C72-4993-9563-E7A573A96264}" srcOrd="1" destOrd="0" presId="urn:microsoft.com/office/officeart/2005/8/layout/hierarchy1"/>
    <dgm:cxn modelId="{3CED70E1-C0C6-4357-BE24-8C5611D89CD2}" type="presParOf" srcId="{C0EB715C-9BF7-43DE-870D-979A47E03BAB}" destId="{BB789619-FA2F-46D6-BE8C-98DFE5471394}"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FFC190C-4EB1-4DCD-BA01-6EBB46630FC7}" type="doc">
      <dgm:prSet loTypeId="urn:microsoft.com/office/officeart/2005/8/layout/hierarchy4" loCatId="hierarchy" qsTypeId="urn:microsoft.com/office/officeart/2005/8/quickstyle/simple3" qsCatId="simple" csTypeId="urn:microsoft.com/office/officeart/2005/8/colors/accent1_2" csCatId="accent1" phldr="1"/>
      <dgm:spPr/>
      <dgm:t>
        <a:bodyPr/>
        <a:lstStyle/>
        <a:p>
          <a:endParaRPr lang="ru-RU"/>
        </a:p>
      </dgm:t>
    </dgm:pt>
    <dgm:pt modelId="{918CFA7D-C00E-4579-AABE-B840806E7AC0}">
      <dgm:prSet phldrT="[Текст]" custT="1"/>
      <dgm:spPr>
        <a:solidFill>
          <a:schemeClr val="accent2">
            <a:lumMod val="40000"/>
            <a:lumOff val="60000"/>
          </a:schemeClr>
        </a:solidFill>
      </dgm:spPr>
      <dgm:t>
        <a:bodyPr/>
        <a:lstStyle/>
        <a:p>
          <a:r>
            <a:rPr lang="ru-RU" sz="1800" b="1" dirty="0" smtClean="0"/>
            <a:t>Анализ состояния источников финансирования</a:t>
          </a:r>
          <a:endParaRPr lang="ru-RU" sz="1800" b="1" dirty="0"/>
        </a:p>
      </dgm:t>
    </dgm:pt>
    <dgm:pt modelId="{4ACAD33A-9503-4162-9A83-491B33D5760F}" type="parTrans" cxnId="{A48342A7-281C-429A-A1BD-DC184174FC7D}">
      <dgm:prSet/>
      <dgm:spPr/>
      <dgm:t>
        <a:bodyPr/>
        <a:lstStyle/>
        <a:p>
          <a:endParaRPr lang="ru-RU"/>
        </a:p>
      </dgm:t>
    </dgm:pt>
    <dgm:pt modelId="{87ADE689-15B8-424C-843B-FEBE41B8979B}" type="sibTrans" cxnId="{A48342A7-281C-429A-A1BD-DC184174FC7D}">
      <dgm:prSet/>
      <dgm:spPr/>
      <dgm:t>
        <a:bodyPr/>
        <a:lstStyle/>
        <a:p>
          <a:endParaRPr lang="ru-RU"/>
        </a:p>
      </dgm:t>
    </dgm:pt>
    <dgm:pt modelId="{291B1BB2-7B88-4F19-996E-CC21DD821F5E}">
      <dgm:prSet phldrT="[Текст]" custT="1"/>
      <dgm:spPr>
        <a:solidFill>
          <a:srgbClr val="FFC000"/>
        </a:solidFill>
      </dgm:spPr>
      <dgm:t>
        <a:bodyPr/>
        <a:lstStyle/>
        <a:p>
          <a:r>
            <a:rPr lang="ru-RU" sz="1400" b="1" dirty="0" smtClean="0"/>
            <a:t>Остатки по источникам финансирования</a:t>
          </a:r>
          <a:endParaRPr lang="ru-RU" sz="1400" b="1" dirty="0"/>
        </a:p>
      </dgm:t>
    </dgm:pt>
    <dgm:pt modelId="{9C1E082A-4F5E-4F78-93F4-3341EE0FF55B}" type="parTrans" cxnId="{C92AC13B-21AB-448B-93DB-A5E5547065FD}">
      <dgm:prSet/>
      <dgm:spPr/>
      <dgm:t>
        <a:bodyPr/>
        <a:lstStyle/>
        <a:p>
          <a:endParaRPr lang="ru-RU"/>
        </a:p>
      </dgm:t>
    </dgm:pt>
    <dgm:pt modelId="{D5D7E043-4C2B-4D7A-BEEE-8300A83C3F14}" type="sibTrans" cxnId="{C92AC13B-21AB-448B-93DB-A5E5547065FD}">
      <dgm:prSet/>
      <dgm:spPr/>
      <dgm:t>
        <a:bodyPr/>
        <a:lstStyle/>
        <a:p>
          <a:endParaRPr lang="ru-RU"/>
        </a:p>
      </dgm:t>
    </dgm:pt>
    <dgm:pt modelId="{73DBFDE3-5100-434E-BAC9-476A5687A96B}">
      <dgm:prSet phldrT="[Текст]" custT="1"/>
      <dgm:spPr>
        <a:solidFill>
          <a:srgbClr val="DABAE8"/>
        </a:solidFill>
      </dgm:spPr>
      <dgm:t>
        <a:bodyPr/>
        <a:lstStyle/>
        <a:p>
          <a:r>
            <a:rPr lang="ru-RU" sz="1200" dirty="0" smtClean="0"/>
            <a:t>Отчет позволяет проанализировать в разрезе источников финансирования и счетов/касс остатки средств на выбранную дату</a:t>
          </a:r>
          <a:endParaRPr lang="ru-RU" sz="1200" dirty="0"/>
        </a:p>
      </dgm:t>
    </dgm:pt>
    <dgm:pt modelId="{E3CBAECC-E4CC-4930-93CA-8DF34D9445B2}" type="parTrans" cxnId="{D96790EB-F3E2-4D9C-8E21-FA5C47A6D470}">
      <dgm:prSet/>
      <dgm:spPr/>
      <dgm:t>
        <a:bodyPr/>
        <a:lstStyle/>
        <a:p>
          <a:endParaRPr lang="ru-RU"/>
        </a:p>
      </dgm:t>
    </dgm:pt>
    <dgm:pt modelId="{E8F98365-0579-4D6E-A740-DF2BAFA4D18A}" type="sibTrans" cxnId="{D96790EB-F3E2-4D9C-8E21-FA5C47A6D470}">
      <dgm:prSet/>
      <dgm:spPr/>
      <dgm:t>
        <a:bodyPr/>
        <a:lstStyle/>
        <a:p>
          <a:endParaRPr lang="ru-RU"/>
        </a:p>
      </dgm:t>
    </dgm:pt>
    <dgm:pt modelId="{EECB81F8-AC4E-45F4-8607-0CC70E568A3C}">
      <dgm:prSet phldrT="[Текст]" custT="1"/>
      <dgm:spPr>
        <a:solidFill>
          <a:srgbClr val="FFC000"/>
        </a:solidFill>
      </dgm:spPr>
      <dgm:t>
        <a:bodyPr/>
        <a:lstStyle/>
        <a:p>
          <a:r>
            <a:rPr lang="ru-RU" sz="1400" b="1" dirty="0" smtClean="0"/>
            <a:t>Остатки и обороты по источникам финансирования</a:t>
          </a:r>
          <a:endParaRPr lang="ru-RU" sz="1400" b="1" dirty="0"/>
        </a:p>
      </dgm:t>
    </dgm:pt>
    <dgm:pt modelId="{67330C7E-9445-4E03-8BC7-933FFFDB45E6}" type="parTrans" cxnId="{A7AA34C5-05E7-4A80-9348-D896F5515676}">
      <dgm:prSet/>
      <dgm:spPr/>
      <dgm:t>
        <a:bodyPr/>
        <a:lstStyle/>
        <a:p>
          <a:endParaRPr lang="ru-RU"/>
        </a:p>
      </dgm:t>
    </dgm:pt>
    <dgm:pt modelId="{BDB43E0B-D804-4597-BCF0-68DEB040B332}" type="sibTrans" cxnId="{A7AA34C5-05E7-4A80-9348-D896F5515676}">
      <dgm:prSet/>
      <dgm:spPr/>
      <dgm:t>
        <a:bodyPr/>
        <a:lstStyle/>
        <a:p>
          <a:endParaRPr lang="ru-RU"/>
        </a:p>
      </dgm:t>
    </dgm:pt>
    <dgm:pt modelId="{DC2D6B56-6ABB-44DA-8A52-C84D47941437}">
      <dgm:prSet phldrT="[Текст]" custT="1"/>
      <dgm:spPr>
        <a:solidFill>
          <a:srgbClr val="DABAE8"/>
        </a:solidFill>
      </dgm:spPr>
      <dgm:t>
        <a:bodyPr/>
        <a:lstStyle/>
        <a:p>
          <a:r>
            <a:rPr lang="ru-RU" sz="1200" dirty="0" smtClean="0"/>
            <a:t>Отчет позволяет за выбранный период проанализировать в разрезе источников финансирования и счетов/касс начальные и конечные остатки средств, а также объем поступлений и списаний</a:t>
          </a:r>
          <a:endParaRPr lang="ru-RU" sz="1200" dirty="0"/>
        </a:p>
      </dgm:t>
    </dgm:pt>
    <dgm:pt modelId="{E2377620-E8BC-43CE-B5F6-661EAEC06A7C}" type="parTrans" cxnId="{72EE9056-EC47-4B1A-93F0-AED97A15CF75}">
      <dgm:prSet/>
      <dgm:spPr/>
      <dgm:t>
        <a:bodyPr/>
        <a:lstStyle/>
        <a:p>
          <a:endParaRPr lang="ru-RU"/>
        </a:p>
      </dgm:t>
    </dgm:pt>
    <dgm:pt modelId="{B8613B54-B205-4435-AF1A-347C673C170E}" type="sibTrans" cxnId="{72EE9056-EC47-4B1A-93F0-AED97A15CF75}">
      <dgm:prSet/>
      <dgm:spPr/>
      <dgm:t>
        <a:bodyPr/>
        <a:lstStyle/>
        <a:p>
          <a:endParaRPr lang="ru-RU"/>
        </a:p>
      </dgm:t>
    </dgm:pt>
    <dgm:pt modelId="{549B4549-1432-4A5A-B605-EC1D2D0028A1}">
      <dgm:prSet custT="1"/>
      <dgm:spPr>
        <a:solidFill>
          <a:srgbClr val="FFC000"/>
        </a:solidFill>
      </dgm:spPr>
      <dgm:t>
        <a:bodyPr/>
        <a:lstStyle/>
        <a:p>
          <a:r>
            <a:rPr lang="ru-RU" sz="1400" b="1" dirty="0" smtClean="0"/>
            <a:t>Использование средств источников финансирования</a:t>
          </a:r>
          <a:endParaRPr lang="ru-RU" sz="1400" b="1" dirty="0"/>
        </a:p>
      </dgm:t>
    </dgm:pt>
    <dgm:pt modelId="{6300253F-781D-416D-B6A4-C0322123AE5D}" type="parTrans" cxnId="{703E9722-B33F-4E4B-A66D-B4D109165AEF}">
      <dgm:prSet/>
      <dgm:spPr/>
      <dgm:t>
        <a:bodyPr/>
        <a:lstStyle/>
        <a:p>
          <a:endParaRPr lang="ru-RU"/>
        </a:p>
      </dgm:t>
    </dgm:pt>
    <dgm:pt modelId="{ABB4EB34-6FBB-4F68-81E1-6C2585925B28}" type="sibTrans" cxnId="{703E9722-B33F-4E4B-A66D-B4D109165AEF}">
      <dgm:prSet/>
      <dgm:spPr/>
      <dgm:t>
        <a:bodyPr/>
        <a:lstStyle/>
        <a:p>
          <a:endParaRPr lang="ru-RU"/>
        </a:p>
      </dgm:t>
    </dgm:pt>
    <dgm:pt modelId="{2112FAE6-2E28-4F05-B439-25F94F4C02EC}">
      <dgm:prSet custT="1"/>
      <dgm:spPr>
        <a:solidFill>
          <a:srgbClr val="DABAE8"/>
        </a:solidFill>
      </dgm:spPr>
      <dgm:t>
        <a:bodyPr/>
        <a:lstStyle/>
        <a:p>
          <a:r>
            <a:rPr lang="ru-RU" sz="1200" dirty="0" smtClean="0"/>
            <a:t>Отчет позволяет анализировать денежные средства источников финансирования, полученные или направленные, в разрезе счетов/касс, контрагентов, договоров и статей ДДС</a:t>
          </a:r>
          <a:endParaRPr lang="ru-RU" sz="1200" dirty="0"/>
        </a:p>
      </dgm:t>
    </dgm:pt>
    <dgm:pt modelId="{B8AF3F4A-5DDA-4AA5-A3F9-F4340D470E19}" type="parTrans" cxnId="{2AA051D5-6296-43A8-AFF2-0B79ABB6A71F}">
      <dgm:prSet/>
      <dgm:spPr/>
      <dgm:t>
        <a:bodyPr/>
        <a:lstStyle/>
        <a:p>
          <a:endParaRPr lang="ru-RU"/>
        </a:p>
      </dgm:t>
    </dgm:pt>
    <dgm:pt modelId="{B201B646-B33B-4765-9A58-18141428A2E3}" type="sibTrans" cxnId="{2AA051D5-6296-43A8-AFF2-0B79ABB6A71F}">
      <dgm:prSet/>
      <dgm:spPr/>
      <dgm:t>
        <a:bodyPr/>
        <a:lstStyle/>
        <a:p>
          <a:endParaRPr lang="ru-RU"/>
        </a:p>
      </dgm:t>
    </dgm:pt>
    <dgm:pt modelId="{A96FEF6A-1F4C-4C31-8BD1-8E4EF3932F76}" type="pres">
      <dgm:prSet presAssocID="{AFFC190C-4EB1-4DCD-BA01-6EBB46630FC7}" presName="Name0" presStyleCnt="0">
        <dgm:presLayoutVars>
          <dgm:chPref val="1"/>
          <dgm:dir/>
          <dgm:animOne val="branch"/>
          <dgm:animLvl val="lvl"/>
          <dgm:resizeHandles/>
        </dgm:presLayoutVars>
      </dgm:prSet>
      <dgm:spPr/>
      <dgm:t>
        <a:bodyPr/>
        <a:lstStyle/>
        <a:p>
          <a:endParaRPr lang="ru-RU"/>
        </a:p>
      </dgm:t>
    </dgm:pt>
    <dgm:pt modelId="{C9A3F173-2991-4335-9BB8-64B3F74E232D}" type="pres">
      <dgm:prSet presAssocID="{918CFA7D-C00E-4579-AABE-B840806E7AC0}" presName="vertOne" presStyleCnt="0"/>
      <dgm:spPr/>
    </dgm:pt>
    <dgm:pt modelId="{65404AFE-BA45-45EC-A02E-A5F579D8AD65}" type="pres">
      <dgm:prSet presAssocID="{918CFA7D-C00E-4579-AABE-B840806E7AC0}" presName="txOne" presStyleLbl="node0" presStyleIdx="0" presStyleCnt="1" custScaleY="23005">
        <dgm:presLayoutVars>
          <dgm:chPref val="3"/>
        </dgm:presLayoutVars>
      </dgm:prSet>
      <dgm:spPr/>
      <dgm:t>
        <a:bodyPr/>
        <a:lstStyle/>
        <a:p>
          <a:endParaRPr lang="ru-RU"/>
        </a:p>
      </dgm:t>
    </dgm:pt>
    <dgm:pt modelId="{C3E817DA-1556-4DAD-85E4-C47BBF5721FC}" type="pres">
      <dgm:prSet presAssocID="{918CFA7D-C00E-4579-AABE-B840806E7AC0}" presName="parTransOne" presStyleCnt="0"/>
      <dgm:spPr/>
    </dgm:pt>
    <dgm:pt modelId="{8EDC4FF2-43E6-4725-BD6F-089B209589E9}" type="pres">
      <dgm:prSet presAssocID="{918CFA7D-C00E-4579-AABE-B840806E7AC0}" presName="horzOne" presStyleCnt="0"/>
      <dgm:spPr/>
    </dgm:pt>
    <dgm:pt modelId="{6EACDAFB-7ECD-4F7C-9AEC-FFC7348EE1BE}" type="pres">
      <dgm:prSet presAssocID="{291B1BB2-7B88-4F19-996E-CC21DD821F5E}" presName="vertTwo" presStyleCnt="0"/>
      <dgm:spPr/>
    </dgm:pt>
    <dgm:pt modelId="{73B55203-CA83-4DA0-88E8-1B4475545000}" type="pres">
      <dgm:prSet presAssocID="{291B1BB2-7B88-4F19-996E-CC21DD821F5E}" presName="txTwo" presStyleLbl="node2" presStyleIdx="0" presStyleCnt="3" custScaleY="30249">
        <dgm:presLayoutVars>
          <dgm:chPref val="3"/>
        </dgm:presLayoutVars>
      </dgm:prSet>
      <dgm:spPr/>
      <dgm:t>
        <a:bodyPr/>
        <a:lstStyle/>
        <a:p>
          <a:endParaRPr lang="ru-RU"/>
        </a:p>
      </dgm:t>
    </dgm:pt>
    <dgm:pt modelId="{8863CEAA-8650-4E45-B52F-F36E2F707012}" type="pres">
      <dgm:prSet presAssocID="{291B1BB2-7B88-4F19-996E-CC21DD821F5E}" presName="parTransTwo" presStyleCnt="0"/>
      <dgm:spPr/>
    </dgm:pt>
    <dgm:pt modelId="{7F572B03-BE90-4B9B-88CA-22DC172D9D63}" type="pres">
      <dgm:prSet presAssocID="{291B1BB2-7B88-4F19-996E-CC21DD821F5E}" presName="horzTwo" presStyleCnt="0"/>
      <dgm:spPr/>
    </dgm:pt>
    <dgm:pt modelId="{03586471-AAD0-4A6B-A7B6-077AE523E341}" type="pres">
      <dgm:prSet presAssocID="{73DBFDE3-5100-434E-BAC9-476A5687A96B}" presName="vertThree" presStyleCnt="0"/>
      <dgm:spPr/>
    </dgm:pt>
    <dgm:pt modelId="{01363DFE-C9A2-4121-AB69-A9D9C6246C6C}" type="pres">
      <dgm:prSet presAssocID="{73DBFDE3-5100-434E-BAC9-476A5687A96B}" presName="txThree" presStyleLbl="node3" presStyleIdx="0" presStyleCnt="3">
        <dgm:presLayoutVars>
          <dgm:chPref val="3"/>
        </dgm:presLayoutVars>
      </dgm:prSet>
      <dgm:spPr/>
      <dgm:t>
        <a:bodyPr/>
        <a:lstStyle/>
        <a:p>
          <a:endParaRPr lang="ru-RU"/>
        </a:p>
      </dgm:t>
    </dgm:pt>
    <dgm:pt modelId="{82C840FA-2EA4-4BEA-9156-692912ADE474}" type="pres">
      <dgm:prSet presAssocID="{73DBFDE3-5100-434E-BAC9-476A5687A96B}" presName="horzThree" presStyleCnt="0"/>
      <dgm:spPr/>
    </dgm:pt>
    <dgm:pt modelId="{41C74A17-3362-41BE-A09D-6421172F125C}" type="pres">
      <dgm:prSet presAssocID="{D5D7E043-4C2B-4D7A-BEEE-8300A83C3F14}" presName="sibSpaceTwo" presStyleCnt="0"/>
      <dgm:spPr/>
    </dgm:pt>
    <dgm:pt modelId="{0CEC642D-6865-4833-8344-CCE56B12E4B9}" type="pres">
      <dgm:prSet presAssocID="{EECB81F8-AC4E-45F4-8607-0CC70E568A3C}" presName="vertTwo" presStyleCnt="0"/>
      <dgm:spPr/>
    </dgm:pt>
    <dgm:pt modelId="{6437DD4B-C9E4-45D8-AACC-C464D75BDDBF}" type="pres">
      <dgm:prSet presAssocID="{EECB81F8-AC4E-45F4-8607-0CC70E568A3C}" presName="txTwo" presStyleLbl="node2" presStyleIdx="1" presStyleCnt="3" custScaleY="30249">
        <dgm:presLayoutVars>
          <dgm:chPref val="3"/>
        </dgm:presLayoutVars>
      </dgm:prSet>
      <dgm:spPr/>
      <dgm:t>
        <a:bodyPr/>
        <a:lstStyle/>
        <a:p>
          <a:endParaRPr lang="ru-RU"/>
        </a:p>
      </dgm:t>
    </dgm:pt>
    <dgm:pt modelId="{6FAA5693-B149-4124-B3C1-A5A84EFF5517}" type="pres">
      <dgm:prSet presAssocID="{EECB81F8-AC4E-45F4-8607-0CC70E568A3C}" presName="parTransTwo" presStyleCnt="0"/>
      <dgm:spPr/>
    </dgm:pt>
    <dgm:pt modelId="{CEFA7395-61F7-47C3-A58A-BFEEF79432FD}" type="pres">
      <dgm:prSet presAssocID="{EECB81F8-AC4E-45F4-8607-0CC70E568A3C}" presName="horzTwo" presStyleCnt="0"/>
      <dgm:spPr/>
    </dgm:pt>
    <dgm:pt modelId="{34D3375B-ABB9-4BBC-8634-17B3A271DB95}" type="pres">
      <dgm:prSet presAssocID="{DC2D6B56-6ABB-44DA-8A52-C84D47941437}" presName="vertThree" presStyleCnt="0"/>
      <dgm:spPr/>
    </dgm:pt>
    <dgm:pt modelId="{2B3AFE1D-ED66-4AED-A418-CC2134931A7D}" type="pres">
      <dgm:prSet presAssocID="{DC2D6B56-6ABB-44DA-8A52-C84D47941437}" presName="txThree" presStyleLbl="node3" presStyleIdx="1" presStyleCnt="3">
        <dgm:presLayoutVars>
          <dgm:chPref val="3"/>
        </dgm:presLayoutVars>
      </dgm:prSet>
      <dgm:spPr/>
      <dgm:t>
        <a:bodyPr/>
        <a:lstStyle/>
        <a:p>
          <a:endParaRPr lang="ru-RU"/>
        </a:p>
      </dgm:t>
    </dgm:pt>
    <dgm:pt modelId="{1DBBB344-36C9-4F7E-B252-290D1FBFD6C9}" type="pres">
      <dgm:prSet presAssocID="{DC2D6B56-6ABB-44DA-8A52-C84D47941437}" presName="horzThree" presStyleCnt="0"/>
      <dgm:spPr/>
    </dgm:pt>
    <dgm:pt modelId="{2A7D19B2-BD4B-458C-B550-6291B4E8099E}" type="pres">
      <dgm:prSet presAssocID="{BDB43E0B-D804-4597-BCF0-68DEB040B332}" presName="sibSpaceTwo" presStyleCnt="0"/>
      <dgm:spPr/>
    </dgm:pt>
    <dgm:pt modelId="{647E8D3B-0D13-46FA-BFEA-CC1FD40A4F86}" type="pres">
      <dgm:prSet presAssocID="{549B4549-1432-4A5A-B605-EC1D2D0028A1}" presName="vertTwo" presStyleCnt="0"/>
      <dgm:spPr/>
    </dgm:pt>
    <dgm:pt modelId="{18BEFE3F-EB69-4BAA-81E1-A19170B36731}" type="pres">
      <dgm:prSet presAssocID="{549B4549-1432-4A5A-B605-EC1D2D0028A1}" presName="txTwo" presStyleLbl="node2" presStyleIdx="2" presStyleCnt="3" custScaleY="30249">
        <dgm:presLayoutVars>
          <dgm:chPref val="3"/>
        </dgm:presLayoutVars>
      </dgm:prSet>
      <dgm:spPr/>
      <dgm:t>
        <a:bodyPr/>
        <a:lstStyle/>
        <a:p>
          <a:endParaRPr lang="ru-RU"/>
        </a:p>
      </dgm:t>
    </dgm:pt>
    <dgm:pt modelId="{9CD629E8-F62D-48A5-9230-41DD20F10337}" type="pres">
      <dgm:prSet presAssocID="{549B4549-1432-4A5A-B605-EC1D2D0028A1}" presName="parTransTwo" presStyleCnt="0"/>
      <dgm:spPr/>
    </dgm:pt>
    <dgm:pt modelId="{92AB549B-44E8-48F0-9AB7-7EFE9E0B53D7}" type="pres">
      <dgm:prSet presAssocID="{549B4549-1432-4A5A-B605-EC1D2D0028A1}" presName="horzTwo" presStyleCnt="0"/>
      <dgm:spPr/>
    </dgm:pt>
    <dgm:pt modelId="{B80BCE2B-815D-481C-8B2F-391C04E256DB}" type="pres">
      <dgm:prSet presAssocID="{2112FAE6-2E28-4F05-B439-25F94F4C02EC}" presName="vertThree" presStyleCnt="0"/>
      <dgm:spPr/>
    </dgm:pt>
    <dgm:pt modelId="{EA02E649-EE26-4A7F-A103-F6B071BF2752}" type="pres">
      <dgm:prSet presAssocID="{2112FAE6-2E28-4F05-B439-25F94F4C02EC}" presName="txThree" presStyleLbl="node3" presStyleIdx="2" presStyleCnt="3">
        <dgm:presLayoutVars>
          <dgm:chPref val="3"/>
        </dgm:presLayoutVars>
      </dgm:prSet>
      <dgm:spPr/>
      <dgm:t>
        <a:bodyPr/>
        <a:lstStyle/>
        <a:p>
          <a:endParaRPr lang="ru-RU"/>
        </a:p>
      </dgm:t>
    </dgm:pt>
    <dgm:pt modelId="{396DD51F-4C69-4631-803C-E924A33F5510}" type="pres">
      <dgm:prSet presAssocID="{2112FAE6-2E28-4F05-B439-25F94F4C02EC}" presName="horzThree" presStyleCnt="0"/>
      <dgm:spPr/>
    </dgm:pt>
  </dgm:ptLst>
  <dgm:cxnLst>
    <dgm:cxn modelId="{B67D7D37-61B4-4A4B-94DA-18D899700BDB}" type="presOf" srcId="{DC2D6B56-6ABB-44DA-8A52-C84D47941437}" destId="{2B3AFE1D-ED66-4AED-A418-CC2134931A7D}" srcOrd="0" destOrd="0" presId="urn:microsoft.com/office/officeart/2005/8/layout/hierarchy4"/>
    <dgm:cxn modelId="{72EE9056-EC47-4B1A-93F0-AED97A15CF75}" srcId="{EECB81F8-AC4E-45F4-8607-0CC70E568A3C}" destId="{DC2D6B56-6ABB-44DA-8A52-C84D47941437}" srcOrd="0" destOrd="0" parTransId="{E2377620-E8BC-43CE-B5F6-661EAEC06A7C}" sibTransId="{B8613B54-B205-4435-AF1A-347C673C170E}"/>
    <dgm:cxn modelId="{2AA051D5-6296-43A8-AFF2-0B79ABB6A71F}" srcId="{549B4549-1432-4A5A-B605-EC1D2D0028A1}" destId="{2112FAE6-2E28-4F05-B439-25F94F4C02EC}" srcOrd="0" destOrd="0" parTransId="{B8AF3F4A-5DDA-4AA5-A3F9-F4340D470E19}" sibTransId="{B201B646-B33B-4765-9A58-18141428A2E3}"/>
    <dgm:cxn modelId="{13979FDF-7DB2-405B-9DDD-77C9C5ACC54C}" type="presOf" srcId="{291B1BB2-7B88-4F19-996E-CC21DD821F5E}" destId="{73B55203-CA83-4DA0-88E8-1B4475545000}" srcOrd="0" destOrd="0" presId="urn:microsoft.com/office/officeart/2005/8/layout/hierarchy4"/>
    <dgm:cxn modelId="{A48342A7-281C-429A-A1BD-DC184174FC7D}" srcId="{AFFC190C-4EB1-4DCD-BA01-6EBB46630FC7}" destId="{918CFA7D-C00E-4579-AABE-B840806E7AC0}" srcOrd="0" destOrd="0" parTransId="{4ACAD33A-9503-4162-9A83-491B33D5760F}" sibTransId="{87ADE689-15B8-424C-843B-FEBE41B8979B}"/>
    <dgm:cxn modelId="{D0CF5F3B-E630-4A3C-BD87-AF970588E91E}" type="presOf" srcId="{EECB81F8-AC4E-45F4-8607-0CC70E568A3C}" destId="{6437DD4B-C9E4-45D8-AACC-C464D75BDDBF}" srcOrd="0" destOrd="0" presId="urn:microsoft.com/office/officeart/2005/8/layout/hierarchy4"/>
    <dgm:cxn modelId="{69C00E7B-1D5B-49E7-92C7-16411BE5D344}" type="presOf" srcId="{AFFC190C-4EB1-4DCD-BA01-6EBB46630FC7}" destId="{A96FEF6A-1F4C-4C31-8BD1-8E4EF3932F76}" srcOrd="0" destOrd="0" presId="urn:microsoft.com/office/officeart/2005/8/layout/hierarchy4"/>
    <dgm:cxn modelId="{3346D9C8-C41E-4FFA-9EB3-759E5F6BC291}" type="presOf" srcId="{918CFA7D-C00E-4579-AABE-B840806E7AC0}" destId="{65404AFE-BA45-45EC-A02E-A5F579D8AD65}" srcOrd="0" destOrd="0" presId="urn:microsoft.com/office/officeart/2005/8/layout/hierarchy4"/>
    <dgm:cxn modelId="{703E9722-B33F-4E4B-A66D-B4D109165AEF}" srcId="{918CFA7D-C00E-4579-AABE-B840806E7AC0}" destId="{549B4549-1432-4A5A-B605-EC1D2D0028A1}" srcOrd="2" destOrd="0" parTransId="{6300253F-781D-416D-B6A4-C0322123AE5D}" sibTransId="{ABB4EB34-6FBB-4F68-81E1-6C2585925B28}"/>
    <dgm:cxn modelId="{8620B157-A58C-4604-85F1-FED7DE6D3E08}" type="presOf" srcId="{2112FAE6-2E28-4F05-B439-25F94F4C02EC}" destId="{EA02E649-EE26-4A7F-A103-F6B071BF2752}" srcOrd="0" destOrd="0" presId="urn:microsoft.com/office/officeart/2005/8/layout/hierarchy4"/>
    <dgm:cxn modelId="{A7AA34C5-05E7-4A80-9348-D896F5515676}" srcId="{918CFA7D-C00E-4579-AABE-B840806E7AC0}" destId="{EECB81F8-AC4E-45F4-8607-0CC70E568A3C}" srcOrd="1" destOrd="0" parTransId="{67330C7E-9445-4E03-8BC7-933FFFDB45E6}" sibTransId="{BDB43E0B-D804-4597-BCF0-68DEB040B332}"/>
    <dgm:cxn modelId="{FFA9556F-8F44-4AE9-A3E6-3171FF41A444}" type="presOf" srcId="{549B4549-1432-4A5A-B605-EC1D2D0028A1}" destId="{18BEFE3F-EB69-4BAA-81E1-A19170B36731}" srcOrd="0" destOrd="0" presId="urn:microsoft.com/office/officeart/2005/8/layout/hierarchy4"/>
    <dgm:cxn modelId="{C92AC13B-21AB-448B-93DB-A5E5547065FD}" srcId="{918CFA7D-C00E-4579-AABE-B840806E7AC0}" destId="{291B1BB2-7B88-4F19-996E-CC21DD821F5E}" srcOrd="0" destOrd="0" parTransId="{9C1E082A-4F5E-4F78-93F4-3341EE0FF55B}" sibTransId="{D5D7E043-4C2B-4D7A-BEEE-8300A83C3F14}"/>
    <dgm:cxn modelId="{0C2481FA-5ED2-4A88-86C0-1DFC0D529A25}" type="presOf" srcId="{73DBFDE3-5100-434E-BAC9-476A5687A96B}" destId="{01363DFE-C9A2-4121-AB69-A9D9C6246C6C}" srcOrd="0" destOrd="0" presId="urn:microsoft.com/office/officeart/2005/8/layout/hierarchy4"/>
    <dgm:cxn modelId="{D96790EB-F3E2-4D9C-8E21-FA5C47A6D470}" srcId="{291B1BB2-7B88-4F19-996E-CC21DD821F5E}" destId="{73DBFDE3-5100-434E-BAC9-476A5687A96B}" srcOrd="0" destOrd="0" parTransId="{E3CBAECC-E4CC-4930-93CA-8DF34D9445B2}" sibTransId="{E8F98365-0579-4D6E-A740-DF2BAFA4D18A}"/>
    <dgm:cxn modelId="{F69FF0D5-3985-46A3-9A9C-31791B78303B}" type="presParOf" srcId="{A96FEF6A-1F4C-4C31-8BD1-8E4EF3932F76}" destId="{C9A3F173-2991-4335-9BB8-64B3F74E232D}" srcOrd="0" destOrd="0" presId="urn:microsoft.com/office/officeart/2005/8/layout/hierarchy4"/>
    <dgm:cxn modelId="{87FB5DC3-E8D2-4951-A1BE-3862F306BCFD}" type="presParOf" srcId="{C9A3F173-2991-4335-9BB8-64B3F74E232D}" destId="{65404AFE-BA45-45EC-A02E-A5F579D8AD65}" srcOrd="0" destOrd="0" presId="urn:microsoft.com/office/officeart/2005/8/layout/hierarchy4"/>
    <dgm:cxn modelId="{89396E9E-0B36-4F63-B7FF-AB6906F9D2FD}" type="presParOf" srcId="{C9A3F173-2991-4335-9BB8-64B3F74E232D}" destId="{C3E817DA-1556-4DAD-85E4-C47BBF5721FC}" srcOrd="1" destOrd="0" presId="urn:microsoft.com/office/officeart/2005/8/layout/hierarchy4"/>
    <dgm:cxn modelId="{C673394A-FFB7-42D8-9DFE-B4BF5DBF24AB}" type="presParOf" srcId="{C9A3F173-2991-4335-9BB8-64B3F74E232D}" destId="{8EDC4FF2-43E6-4725-BD6F-089B209589E9}" srcOrd="2" destOrd="0" presId="urn:microsoft.com/office/officeart/2005/8/layout/hierarchy4"/>
    <dgm:cxn modelId="{684467E4-53B1-435D-88C6-A4040DEE970E}" type="presParOf" srcId="{8EDC4FF2-43E6-4725-BD6F-089B209589E9}" destId="{6EACDAFB-7ECD-4F7C-9AEC-FFC7348EE1BE}" srcOrd="0" destOrd="0" presId="urn:microsoft.com/office/officeart/2005/8/layout/hierarchy4"/>
    <dgm:cxn modelId="{B866128C-3DCF-4000-BE8A-9AEB22513503}" type="presParOf" srcId="{6EACDAFB-7ECD-4F7C-9AEC-FFC7348EE1BE}" destId="{73B55203-CA83-4DA0-88E8-1B4475545000}" srcOrd="0" destOrd="0" presId="urn:microsoft.com/office/officeart/2005/8/layout/hierarchy4"/>
    <dgm:cxn modelId="{1BCCCDE5-2BFE-4E21-9B79-25C0587D6B85}" type="presParOf" srcId="{6EACDAFB-7ECD-4F7C-9AEC-FFC7348EE1BE}" destId="{8863CEAA-8650-4E45-B52F-F36E2F707012}" srcOrd="1" destOrd="0" presId="urn:microsoft.com/office/officeart/2005/8/layout/hierarchy4"/>
    <dgm:cxn modelId="{5D5C80A0-E93C-4431-8856-075561D7CBC6}" type="presParOf" srcId="{6EACDAFB-7ECD-4F7C-9AEC-FFC7348EE1BE}" destId="{7F572B03-BE90-4B9B-88CA-22DC172D9D63}" srcOrd="2" destOrd="0" presId="urn:microsoft.com/office/officeart/2005/8/layout/hierarchy4"/>
    <dgm:cxn modelId="{2075F1EE-B8EF-4ABC-91FB-84F62CCA0DAC}" type="presParOf" srcId="{7F572B03-BE90-4B9B-88CA-22DC172D9D63}" destId="{03586471-AAD0-4A6B-A7B6-077AE523E341}" srcOrd="0" destOrd="0" presId="urn:microsoft.com/office/officeart/2005/8/layout/hierarchy4"/>
    <dgm:cxn modelId="{5A39B2C5-C640-4DB3-8D76-2A53E9018383}" type="presParOf" srcId="{03586471-AAD0-4A6B-A7B6-077AE523E341}" destId="{01363DFE-C9A2-4121-AB69-A9D9C6246C6C}" srcOrd="0" destOrd="0" presId="urn:microsoft.com/office/officeart/2005/8/layout/hierarchy4"/>
    <dgm:cxn modelId="{ABC3083C-3F57-46BC-8D25-0474C99C9746}" type="presParOf" srcId="{03586471-AAD0-4A6B-A7B6-077AE523E341}" destId="{82C840FA-2EA4-4BEA-9156-692912ADE474}" srcOrd="1" destOrd="0" presId="urn:microsoft.com/office/officeart/2005/8/layout/hierarchy4"/>
    <dgm:cxn modelId="{92E4C242-77D8-492F-B6B1-91237B74F5D3}" type="presParOf" srcId="{8EDC4FF2-43E6-4725-BD6F-089B209589E9}" destId="{41C74A17-3362-41BE-A09D-6421172F125C}" srcOrd="1" destOrd="0" presId="urn:microsoft.com/office/officeart/2005/8/layout/hierarchy4"/>
    <dgm:cxn modelId="{65089DC6-D103-4518-9C24-B340E64F4F0F}" type="presParOf" srcId="{8EDC4FF2-43E6-4725-BD6F-089B209589E9}" destId="{0CEC642D-6865-4833-8344-CCE56B12E4B9}" srcOrd="2" destOrd="0" presId="urn:microsoft.com/office/officeart/2005/8/layout/hierarchy4"/>
    <dgm:cxn modelId="{AD203A4A-18C4-4363-B5FD-DD14EF5FD233}" type="presParOf" srcId="{0CEC642D-6865-4833-8344-CCE56B12E4B9}" destId="{6437DD4B-C9E4-45D8-AACC-C464D75BDDBF}" srcOrd="0" destOrd="0" presId="urn:microsoft.com/office/officeart/2005/8/layout/hierarchy4"/>
    <dgm:cxn modelId="{29FF8131-8B64-48FE-B0DA-2DED57DE8AAE}" type="presParOf" srcId="{0CEC642D-6865-4833-8344-CCE56B12E4B9}" destId="{6FAA5693-B149-4124-B3C1-A5A84EFF5517}" srcOrd="1" destOrd="0" presId="urn:microsoft.com/office/officeart/2005/8/layout/hierarchy4"/>
    <dgm:cxn modelId="{C9EB22CD-0F20-4EF0-A615-578D48B02F1F}" type="presParOf" srcId="{0CEC642D-6865-4833-8344-CCE56B12E4B9}" destId="{CEFA7395-61F7-47C3-A58A-BFEEF79432FD}" srcOrd="2" destOrd="0" presId="urn:microsoft.com/office/officeart/2005/8/layout/hierarchy4"/>
    <dgm:cxn modelId="{AC6EC6F1-3C1F-4A62-8A81-1907458125F7}" type="presParOf" srcId="{CEFA7395-61F7-47C3-A58A-BFEEF79432FD}" destId="{34D3375B-ABB9-4BBC-8634-17B3A271DB95}" srcOrd="0" destOrd="0" presId="urn:microsoft.com/office/officeart/2005/8/layout/hierarchy4"/>
    <dgm:cxn modelId="{4C37D794-450A-43CC-8F0F-07EEC3264D29}" type="presParOf" srcId="{34D3375B-ABB9-4BBC-8634-17B3A271DB95}" destId="{2B3AFE1D-ED66-4AED-A418-CC2134931A7D}" srcOrd="0" destOrd="0" presId="urn:microsoft.com/office/officeart/2005/8/layout/hierarchy4"/>
    <dgm:cxn modelId="{4076D592-7ACA-47E6-AC15-064DBA3E8FB0}" type="presParOf" srcId="{34D3375B-ABB9-4BBC-8634-17B3A271DB95}" destId="{1DBBB344-36C9-4F7E-B252-290D1FBFD6C9}" srcOrd="1" destOrd="0" presId="urn:microsoft.com/office/officeart/2005/8/layout/hierarchy4"/>
    <dgm:cxn modelId="{647B7847-98F2-46A4-BAB9-7B320DDDF7BA}" type="presParOf" srcId="{8EDC4FF2-43E6-4725-BD6F-089B209589E9}" destId="{2A7D19B2-BD4B-458C-B550-6291B4E8099E}" srcOrd="3" destOrd="0" presId="urn:microsoft.com/office/officeart/2005/8/layout/hierarchy4"/>
    <dgm:cxn modelId="{7AB925BD-D7C4-41A8-8082-4DAF59F952BD}" type="presParOf" srcId="{8EDC4FF2-43E6-4725-BD6F-089B209589E9}" destId="{647E8D3B-0D13-46FA-BFEA-CC1FD40A4F86}" srcOrd="4" destOrd="0" presId="urn:microsoft.com/office/officeart/2005/8/layout/hierarchy4"/>
    <dgm:cxn modelId="{2369E304-6583-4F72-A426-57069EC49EA9}" type="presParOf" srcId="{647E8D3B-0D13-46FA-BFEA-CC1FD40A4F86}" destId="{18BEFE3F-EB69-4BAA-81E1-A19170B36731}" srcOrd="0" destOrd="0" presId="urn:microsoft.com/office/officeart/2005/8/layout/hierarchy4"/>
    <dgm:cxn modelId="{69B54B26-7FE5-4C4A-B3B6-EBABD0052541}" type="presParOf" srcId="{647E8D3B-0D13-46FA-BFEA-CC1FD40A4F86}" destId="{9CD629E8-F62D-48A5-9230-41DD20F10337}" srcOrd="1" destOrd="0" presId="urn:microsoft.com/office/officeart/2005/8/layout/hierarchy4"/>
    <dgm:cxn modelId="{112490E1-34B3-48D0-AFF8-AD510D0AA55D}" type="presParOf" srcId="{647E8D3B-0D13-46FA-BFEA-CC1FD40A4F86}" destId="{92AB549B-44E8-48F0-9AB7-7EFE9E0B53D7}" srcOrd="2" destOrd="0" presId="urn:microsoft.com/office/officeart/2005/8/layout/hierarchy4"/>
    <dgm:cxn modelId="{BE9493A9-7F24-4F09-95E9-4CF733FC12A4}" type="presParOf" srcId="{92AB549B-44E8-48F0-9AB7-7EFE9E0B53D7}" destId="{B80BCE2B-815D-481C-8B2F-391C04E256DB}" srcOrd="0" destOrd="0" presId="urn:microsoft.com/office/officeart/2005/8/layout/hierarchy4"/>
    <dgm:cxn modelId="{256AF227-D2A0-448A-9E67-573CC39B5DD3}" type="presParOf" srcId="{B80BCE2B-815D-481C-8B2F-391C04E256DB}" destId="{EA02E649-EE26-4A7F-A103-F6B071BF2752}" srcOrd="0" destOrd="0" presId="urn:microsoft.com/office/officeart/2005/8/layout/hierarchy4"/>
    <dgm:cxn modelId="{DB905FEB-B3FB-47D7-A60F-2ED8AD2AE097}" type="presParOf" srcId="{B80BCE2B-815D-481C-8B2F-391C04E256DB}" destId="{396DD51F-4C69-4631-803C-E924A33F5510}" srcOrd="1" destOrd="0" presId="urn:microsoft.com/office/officeart/2005/8/layout/hierarchy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D1BDAFB-AB24-472A-B0D3-3D8630CCC589}" type="doc">
      <dgm:prSet loTypeId="urn:microsoft.com/office/officeart/2005/8/layout/hierarchy1" loCatId="hierarchy" qsTypeId="urn:microsoft.com/office/officeart/2005/8/quickstyle/simple5" qsCatId="simple" csTypeId="urn:microsoft.com/office/officeart/2005/8/colors/accent2_1" csCatId="accent2" phldr="1"/>
      <dgm:spPr/>
      <dgm:t>
        <a:bodyPr/>
        <a:lstStyle/>
        <a:p>
          <a:endParaRPr lang="ru-RU"/>
        </a:p>
      </dgm:t>
    </dgm:pt>
    <dgm:pt modelId="{3D2FBF1C-CEC8-40A7-9CE3-FFBA8F8AEF94}">
      <dgm:prSet phldrT="[Текст]" custT="1">
        <dgm:style>
          <a:lnRef idx="1">
            <a:schemeClr val="accent1"/>
          </a:lnRef>
          <a:fillRef idx="3">
            <a:schemeClr val="accent1"/>
          </a:fillRef>
          <a:effectRef idx="2">
            <a:schemeClr val="accent1"/>
          </a:effectRef>
          <a:fontRef idx="minor">
            <a:schemeClr val="lt1"/>
          </a:fontRef>
        </dgm:style>
      </dgm:prSet>
      <dgm:spPr/>
      <dgm:t>
        <a:bodyPr/>
        <a:lstStyle/>
        <a:p>
          <a:r>
            <a:rPr lang="ru-RU" sz="1200" b="1" dirty="0" smtClean="0">
              <a:solidFill>
                <a:schemeClr val="accent4">
                  <a:lumMod val="90000"/>
                  <a:lumOff val="10000"/>
                </a:schemeClr>
              </a:solidFill>
            </a:rPr>
            <a:t>Оплата труда и учет отработанного времени</a:t>
          </a:r>
          <a:endParaRPr lang="ru-RU" sz="1200" b="1" dirty="0">
            <a:solidFill>
              <a:schemeClr val="accent4">
                <a:lumMod val="90000"/>
                <a:lumOff val="10000"/>
              </a:schemeClr>
            </a:solidFill>
          </a:endParaRPr>
        </a:p>
      </dgm:t>
    </dgm:pt>
    <dgm:pt modelId="{577A8EC6-E8CB-4AE4-834E-E338F471B90C}" type="parTrans" cxnId="{02B7469D-85CC-4CC5-A735-81CC2771F86A}">
      <dgm:prSet/>
      <dgm:spPr/>
      <dgm:t>
        <a:bodyPr/>
        <a:lstStyle/>
        <a:p>
          <a:endParaRPr lang="ru-RU">
            <a:solidFill>
              <a:schemeClr val="accent4">
                <a:lumMod val="90000"/>
                <a:lumOff val="10000"/>
              </a:schemeClr>
            </a:solidFill>
          </a:endParaRPr>
        </a:p>
      </dgm:t>
    </dgm:pt>
    <dgm:pt modelId="{D1BEF6BF-9E50-4BB0-9475-05F32227F2F3}" type="sibTrans" cxnId="{02B7469D-85CC-4CC5-A735-81CC2771F86A}">
      <dgm:prSet/>
      <dgm:spPr/>
      <dgm:t>
        <a:bodyPr/>
        <a:lstStyle/>
        <a:p>
          <a:endParaRPr lang="ru-RU">
            <a:solidFill>
              <a:schemeClr val="accent4">
                <a:lumMod val="90000"/>
                <a:lumOff val="10000"/>
              </a:schemeClr>
            </a:solidFill>
          </a:endParaRPr>
        </a:p>
      </dgm:t>
    </dgm:pt>
    <dgm:pt modelId="{612FD3B6-8FAF-4118-BF4D-D422A1BB617D}">
      <dgm:prSet phldrT="[Текст]" custT="1"/>
      <dgm:spPr/>
      <dgm:t>
        <a:bodyPr/>
        <a:lstStyle/>
        <a:p>
          <a:r>
            <a:rPr lang="ru-RU" sz="1200" b="1" dirty="0" smtClean="0">
              <a:solidFill>
                <a:schemeClr val="accent4">
                  <a:lumMod val="90000"/>
                  <a:lumOff val="10000"/>
                </a:schemeClr>
              </a:solidFill>
            </a:rPr>
            <a:t>Учет сдельного заработка</a:t>
          </a:r>
          <a:endParaRPr lang="ru-RU" sz="1200" dirty="0">
            <a:solidFill>
              <a:schemeClr val="accent4">
                <a:lumMod val="90000"/>
                <a:lumOff val="10000"/>
              </a:schemeClr>
            </a:solidFill>
          </a:endParaRPr>
        </a:p>
      </dgm:t>
    </dgm:pt>
    <dgm:pt modelId="{6284F8C2-2D8D-42D6-8187-C9A22F694D4B}" type="parTrans" cxnId="{6EE8B356-3762-47BA-8D69-597ADF53B776}">
      <dgm:prSet/>
      <dgm:spPr/>
      <dgm:t>
        <a:bodyPr/>
        <a:lstStyle/>
        <a:p>
          <a:endParaRPr lang="ru-RU">
            <a:solidFill>
              <a:schemeClr val="accent4">
                <a:lumMod val="90000"/>
                <a:lumOff val="10000"/>
              </a:schemeClr>
            </a:solidFill>
          </a:endParaRPr>
        </a:p>
      </dgm:t>
    </dgm:pt>
    <dgm:pt modelId="{F8498E01-C49A-44B0-B176-DF5D6C954F0B}" type="sibTrans" cxnId="{6EE8B356-3762-47BA-8D69-597ADF53B776}">
      <dgm:prSet/>
      <dgm:spPr/>
      <dgm:t>
        <a:bodyPr/>
        <a:lstStyle/>
        <a:p>
          <a:endParaRPr lang="ru-RU">
            <a:solidFill>
              <a:schemeClr val="accent4">
                <a:lumMod val="90000"/>
                <a:lumOff val="10000"/>
              </a:schemeClr>
            </a:solidFill>
          </a:endParaRPr>
        </a:p>
      </dgm:t>
    </dgm:pt>
    <dgm:pt modelId="{3F4E2F76-CBB4-4FC7-B8FA-3E21C26F0BC0}">
      <dgm:prSet phldrT="[Текст]" custT="1">
        <dgm:style>
          <a:lnRef idx="1">
            <a:schemeClr val="dk1"/>
          </a:lnRef>
          <a:fillRef idx="2">
            <a:schemeClr val="dk1"/>
          </a:fillRef>
          <a:effectRef idx="1">
            <a:schemeClr val="dk1"/>
          </a:effectRef>
          <a:fontRef idx="minor">
            <a:schemeClr val="dk1"/>
          </a:fontRef>
        </dgm:style>
      </dgm:prSet>
      <dgm:spPr/>
      <dgm:t>
        <a:bodyPr/>
        <a:lstStyle/>
        <a:p>
          <a:r>
            <a:rPr lang="ru-RU" sz="1200" i="1" dirty="0" smtClean="0">
              <a:solidFill>
                <a:schemeClr val="accent4">
                  <a:lumMod val="90000"/>
                  <a:lumOff val="10000"/>
                </a:schemeClr>
              </a:solidFill>
            </a:rPr>
            <a:t>предназначен для расчета сдельной оплаты  работникам по результатам выполнения работ</a:t>
          </a:r>
          <a:endParaRPr lang="ru-RU" sz="1200" i="1" u="none" dirty="0">
            <a:solidFill>
              <a:schemeClr val="accent4">
                <a:lumMod val="90000"/>
                <a:lumOff val="10000"/>
              </a:schemeClr>
            </a:solidFill>
          </a:endParaRPr>
        </a:p>
      </dgm:t>
    </dgm:pt>
    <dgm:pt modelId="{FA0C8A56-070B-4C39-8AF1-1CC65A847E12}" type="parTrans" cxnId="{8B4C219F-BD6D-4242-B4BE-D61AE95C01C2}">
      <dgm:prSet/>
      <dgm:spPr/>
      <dgm:t>
        <a:bodyPr/>
        <a:lstStyle/>
        <a:p>
          <a:endParaRPr lang="ru-RU">
            <a:solidFill>
              <a:schemeClr val="accent4">
                <a:lumMod val="90000"/>
                <a:lumOff val="10000"/>
              </a:schemeClr>
            </a:solidFill>
          </a:endParaRPr>
        </a:p>
      </dgm:t>
    </dgm:pt>
    <dgm:pt modelId="{7051BBDE-8C07-4883-B5AD-03FCF4BE6DA7}" type="sibTrans" cxnId="{8B4C219F-BD6D-4242-B4BE-D61AE95C01C2}">
      <dgm:prSet/>
      <dgm:spPr/>
      <dgm:t>
        <a:bodyPr/>
        <a:lstStyle/>
        <a:p>
          <a:endParaRPr lang="ru-RU">
            <a:solidFill>
              <a:schemeClr val="accent4">
                <a:lumMod val="90000"/>
                <a:lumOff val="10000"/>
              </a:schemeClr>
            </a:solidFill>
          </a:endParaRPr>
        </a:p>
      </dgm:t>
    </dgm:pt>
    <dgm:pt modelId="{FEF05BA5-4A55-4FB4-9260-18E6ABEDF6E8}">
      <dgm:prSet phldrT="[Текст]" custT="1"/>
      <dgm:spPr/>
      <dgm:t>
        <a:bodyPr/>
        <a:lstStyle/>
        <a:p>
          <a:r>
            <a:rPr lang="ru-RU" sz="1200" b="1" dirty="0" smtClean="0">
              <a:solidFill>
                <a:schemeClr val="accent4">
                  <a:lumMod val="90000"/>
                  <a:lumOff val="10000"/>
                </a:schemeClr>
              </a:solidFill>
            </a:rPr>
            <a:t>Учет отработанного времени</a:t>
          </a:r>
          <a:endParaRPr lang="ru-RU" sz="1200" b="1" dirty="0">
            <a:solidFill>
              <a:schemeClr val="accent4">
                <a:lumMod val="90000"/>
                <a:lumOff val="10000"/>
              </a:schemeClr>
            </a:solidFill>
          </a:endParaRPr>
        </a:p>
      </dgm:t>
    </dgm:pt>
    <dgm:pt modelId="{B45DA289-F4D4-4C3B-BDF4-02A1FAA74BAF}" type="parTrans" cxnId="{DA65D4B0-27CB-4E64-9A42-2B111518BC3A}">
      <dgm:prSet/>
      <dgm:spPr/>
      <dgm:t>
        <a:bodyPr/>
        <a:lstStyle/>
        <a:p>
          <a:endParaRPr lang="ru-RU">
            <a:solidFill>
              <a:schemeClr val="accent4">
                <a:lumMod val="90000"/>
                <a:lumOff val="10000"/>
              </a:schemeClr>
            </a:solidFill>
          </a:endParaRPr>
        </a:p>
      </dgm:t>
    </dgm:pt>
    <dgm:pt modelId="{62A6B5CC-A968-4A63-A336-2FB490289325}" type="sibTrans" cxnId="{DA65D4B0-27CB-4E64-9A42-2B111518BC3A}">
      <dgm:prSet/>
      <dgm:spPr/>
      <dgm:t>
        <a:bodyPr/>
        <a:lstStyle/>
        <a:p>
          <a:endParaRPr lang="ru-RU">
            <a:solidFill>
              <a:schemeClr val="accent4">
                <a:lumMod val="90000"/>
                <a:lumOff val="10000"/>
              </a:schemeClr>
            </a:solidFill>
          </a:endParaRPr>
        </a:p>
      </dgm:t>
    </dgm:pt>
    <dgm:pt modelId="{A61C8A30-B7BA-4100-BB92-8D56EDE640A8}">
      <dgm:prSet phldrT="[Текст]" custT="1">
        <dgm:style>
          <a:lnRef idx="1">
            <a:schemeClr val="dk1"/>
          </a:lnRef>
          <a:fillRef idx="2">
            <a:schemeClr val="dk1"/>
          </a:fillRef>
          <a:effectRef idx="1">
            <a:schemeClr val="dk1"/>
          </a:effectRef>
          <a:fontRef idx="minor">
            <a:schemeClr val="dk1"/>
          </a:fontRef>
        </dgm:style>
      </dgm:prSet>
      <dgm:spPr/>
      <dgm:t>
        <a:bodyPr/>
        <a:lstStyle/>
        <a:p>
          <a:r>
            <a:rPr lang="ru-RU" sz="1200" i="1" dirty="0" smtClean="0">
              <a:solidFill>
                <a:schemeClr val="accent4">
                  <a:lumMod val="90000"/>
                  <a:lumOff val="10000"/>
                </a:schemeClr>
              </a:solidFill>
            </a:rPr>
            <a:t>предназначен для регистрации фактически отработанного времени сотрудниками организации</a:t>
          </a:r>
          <a:endParaRPr lang="ru-RU" sz="1200" i="1" u="none" dirty="0">
            <a:solidFill>
              <a:schemeClr val="accent4">
                <a:lumMod val="90000"/>
                <a:lumOff val="10000"/>
              </a:schemeClr>
            </a:solidFill>
          </a:endParaRPr>
        </a:p>
      </dgm:t>
    </dgm:pt>
    <dgm:pt modelId="{76D83E8C-F74B-434B-A75C-5EFAFBA1B6D4}" type="parTrans" cxnId="{AA0DD64B-D187-469F-9EB2-2B023AB55416}">
      <dgm:prSet/>
      <dgm:spPr/>
      <dgm:t>
        <a:bodyPr/>
        <a:lstStyle/>
        <a:p>
          <a:endParaRPr lang="ru-RU">
            <a:solidFill>
              <a:schemeClr val="accent4">
                <a:lumMod val="90000"/>
                <a:lumOff val="10000"/>
              </a:schemeClr>
            </a:solidFill>
          </a:endParaRPr>
        </a:p>
      </dgm:t>
    </dgm:pt>
    <dgm:pt modelId="{9B116077-D3DF-4C17-90A7-9AD52753FE53}" type="sibTrans" cxnId="{AA0DD64B-D187-469F-9EB2-2B023AB55416}">
      <dgm:prSet/>
      <dgm:spPr/>
      <dgm:t>
        <a:bodyPr/>
        <a:lstStyle/>
        <a:p>
          <a:endParaRPr lang="ru-RU">
            <a:solidFill>
              <a:schemeClr val="accent4">
                <a:lumMod val="90000"/>
                <a:lumOff val="10000"/>
              </a:schemeClr>
            </a:solidFill>
          </a:endParaRPr>
        </a:p>
      </dgm:t>
    </dgm:pt>
    <dgm:pt modelId="{57548E47-ABA0-44FC-8D34-6E1B1E091E0D}">
      <dgm:prSet custT="1"/>
      <dgm:spPr/>
      <dgm:t>
        <a:bodyPr/>
        <a:lstStyle/>
        <a:p>
          <a:r>
            <a:rPr lang="ru-RU" sz="1200" b="1" dirty="0" smtClean="0">
              <a:solidFill>
                <a:schemeClr val="accent4">
                  <a:lumMod val="90000"/>
                  <a:lumOff val="10000"/>
                </a:schemeClr>
              </a:solidFill>
            </a:rPr>
            <a:t>Учет разовых доплат, оплаты  сверхнормативных работ и времени простоя</a:t>
          </a:r>
          <a:endParaRPr lang="ru-RU" sz="1200" b="1" dirty="0">
            <a:solidFill>
              <a:schemeClr val="accent4">
                <a:lumMod val="90000"/>
                <a:lumOff val="10000"/>
              </a:schemeClr>
            </a:solidFill>
          </a:endParaRPr>
        </a:p>
      </dgm:t>
    </dgm:pt>
    <dgm:pt modelId="{4F40C280-CBB8-4C78-8023-7122E8F49D30}" type="parTrans" cxnId="{FF29C0CA-84B4-4C22-9692-611283A7EC0E}">
      <dgm:prSet/>
      <dgm:spPr/>
      <dgm:t>
        <a:bodyPr/>
        <a:lstStyle/>
        <a:p>
          <a:endParaRPr lang="ru-RU">
            <a:solidFill>
              <a:schemeClr val="accent4">
                <a:lumMod val="90000"/>
                <a:lumOff val="10000"/>
              </a:schemeClr>
            </a:solidFill>
          </a:endParaRPr>
        </a:p>
      </dgm:t>
    </dgm:pt>
    <dgm:pt modelId="{7AE5345C-45E3-44C7-9E8D-A503E60C2768}" type="sibTrans" cxnId="{FF29C0CA-84B4-4C22-9692-611283A7EC0E}">
      <dgm:prSet/>
      <dgm:spPr/>
      <dgm:t>
        <a:bodyPr/>
        <a:lstStyle/>
        <a:p>
          <a:endParaRPr lang="ru-RU">
            <a:solidFill>
              <a:schemeClr val="accent4">
                <a:lumMod val="90000"/>
                <a:lumOff val="10000"/>
              </a:schemeClr>
            </a:solidFill>
          </a:endParaRPr>
        </a:p>
      </dgm:t>
    </dgm:pt>
    <dgm:pt modelId="{960CB919-3595-4461-A800-A0375C77BBDC}">
      <dgm:prSet custT="1">
        <dgm:style>
          <a:lnRef idx="1">
            <a:schemeClr val="dk1"/>
          </a:lnRef>
          <a:fillRef idx="2">
            <a:schemeClr val="dk1"/>
          </a:fillRef>
          <a:effectRef idx="1">
            <a:schemeClr val="dk1"/>
          </a:effectRef>
          <a:fontRef idx="minor">
            <a:schemeClr val="dk1"/>
          </a:fontRef>
        </dgm:style>
      </dgm:prSet>
      <dgm:spPr/>
      <dgm:t>
        <a:bodyPr/>
        <a:lstStyle/>
        <a:p>
          <a:r>
            <a:rPr lang="ru-RU" sz="1200" i="1" u="none" dirty="0" smtClean="0">
              <a:solidFill>
                <a:schemeClr val="accent4">
                  <a:lumMod val="90000"/>
                  <a:lumOff val="10000"/>
                </a:schemeClr>
              </a:solidFill>
            </a:rPr>
            <a:t>предназначен для регистрации разовых доплат, оплаты сверхнормативных  работ и/или времени простоя</a:t>
          </a:r>
          <a:endParaRPr lang="ru-RU" sz="1200" i="1" u="none" dirty="0">
            <a:solidFill>
              <a:schemeClr val="accent4">
                <a:lumMod val="90000"/>
                <a:lumOff val="10000"/>
              </a:schemeClr>
            </a:solidFill>
          </a:endParaRPr>
        </a:p>
      </dgm:t>
    </dgm:pt>
    <dgm:pt modelId="{A7F088C3-99C1-432D-A67A-D179EC5A0D5F}" type="parTrans" cxnId="{71758092-6C6D-493F-8399-D8F54CD0DB2A}">
      <dgm:prSet/>
      <dgm:spPr/>
      <dgm:t>
        <a:bodyPr/>
        <a:lstStyle/>
        <a:p>
          <a:endParaRPr lang="ru-RU">
            <a:solidFill>
              <a:schemeClr val="accent4">
                <a:lumMod val="90000"/>
                <a:lumOff val="10000"/>
              </a:schemeClr>
            </a:solidFill>
          </a:endParaRPr>
        </a:p>
      </dgm:t>
    </dgm:pt>
    <dgm:pt modelId="{8F2DA55C-19B2-4AF6-A5EB-F096214259A6}" type="sibTrans" cxnId="{71758092-6C6D-493F-8399-D8F54CD0DB2A}">
      <dgm:prSet/>
      <dgm:spPr/>
      <dgm:t>
        <a:bodyPr/>
        <a:lstStyle/>
        <a:p>
          <a:endParaRPr lang="ru-RU">
            <a:solidFill>
              <a:schemeClr val="accent4">
                <a:lumMod val="90000"/>
                <a:lumOff val="10000"/>
              </a:schemeClr>
            </a:solidFill>
          </a:endParaRPr>
        </a:p>
      </dgm:t>
    </dgm:pt>
    <dgm:pt modelId="{D6AB6D68-3224-4E18-8E0A-68F520CC8796}">
      <dgm:prSet custT="1"/>
      <dgm:spPr/>
      <dgm:t>
        <a:bodyPr/>
        <a:lstStyle/>
        <a:p>
          <a:r>
            <a:rPr lang="ru-RU" sz="1200" b="1" dirty="0" smtClean="0">
              <a:solidFill>
                <a:schemeClr val="accent4">
                  <a:lumMod val="90000"/>
                  <a:lumOff val="10000"/>
                </a:schemeClr>
              </a:solidFill>
            </a:rPr>
            <a:t>Учет затрат на оплату труда</a:t>
          </a:r>
          <a:endParaRPr lang="ru-RU" sz="1200" b="1" dirty="0">
            <a:solidFill>
              <a:schemeClr val="accent4">
                <a:lumMod val="90000"/>
                <a:lumOff val="10000"/>
              </a:schemeClr>
            </a:solidFill>
          </a:endParaRPr>
        </a:p>
      </dgm:t>
    </dgm:pt>
    <dgm:pt modelId="{4029E135-FEE3-4AB3-9BC3-8B6CC04F60E4}" type="parTrans" cxnId="{B2DBCC3B-BD11-4413-AFBC-C052A8D04152}">
      <dgm:prSet/>
      <dgm:spPr/>
      <dgm:t>
        <a:bodyPr/>
        <a:lstStyle/>
        <a:p>
          <a:endParaRPr lang="ru-RU">
            <a:solidFill>
              <a:schemeClr val="accent4">
                <a:lumMod val="90000"/>
                <a:lumOff val="10000"/>
              </a:schemeClr>
            </a:solidFill>
          </a:endParaRPr>
        </a:p>
      </dgm:t>
    </dgm:pt>
    <dgm:pt modelId="{C2E98067-CAD5-4615-9CBF-5928D1416F7A}" type="sibTrans" cxnId="{B2DBCC3B-BD11-4413-AFBC-C052A8D04152}">
      <dgm:prSet/>
      <dgm:spPr/>
      <dgm:t>
        <a:bodyPr/>
        <a:lstStyle/>
        <a:p>
          <a:endParaRPr lang="ru-RU">
            <a:solidFill>
              <a:schemeClr val="accent4">
                <a:lumMod val="90000"/>
                <a:lumOff val="10000"/>
              </a:schemeClr>
            </a:solidFill>
          </a:endParaRPr>
        </a:p>
      </dgm:t>
    </dgm:pt>
    <dgm:pt modelId="{86174B5E-627C-4568-BE23-7CA19F860F76}">
      <dgm:prSet custT="1">
        <dgm:style>
          <a:lnRef idx="1">
            <a:schemeClr val="dk1"/>
          </a:lnRef>
          <a:fillRef idx="2">
            <a:schemeClr val="dk1"/>
          </a:fillRef>
          <a:effectRef idx="1">
            <a:schemeClr val="dk1"/>
          </a:effectRef>
          <a:fontRef idx="minor">
            <a:schemeClr val="dk1"/>
          </a:fontRef>
        </dgm:style>
      </dgm:prSet>
      <dgm:spPr/>
      <dgm:t>
        <a:bodyPr/>
        <a:lstStyle/>
        <a:p>
          <a:r>
            <a:rPr lang="ru-RU" sz="1200" i="1" dirty="0" smtClean="0">
              <a:solidFill>
                <a:schemeClr val="accent4">
                  <a:lumMod val="90000"/>
                  <a:lumOff val="10000"/>
                </a:schemeClr>
              </a:solidFill>
            </a:rPr>
            <a:t>предназначен для фактического  отражения затрат по оплате труда в разрезе объектов строительства </a:t>
          </a:r>
          <a:endParaRPr lang="ru-RU" sz="1200" i="1" dirty="0">
            <a:solidFill>
              <a:schemeClr val="accent4">
                <a:lumMod val="90000"/>
                <a:lumOff val="10000"/>
              </a:schemeClr>
            </a:solidFill>
          </a:endParaRPr>
        </a:p>
      </dgm:t>
    </dgm:pt>
    <dgm:pt modelId="{56F48971-8429-4A96-B7EA-2BDE9843F48E}" type="parTrans" cxnId="{45D90849-7F22-4DC1-A943-B51333892B19}">
      <dgm:prSet/>
      <dgm:spPr/>
      <dgm:t>
        <a:bodyPr/>
        <a:lstStyle/>
        <a:p>
          <a:endParaRPr lang="ru-RU">
            <a:solidFill>
              <a:schemeClr val="accent4">
                <a:lumMod val="90000"/>
                <a:lumOff val="10000"/>
              </a:schemeClr>
            </a:solidFill>
          </a:endParaRPr>
        </a:p>
      </dgm:t>
    </dgm:pt>
    <dgm:pt modelId="{5263B1D0-D224-401C-BC65-E1F4E5011576}" type="sibTrans" cxnId="{45D90849-7F22-4DC1-A943-B51333892B19}">
      <dgm:prSet/>
      <dgm:spPr/>
      <dgm:t>
        <a:bodyPr/>
        <a:lstStyle/>
        <a:p>
          <a:endParaRPr lang="ru-RU">
            <a:solidFill>
              <a:schemeClr val="accent4">
                <a:lumMod val="90000"/>
                <a:lumOff val="10000"/>
              </a:schemeClr>
            </a:solidFill>
          </a:endParaRPr>
        </a:p>
      </dgm:t>
    </dgm:pt>
    <dgm:pt modelId="{A588DD4C-F40A-41DF-BBF0-A8030E45E24E}" type="pres">
      <dgm:prSet presAssocID="{FD1BDAFB-AB24-472A-B0D3-3D8630CCC589}" presName="hierChild1" presStyleCnt="0">
        <dgm:presLayoutVars>
          <dgm:chPref val="1"/>
          <dgm:dir/>
          <dgm:animOne val="branch"/>
          <dgm:animLvl val="lvl"/>
          <dgm:resizeHandles/>
        </dgm:presLayoutVars>
      </dgm:prSet>
      <dgm:spPr/>
      <dgm:t>
        <a:bodyPr/>
        <a:lstStyle/>
        <a:p>
          <a:endParaRPr lang="ru-RU"/>
        </a:p>
      </dgm:t>
    </dgm:pt>
    <dgm:pt modelId="{D813333B-D9A0-48B5-9AED-FD6A9DE40947}" type="pres">
      <dgm:prSet presAssocID="{3D2FBF1C-CEC8-40A7-9CE3-FFBA8F8AEF94}" presName="hierRoot1" presStyleCnt="0"/>
      <dgm:spPr/>
    </dgm:pt>
    <dgm:pt modelId="{5FCE97AE-D848-43DF-9A13-3A10DF45CD41}" type="pres">
      <dgm:prSet presAssocID="{3D2FBF1C-CEC8-40A7-9CE3-FFBA8F8AEF94}" presName="composite" presStyleCnt="0"/>
      <dgm:spPr/>
    </dgm:pt>
    <dgm:pt modelId="{74C07442-145B-4125-9AD6-AD6BD8AC01F5}" type="pres">
      <dgm:prSet presAssocID="{3D2FBF1C-CEC8-40A7-9CE3-FFBA8F8AEF94}" presName="background" presStyleLbl="node0" presStyleIdx="0" presStyleCnt="1"/>
      <dgm:spPr/>
    </dgm:pt>
    <dgm:pt modelId="{80CCC420-AFF9-442A-8C39-3BED0C6D6A5A}" type="pres">
      <dgm:prSet presAssocID="{3D2FBF1C-CEC8-40A7-9CE3-FFBA8F8AEF94}" presName="text" presStyleLbl="fgAcc0" presStyleIdx="0" presStyleCnt="1" custScaleX="188292" custScaleY="138354">
        <dgm:presLayoutVars>
          <dgm:chPref val="3"/>
        </dgm:presLayoutVars>
      </dgm:prSet>
      <dgm:spPr/>
      <dgm:t>
        <a:bodyPr/>
        <a:lstStyle/>
        <a:p>
          <a:endParaRPr lang="ru-RU"/>
        </a:p>
      </dgm:t>
    </dgm:pt>
    <dgm:pt modelId="{CC65D252-D952-4DE1-8266-61EE79CAF452}" type="pres">
      <dgm:prSet presAssocID="{3D2FBF1C-CEC8-40A7-9CE3-FFBA8F8AEF94}" presName="hierChild2" presStyleCnt="0"/>
      <dgm:spPr/>
    </dgm:pt>
    <dgm:pt modelId="{2F39D6A5-38C9-4F76-867C-C33E3D4541ED}" type="pres">
      <dgm:prSet presAssocID="{6284F8C2-2D8D-42D6-8187-C9A22F694D4B}" presName="Name10" presStyleLbl="parChTrans1D2" presStyleIdx="0" presStyleCnt="4"/>
      <dgm:spPr/>
      <dgm:t>
        <a:bodyPr/>
        <a:lstStyle/>
        <a:p>
          <a:endParaRPr lang="ru-RU"/>
        </a:p>
      </dgm:t>
    </dgm:pt>
    <dgm:pt modelId="{4357E828-A185-4E25-AC13-FDCD5F8912B4}" type="pres">
      <dgm:prSet presAssocID="{612FD3B6-8FAF-4118-BF4D-D422A1BB617D}" presName="hierRoot2" presStyleCnt="0"/>
      <dgm:spPr/>
    </dgm:pt>
    <dgm:pt modelId="{6793FE7C-84B9-4901-96B1-877723F5E3BB}" type="pres">
      <dgm:prSet presAssocID="{612FD3B6-8FAF-4118-BF4D-D422A1BB617D}" presName="composite2" presStyleCnt="0"/>
      <dgm:spPr/>
    </dgm:pt>
    <dgm:pt modelId="{91715FC3-4996-4B4B-8F62-68A8FCF9592E}" type="pres">
      <dgm:prSet presAssocID="{612FD3B6-8FAF-4118-BF4D-D422A1BB617D}" presName="background2" presStyleLbl="node2" presStyleIdx="0" presStyleCnt="4"/>
      <dgm:spPr/>
    </dgm:pt>
    <dgm:pt modelId="{4788875F-A6C5-46FB-931F-17E351C7DB74}" type="pres">
      <dgm:prSet presAssocID="{612FD3B6-8FAF-4118-BF4D-D422A1BB617D}" presName="text2" presStyleLbl="fgAcc2" presStyleIdx="0" presStyleCnt="4" custScaleX="152421" custScaleY="203435">
        <dgm:presLayoutVars>
          <dgm:chPref val="3"/>
        </dgm:presLayoutVars>
      </dgm:prSet>
      <dgm:spPr/>
      <dgm:t>
        <a:bodyPr/>
        <a:lstStyle/>
        <a:p>
          <a:endParaRPr lang="ru-RU"/>
        </a:p>
      </dgm:t>
    </dgm:pt>
    <dgm:pt modelId="{BCDB513C-3AC5-4521-93F9-342D3B81EDBB}" type="pres">
      <dgm:prSet presAssocID="{612FD3B6-8FAF-4118-BF4D-D422A1BB617D}" presName="hierChild3" presStyleCnt="0"/>
      <dgm:spPr/>
    </dgm:pt>
    <dgm:pt modelId="{9C8DFB37-1600-468D-BE40-7187667B4FF2}" type="pres">
      <dgm:prSet presAssocID="{FA0C8A56-070B-4C39-8AF1-1CC65A847E12}" presName="Name17" presStyleLbl="parChTrans1D3" presStyleIdx="0" presStyleCnt="4"/>
      <dgm:spPr/>
      <dgm:t>
        <a:bodyPr/>
        <a:lstStyle/>
        <a:p>
          <a:endParaRPr lang="ru-RU"/>
        </a:p>
      </dgm:t>
    </dgm:pt>
    <dgm:pt modelId="{573A4605-68A7-408E-8321-448C13061304}" type="pres">
      <dgm:prSet presAssocID="{3F4E2F76-CBB4-4FC7-B8FA-3E21C26F0BC0}" presName="hierRoot3" presStyleCnt="0"/>
      <dgm:spPr/>
    </dgm:pt>
    <dgm:pt modelId="{C22C1726-9281-4BAD-9D3A-7F23D6C252DF}" type="pres">
      <dgm:prSet presAssocID="{3F4E2F76-CBB4-4FC7-B8FA-3E21C26F0BC0}" presName="composite3" presStyleCnt="0"/>
      <dgm:spPr/>
    </dgm:pt>
    <dgm:pt modelId="{EF886F33-FF39-4453-8676-0AC7B7A05338}" type="pres">
      <dgm:prSet presAssocID="{3F4E2F76-CBB4-4FC7-B8FA-3E21C26F0BC0}" presName="background3" presStyleLbl="node3" presStyleIdx="0" presStyleCnt="4"/>
      <dgm:spPr/>
    </dgm:pt>
    <dgm:pt modelId="{598A5C11-4453-4AA8-BBC0-7CA0618C1229}" type="pres">
      <dgm:prSet presAssocID="{3F4E2F76-CBB4-4FC7-B8FA-3E21C26F0BC0}" presName="text3" presStyleLbl="fgAcc3" presStyleIdx="0" presStyleCnt="4" custScaleX="165132" custScaleY="223199">
        <dgm:presLayoutVars>
          <dgm:chPref val="3"/>
        </dgm:presLayoutVars>
      </dgm:prSet>
      <dgm:spPr/>
      <dgm:t>
        <a:bodyPr/>
        <a:lstStyle/>
        <a:p>
          <a:endParaRPr lang="ru-RU"/>
        </a:p>
      </dgm:t>
    </dgm:pt>
    <dgm:pt modelId="{8D5C1CD3-2B10-4CA3-81FC-496EF5D3386D}" type="pres">
      <dgm:prSet presAssocID="{3F4E2F76-CBB4-4FC7-B8FA-3E21C26F0BC0}" presName="hierChild4" presStyleCnt="0"/>
      <dgm:spPr/>
    </dgm:pt>
    <dgm:pt modelId="{9DC879CD-227D-46CF-AEEB-1DDAE95814F0}" type="pres">
      <dgm:prSet presAssocID="{B45DA289-F4D4-4C3B-BDF4-02A1FAA74BAF}" presName="Name10" presStyleLbl="parChTrans1D2" presStyleIdx="1" presStyleCnt="4"/>
      <dgm:spPr/>
      <dgm:t>
        <a:bodyPr/>
        <a:lstStyle/>
        <a:p>
          <a:endParaRPr lang="ru-RU"/>
        </a:p>
      </dgm:t>
    </dgm:pt>
    <dgm:pt modelId="{55167E5A-58A6-4500-85A4-0ADCB243F3DE}" type="pres">
      <dgm:prSet presAssocID="{FEF05BA5-4A55-4FB4-9260-18E6ABEDF6E8}" presName="hierRoot2" presStyleCnt="0"/>
      <dgm:spPr/>
    </dgm:pt>
    <dgm:pt modelId="{86030D86-F29F-4BCB-AC99-8330549218E1}" type="pres">
      <dgm:prSet presAssocID="{FEF05BA5-4A55-4FB4-9260-18E6ABEDF6E8}" presName="composite2" presStyleCnt="0"/>
      <dgm:spPr/>
    </dgm:pt>
    <dgm:pt modelId="{8712CD49-1664-4361-93E2-CC81E357882E}" type="pres">
      <dgm:prSet presAssocID="{FEF05BA5-4A55-4FB4-9260-18E6ABEDF6E8}" presName="background2" presStyleLbl="node2" presStyleIdx="1" presStyleCnt="4"/>
      <dgm:spPr/>
    </dgm:pt>
    <dgm:pt modelId="{85E608F6-FF32-4928-B196-D051063706B6}" type="pres">
      <dgm:prSet presAssocID="{FEF05BA5-4A55-4FB4-9260-18E6ABEDF6E8}" presName="text2" presStyleLbl="fgAcc2" presStyleIdx="1" presStyleCnt="4" custScaleX="171000" custScaleY="199503">
        <dgm:presLayoutVars>
          <dgm:chPref val="3"/>
        </dgm:presLayoutVars>
      </dgm:prSet>
      <dgm:spPr/>
      <dgm:t>
        <a:bodyPr/>
        <a:lstStyle/>
        <a:p>
          <a:endParaRPr lang="ru-RU"/>
        </a:p>
      </dgm:t>
    </dgm:pt>
    <dgm:pt modelId="{D0B8DB3A-8BDA-4D6C-8B81-9826245954E6}" type="pres">
      <dgm:prSet presAssocID="{FEF05BA5-4A55-4FB4-9260-18E6ABEDF6E8}" presName="hierChild3" presStyleCnt="0"/>
      <dgm:spPr/>
    </dgm:pt>
    <dgm:pt modelId="{8C556B01-A577-4240-90DB-FE64FA6FBBA8}" type="pres">
      <dgm:prSet presAssocID="{76D83E8C-F74B-434B-A75C-5EFAFBA1B6D4}" presName="Name17" presStyleLbl="parChTrans1D3" presStyleIdx="1" presStyleCnt="4"/>
      <dgm:spPr/>
      <dgm:t>
        <a:bodyPr/>
        <a:lstStyle/>
        <a:p>
          <a:endParaRPr lang="ru-RU"/>
        </a:p>
      </dgm:t>
    </dgm:pt>
    <dgm:pt modelId="{7B6B2A9D-A9CB-4AF8-A173-D45A0A7CCCF1}" type="pres">
      <dgm:prSet presAssocID="{A61C8A30-B7BA-4100-BB92-8D56EDE640A8}" presName="hierRoot3" presStyleCnt="0"/>
      <dgm:spPr/>
    </dgm:pt>
    <dgm:pt modelId="{7FE08373-7013-42A3-8349-EBEF3E11A1F9}" type="pres">
      <dgm:prSet presAssocID="{A61C8A30-B7BA-4100-BB92-8D56EDE640A8}" presName="composite3" presStyleCnt="0"/>
      <dgm:spPr/>
    </dgm:pt>
    <dgm:pt modelId="{675093FA-743A-4475-98A3-864C74151DFC}" type="pres">
      <dgm:prSet presAssocID="{A61C8A30-B7BA-4100-BB92-8D56EDE640A8}" presName="background3" presStyleLbl="node3" presStyleIdx="1" presStyleCnt="4"/>
      <dgm:spPr/>
    </dgm:pt>
    <dgm:pt modelId="{FEA8D8C3-0C85-4CAC-A781-415355CF24DE}" type="pres">
      <dgm:prSet presAssocID="{A61C8A30-B7BA-4100-BB92-8D56EDE640A8}" presName="text3" presStyleLbl="fgAcc3" presStyleIdx="1" presStyleCnt="4" custScaleX="165132" custScaleY="227309">
        <dgm:presLayoutVars>
          <dgm:chPref val="3"/>
        </dgm:presLayoutVars>
      </dgm:prSet>
      <dgm:spPr/>
      <dgm:t>
        <a:bodyPr/>
        <a:lstStyle/>
        <a:p>
          <a:endParaRPr lang="ru-RU"/>
        </a:p>
      </dgm:t>
    </dgm:pt>
    <dgm:pt modelId="{D567F3B4-6A71-4E47-A7A7-B83A8FDB7FEA}" type="pres">
      <dgm:prSet presAssocID="{A61C8A30-B7BA-4100-BB92-8D56EDE640A8}" presName="hierChild4" presStyleCnt="0"/>
      <dgm:spPr/>
    </dgm:pt>
    <dgm:pt modelId="{F1BF202D-3BBA-4FF5-BB4E-6012B6626432}" type="pres">
      <dgm:prSet presAssocID="{4F40C280-CBB8-4C78-8023-7122E8F49D30}" presName="Name10" presStyleLbl="parChTrans1D2" presStyleIdx="2" presStyleCnt="4"/>
      <dgm:spPr/>
      <dgm:t>
        <a:bodyPr/>
        <a:lstStyle/>
        <a:p>
          <a:endParaRPr lang="ru-RU"/>
        </a:p>
      </dgm:t>
    </dgm:pt>
    <dgm:pt modelId="{304613E7-6AEB-43AB-8817-8D94E4E44BA9}" type="pres">
      <dgm:prSet presAssocID="{57548E47-ABA0-44FC-8D34-6E1B1E091E0D}" presName="hierRoot2" presStyleCnt="0"/>
      <dgm:spPr/>
    </dgm:pt>
    <dgm:pt modelId="{6D3B312E-6757-4D16-9D59-486147DCB84F}" type="pres">
      <dgm:prSet presAssocID="{57548E47-ABA0-44FC-8D34-6E1B1E091E0D}" presName="composite2" presStyleCnt="0"/>
      <dgm:spPr/>
    </dgm:pt>
    <dgm:pt modelId="{E251DEE6-BDFF-4CF5-AB25-0B3672C7EEFB}" type="pres">
      <dgm:prSet presAssocID="{57548E47-ABA0-44FC-8D34-6E1B1E091E0D}" presName="background2" presStyleLbl="node2" presStyleIdx="2" presStyleCnt="4"/>
      <dgm:spPr/>
    </dgm:pt>
    <dgm:pt modelId="{8C21E104-86F5-47FE-8842-A3A2906CADA1}" type="pres">
      <dgm:prSet presAssocID="{57548E47-ABA0-44FC-8D34-6E1B1E091E0D}" presName="text2" presStyleLbl="fgAcc2" presStyleIdx="2" presStyleCnt="4" custScaleX="168279" custScaleY="203435">
        <dgm:presLayoutVars>
          <dgm:chPref val="3"/>
        </dgm:presLayoutVars>
      </dgm:prSet>
      <dgm:spPr/>
      <dgm:t>
        <a:bodyPr/>
        <a:lstStyle/>
        <a:p>
          <a:endParaRPr lang="ru-RU"/>
        </a:p>
      </dgm:t>
    </dgm:pt>
    <dgm:pt modelId="{B8A75129-A968-40CB-859F-A20E294EA99D}" type="pres">
      <dgm:prSet presAssocID="{57548E47-ABA0-44FC-8D34-6E1B1E091E0D}" presName="hierChild3" presStyleCnt="0"/>
      <dgm:spPr/>
    </dgm:pt>
    <dgm:pt modelId="{788DA7F2-6F0D-4790-8D0C-CE313B0D8322}" type="pres">
      <dgm:prSet presAssocID="{A7F088C3-99C1-432D-A67A-D179EC5A0D5F}" presName="Name17" presStyleLbl="parChTrans1D3" presStyleIdx="2" presStyleCnt="4"/>
      <dgm:spPr/>
      <dgm:t>
        <a:bodyPr/>
        <a:lstStyle/>
        <a:p>
          <a:endParaRPr lang="ru-RU"/>
        </a:p>
      </dgm:t>
    </dgm:pt>
    <dgm:pt modelId="{FBE7F470-1240-4949-A74C-33731FD6681C}" type="pres">
      <dgm:prSet presAssocID="{960CB919-3595-4461-A800-A0375C77BBDC}" presName="hierRoot3" presStyleCnt="0"/>
      <dgm:spPr/>
    </dgm:pt>
    <dgm:pt modelId="{AA48AA57-3149-4A65-8121-34EF5BEB18CC}" type="pres">
      <dgm:prSet presAssocID="{960CB919-3595-4461-A800-A0375C77BBDC}" presName="composite3" presStyleCnt="0"/>
      <dgm:spPr/>
    </dgm:pt>
    <dgm:pt modelId="{BA68C76A-DFCE-4C83-AB90-7541BC4B17CC}" type="pres">
      <dgm:prSet presAssocID="{960CB919-3595-4461-A800-A0375C77BBDC}" presName="background3" presStyleLbl="node3" presStyleIdx="2" presStyleCnt="4"/>
      <dgm:spPr/>
    </dgm:pt>
    <dgm:pt modelId="{A84EA003-81A1-4FA3-9B87-61C59ACA0295}" type="pres">
      <dgm:prSet presAssocID="{960CB919-3595-4461-A800-A0375C77BBDC}" presName="text3" presStyleLbl="fgAcc3" presStyleIdx="2" presStyleCnt="4" custScaleX="165132" custScaleY="225034">
        <dgm:presLayoutVars>
          <dgm:chPref val="3"/>
        </dgm:presLayoutVars>
      </dgm:prSet>
      <dgm:spPr/>
      <dgm:t>
        <a:bodyPr/>
        <a:lstStyle/>
        <a:p>
          <a:endParaRPr lang="ru-RU"/>
        </a:p>
      </dgm:t>
    </dgm:pt>
    <dgm:pt modelId="{1DA194C8-DCCF-48BF-A1DA-2808623F5C12}" type="pres">
      <dgm:prSet presAssocID="{960CB919-3595-4461-A800-A0375C77BBDC}" presName="hierChild4" presStyleCnt="0"/>
      <dgm:spPr/>
    </dgm:pt>
    <dgm:pt modelId="{DC79FF2B-7254-4422-8868-E71D250DF441}" type="pres">
      <dgm:prSet presAssocID="{4029E135-FEE3-4AB3-9BC3-8B6CC04F60E4}" presName="Name10" presStyleLbl="parChTrans1D2" presStyleIdx="3" presStyleCnt="4"/>
      <dgm:spPr/>
      <dgm:t>
        <a:bodyPr/>
        <a:lstStyle/>
        <a:p>
          <a:endParaRPr lang="ru-RU"/>
        </a:p>
      </dgm:t>
    </dgm:pt>
    <dgm:pt modelId="{3DF85159-BE44-45C5-89B4-8D6DEACEBB73}" type="pres">
      <dgm:prSet presAssocID="{D6AB6D68-3224-4E18-8E0A-68F520CC8796}" presName="hierRoot2" presStyleCnt="0"/>
      <dgm:spPr/>
    </dgm:pt>
    <dgm:pt modelId="{798A9301-B58E-4E72-8075-3A441915C898}" type="pres">
      <dgm:prSet presAssocID="{D6AB6D68-3224-4E18-8E0A-68F520CC8796}" presName="composite2" presStyleCnt="0"/>
      <dgm:spPr/>
    </dgm:pt>
    <dgm:pt modelId="{0A42D693-D672-4AE7-AFB0-D05568D32348}" type="pres">
      <dgm:prSet presAssocID="{D6AB6D68-3224-4E18-8E0A-68F520CC8796}" presName="background2" presStyleLbl="node2" presStyleIdx="3" presStyleCnt="4"/>
      <dgm:spPr/>
    </dgm:pt>
    <dgm:pt modelId="{5312E962-3392-46E6-8678-32CF76626F0F}" type="pres">
      <dgm:prSet presAssocID="{D6AB6D68-3224-4E18-8E0A-68F520CC8796}" presName="text2" presStyleLbl="fgAcc2" presStyleIdx="3" presStyleCnt="4" custScaleX="171000" custScaleY="199503">
        <dgm:presLayoutVars>
          <dgm:chPref val="3"/>
        </dgm:presLayoutVars>
      </dgm:prSet>
      <dgm:spPr/>
      <dgm:t>
        <a:bodyPr/>
        <a:lstStyle/>
        <a:p>
          <a:endParaRPr lang="ru-RU"/>
        </a:p>
      </dgm:t>
    </dgm:pt>
    <dgm:pt modelId="{61AA1B72-E117-4142-93EB-C9CA35FD77D7}" type="pres">
      <dgm:prSet presAssocID="{D6AB6D68-3224-4E18-8E0A-68F520CC8796}" presName="hierChild3" presStyleCnt="0"/>
      <dgm:spPr/>
    </dgm:pt>
    <dgm:pt modelId="{E0A3A076-C3F4-4F07-BB5D-B147CE80BA1D}" type="pres">
      <dgm:prSet presAssocID="{56F48971-8429-4A96-B7EA-2BDE9843F48E}" presName="Name17" presStyleLbl="parChTrans1D3" presStyleIdx="3" presStyleCnt="4"/>
      <dgm:spPr/>
      <dgm:t>
        <a:bodyPr/>
        <a:lstStyle/>
        <a:p>
          <a:endParaRPr lang="ru-RU"/>
        </a:p>
      </dgm:t>
    </dgm:pt>
    <dgm:pt modelId="{C0EB715C-9BF7-43DE-870D-979A47E03BAB}" type="pres">
      <dgm:prSet presAssocID="{86174B5E-627C-4568-BE23-7CA19F860F76}" presName="hierRoot3" presStyleCnt="0"/>
      <dgm:spPr/>
    </dgm:pt>
    <dgm:pt modelId="{CB5B8F5E-E528-47CB-B01B-CC7D5CB01F1E}" type="pres">
      <dgm:prSet presAssocID="{86174B5E-627C-4568-BE23-7CA19F860F76}" presName="composite3" presStyleCnt="0"/>
      <dgm:spPr/>
    </dgm:pt>
    <dgm:pt modelId="{855F72FC-4B4D-4FAD-B667-6DA427A9725E}" type="pres">
      <dgm:prSet presAssocID="{86174B5E-627C-4568-BE23-7CA19F860F76}" presName="background3" presStyleLbl="node3" presStyleIdx="3" presStyleCnt="4"/>
      <dgm:spPr/>
    </dgm:pt>
    <dgm:pt modelId="{B4043568-1C72-4993-9563-E7A573A96264}" type="pres">
      <dgm:prSet presAssocID="{86174B5E-627C-4568-BE23-7CA19F860F76}" presName="text3" presStyleLbl="fgAcc3" presStyleIdx="3" presStyleCnt="4" custScaleX="150005" custScaleY="228754">
        <dgm:presLayoutVars>
          <dgm:chPref val="3"/>
        </dgm:presLayoutVars>
      </dgm:prSet>
      <dgm:spPr/>
      <dgm:t>
        <a:bodyPr/>
        <a:lstStyle/>
        <a:p>
          <a:endParaRPr lang="ru-RU"/>
        </a:p>
      </dgm:t>
    </dgm:pt>
    <dgm:pt modelId="{BB789619-FA2F-46D6-BE8C-98DFE5471394}" type="pres">
      <dgm:prSet presAssocID="{86174B5E-627C-4568-BE23-7CA19F860F76}" presName="hierChild4" presStyleCnt="0"/>
      <dgm:spPr/>
    </dgm:pt>
  </dgm:ptLst>
  <dgm:cxnLst>
    <dgm:cxn modelId="{D9DD5496-0E12-4D73-AEAB-2A8D1CC81AA7}" type="presOf" srcId="{86174B5E-627C-4568-BE23-7CA19F860F76}" destId="{B4043568-1C72-4993-9563-E7A573A96264}" srcOrd="0" destOrd="0" presId="urn:microsoft.com/office/officeart/2005/8/layout/hierarchy1"/>
    <dgm:cxn modelId="{7955601C-9062-45DB-BD02-8FE579D563BF}" type="presOf" srcId="{FA0C8A56-070B-4C39-8AF1-1CC65A847E12}" destId="{9C8DFB37-1600-468D-BE40-7187667B4FF2}" srcOrd="0" destOrd="0" presId="urn:microsoft.com/office/officeart/2005/8/layout/hierarchy1"/>
    <dgm:cxn modelId="{FF29C0CA-84B4-4C22-9692-611283A7EC0E}" srcId="{3D2FBF1C-CEC8-40A7-9CE3-FFBA8F8AEF94}" destId="{57548E47-ABA0-44FC-8D34-6E1B1E091E0D}" srcOrd="2" destOrd="0" parTransId="{4F40C280-CBB8-4C78-8023-7122E8F49D30}" sibTransId="{7AE5345C-45E3-44C7-9E8D-A503E60C2768}"/>
    <dgm:cxn modelId="{6EE8B356-3762-47BA-8D69-597ADF53B776}" srcId="{3D2FBF1C-CEC8-40A7-9CE3-FFBA8F8AEF94}" destId="{612FD3B6-8FAF-4118-BF4D-D422A1BB617D}" srcOrd="0" destOrd="0" parTransId="{6284F8C2-2D8D-42D6-8187-C9A22F694D4B}" sibTransId="{F8498E01-C49A-44B0-B176-DF5D6C954F0B}"/>
    <dgm:cxn modelId="{1018DA91-FF0D-437A-B003-5430E6159DF4}" type="presOf" srcId="{3D2FBF1C-CEC8-40A7-9CE3-FFBA8F8AEF94}" destId="{80CCC420-AFF9-442A-8C39-3BED0C6D6A5A}" srcOrd="0" destOrd="0" presId="urn:microsoft.com/office/officeart/2005/8/layout/hierarchy1"/>
    <dgm:cxn modelId="{B2DBCC3B-BD11-4413-AFBC-C052A8D04152}" srcId="{3D2FBF1C-CEC8-40A7-9CE3-FFBA8F8AEF94}" destId="{D6AB6D68-3224-4E18-8E0A-68F520CC8796}" srcOrd="3" destOrd="0" parTransId="{4029E135-FEE3-4AB3-9BC3-8B6CC04F60E4}" sibTransId="{C2E98067-CAD5-4615-9CBF-5928D1416F7A}"/>
    <dgm:cxn modelId="{F72E9849-3521-4420-BE81-AE16FF0E8EED}" type="presOf" srcId="{57548E47-ABA0-44FC-8D34-6E1B1E091E0D}" destId="{8C21E104-86F5-47FE-8842-A3A2906CADA1}" srcOrd="0" destOrd="0" presId="urn:microsoft.com/office/officeart/2005/8/layout/hierarchy1"/>
    <dgm:cxn modelId="{AB8FE971-0B59-456B-95BC-477C1939E8B0}" type="presOf" srcId="{B45DA289-F4D4-4C3B-BDF4-02A1FAA74BAF}" destId="{9DC879CD-227D-46CF-AEEB-1DDAE95814F0}" srcOrd="0" destOrd="0" presId="urn:microsoft.com/office/officeart/2005/8/layout/hierarchy1"/>
    <dgm:cxn modelId="{E2A71934-ADEF-4600-81C0-E3B0227CCA0F}" type="presOf" srcId="{FD1BDAFB-AB24-472A-B0D3-3D8630CCC589}" destId="{A588DD4C-F40A-41DF-BBF0-A8030E45E24E}" srcOrd="0" destOrd="0" presId="urn:microsoft.com/office/officeart/2005/8/layout/hierarchy1"/>
    <dgm:cxn modelId="{5EC7E4A8-9236-4B62-BD90-943C1460B53D}" type="presOf" srcId="{A7F088C3-99C1-432D-A67A-D179EC5A0D5F}" destId="{788DA7F2-6F0D-4790-8D0C-CE313B0D8322}" srcOrd="0" destOrd="0" presId="urn:microsoft.com/office/officeart/2005/8/layout/hierarchy1"/>
    <dgm:cxn modelId="{FEF82E9E-9E01-4BF5-B46D-AE0AFC63F31B}" type="presOf" srcId="{612FD3B6-8FAF-4118-BF4D-D422A1BB617D}" destId="{4788875F-A6C5-46FB-931F-17E351C7DB74}" srcOrd="0" destOrd="0" presId="urn:microsoft.com/office/officeart/2005/8/layout/hierarchy1"/>
    <dgm:cxn modelId="{8B4C219F-BD6D-4242-B4BE-D61AE95C01C2}" srcId="{612FD3B6-8FAF-4118-BF4D-D422A1BB617D}" destId="{3F4E2F76-CBB4-4FC7-B8FA-3E21C26F0BC0}" srcOrd="0" destOrd="0" parTransId="{FA0C8A56-070B-4C39-8AF1-1CC65A847E12}" sibTransId="{7051BBDE-8C07-4883-B5AD-03FCF4BE6DA7}"/>
    <dgm:cxn modelId="{CFF61FB5-5D7F-4505-8C12-BCE90540D1D0}" type="presOf" srcId="{A61C8A30-B7BA-4100-BB92-8D56EDE640A8}" destId="{FEA8D8C3-0C85-4CAC-A781-415355CF24DE}" srcOrd="0" destOrd="0" presId="urn:microsoft.com/office/officeart/2005/8/layout/hierarchy1"/>
    <dgm:cxn modelId="{5CB85F03-A022-4638-9149-B0FAA675AA6C}" type="presOf" srcId="{D6AB6D68-3224-4E18-8E0A-68F520CC8796}" destId="{5312E962-3392-46E6-8678-32CF76626F0F}" srcOrd="0" destOrd="0" presId="urn:microsoft.com/office/officeart/2005/8/layout/hierarchy1"/>
    <dgm:cxn modelId="{DA65D4B0-27CB-4E64-9A42-2B111518BC3A}" srcId="{3D2FBF1C-CEC8-40A7-9CE3-FFBA8F8AEF94}" destId="{FEF05BA5-4A55-4FB4-9260-18E6ABEDF6E8}" srcOrd="1" destOrd="0" parTransId="{B45DA289-F4D4-4C3B-BDF4-02A1FAA74BAF}" sibTransId="{62A6B5CC-A968-4A63-A336-2FB490289325}"/>
    <dgm:cxn modelId="{3BE8CAF6-BEA0-4533-B500-BEE00CA7FC81}" type="presOf" srcId="{4029E135-FEE3-4AB3-9BC3-8B6CC04F60E4}" destId="{DC79FF2B-7254-4422-8868-E71D250DF441}" srcOrd="0" destOrd="0" presId="urn:microsoft.com/office/officeart/2005/8/layout/hierarchy1"/>
    <dgm:cxn modelId="{48B8FE61-2842-4EA1-A3EB-74175F21D189}" type="presOf" srcId="{3F4E2F76-CBB4-4FC7-B8FA-3E21C26F0BC0}" destId="{598A5C11-4453-4AA8-BBC0-7CA0618C1229}" srcOrd="0" destOrd="0" presId="urn:microsoft.com/office/officeart/2005/8/layout/hierarchy1"/>
    <dgm:cxn modelId="{45D90849-7F22-4DC1-A943-B51333892B19}" srcId="{D6AB6D68-3224-4E18-8E0A-68F520CC8796}" destId="{86174B5E-627C-4568-BE23-7CA19F860F76}" srcOrd="0" destOrd="0" parTransId="{56F48971-8429-4A96-B7EA-2BDE9843F48E}" sibTransId="{5263B1D0-D224-401C-BC65-E1F4E5011576}"/>
    <dgm:cxn modelId="{AE164EC4-F1D6-44AE-8C47-14AE4186615A}" type="presOf" srcId="{960CB919-3595-4461-A800-A0375C77BBDC}" destId="{A84EA003-81A1-4FA3-9B87-61C59ACA0295}" srcOrd="0" destOrd="0" presId="urn:microsoft.com/office/officeart/2005/8/layout/hierarchy1"/>
    <dgm:cxn modelId="{02B7469D-85CC-4CC5-A735-81CC2771F86A}" srcId="{FD1BDAFB-AB24-472A-B0D3-3D8630CCC589}" destId="{3D2FBF1C-CEC8-40A7-9CE3-FFBA8F8AEF94}" srcOrd="0" destOrd="0" parTransId="{577A8EC6-E8CB-4AE4-834E-E338F471B90C}" sibTransId="{D1BEF6BF-9E50-4BB0-9475-05F32227F2F3}"/>
    <dgm:cxn modelId="{01025CF7-CECE-489C-9BD8-9E040533B38B}" type="presOf" srcId="{6284F8C2-2D8D-42D6-8187-C9A22F694D4B}" destId="{2F39D6A5-38C9-4F76-867C-C33E3D4541ED}" srcOrd="0" destOrd="0" presId="urn:microsoft.com/office/officeart/2005/8/layout/hierarchy1"/>
    <dgm:cxn modelId="{56813A04-CDB7-40A6-9DD6-CBCD0ADF7C69}" type="presOf" srcId="{76D83E8C-F74B-434B-A75C-5EFAFBA1B6D4}" destId="{8C556B01-A577-4240-90DB-FE64FA6FBBA8}" srcOrd="0" destOrd="0" presId="urn:microsoft.com/office/officeart/2005/8/layout/hierarchy1"/>
    <dgm:cxn modelId="{1A923747-CE67-47D5-9703-551873388630}" type="presOf" srcId="{FEF05BA5-4A55-4FB4-9260-18E6ABEDF6E8}" destId="{85E608F6-FF32-4928-B196-D051063706B6}" srcOrd="0" destOrd="0" presId="urn:microsoft.com/office/officeart/2005/8/layout/hierarchy1"/>
    <dgm:cxn modelId="{AA0DD64B-D187-469F-9EB2-2B023AB55416}" srcId="{FEF05BA5-4A55-4FB4-9260-18E6ABEDF6E8}" destId="{A61C8A30-B7BA-4100-BB92-8D56EDE640A8}" srcOrd="0" destOrd="0" parTransId="{76D83E8C-F74B-434B-A75C-5EFAFBA1B6D4}" sibTransId="{9B116077-D3DF-4C17-90A7-9AD52753FE53}"/>
    <dgm:cxn modelId="{0224424B-A3F9-410B-BD54-08ABE4D0EC5E}" type="presOf" srcId="{4F40C280-CBB8-4C78-8023-7122E8F49D30}" destId="{F1BF202D-3BBA-4FF5-BB4E-6012B6626432}" srcOrd="0" destOrd="0" presId="urn:microsoft.com/office/officeart/2005/8/layout/hierarchy1"/>
    <dgm:cxn modelId="{71758092-6C6D-493F-8399-D8F54CD0DB2A}" srcId="{57548E47-ABA0-44FC-8D34-6E1B1E091E0D}" destId="{960CB919-3595-4461-A800-A0375C77BBDC}" srcOrd="0" destOrd="0" parTransId="{A7F088C3-99C1-432D-A67A-D179EC5A0D5F}" sibTransId="{8F2DA55C-19B2-4AF6-A5EB-F096214259A6}"/>
    <dgm:cxn modelId="{93C6CE2D-CB59-4A17-9096-A3AD95E00DD2}" type="presOf" srcId="{56F48971-8429-4A96-B7EA-2BDE9843F48E}" destId="{E0A3A076-C3F4-4F07-BB5D-B147CE80BA1D}" srcOrd="0" destOrd="0" presId="urn:microsoft.com/office/officeart/2005/8/layout/hierarchy1"/>
    <dgm:cxn modelId="{E2C6E13B-E140-457E-BAC5-23A7FFB1D973}" type="presParOf" srcId="{A588DD4C-F40A-41DF-BBF0-A8030E45E24E}" destId="{D813333B-D9A0-48B5-9AED-FD6A9DE40947}" srcOrd="0" destOrd="0" presId="urn:microsoft.com/office/officeart/2005/8/layout/hierarchy1"/>
    <dgm:cxn modelId="{97D34680-3B09-4F78-A68D-BD9BD032B031}" type="presParOf" srcId="{D813333B-D9A0-48B5-9AED-FD6A9DE40947}" destId="{5FCE97AE-D848-43DF-9A13-3A10DF45CD41}" srcOrd="0" destOrd="0" presId="urn:microsoft.com/office/officeart/2005/8/layout/hierarchy1"/>
    <dgm:cxn modelId="{E47A5CBB-8EA6-423C-B815-4CD806EC0081}" type="presParOf" srcId="{5FCE97AE-D848-43DF-9A13-3A10DF45CD41}" destId="{74C07442-145B-4125-9AD6-AD6BD8AC01F5}" srcOrd="0" destOrd="0" presId="urn:microsoft.com/office/officeart/2005/8/layout/hierarchy1"/>
    <dgm:cxn modelId="{8B36760A-C505-42EA-A033-53C84B9ECE7F}" type="presParOf" srcId="{5FCE97AE-D848-43DF-9A13-3A10DF45CD41}" destId="{80CCC420-AFF9-442A-8C39-3BED0C6D6A5A}" srcOrd="1" destOrd="0" presId="urn:microsoft.com/office/officeart/2005/8/layout/hierarchy1"/>
    <dgm:cxn modelId="{46772B7D-AB4B-46C7-BFAC-AE3FEBF071B5}" type="presParOf" srcId="{D813333B-D9A0-48B5-9AED-FD6A9DE40947}" destId="{CC65D252-D952-4DE1-8266-61EE79CAF452}" srcOrd="1" destOrd="0" presId="urn:microsoft.com/office/officeart/2005/8/layout/hierarchy1"/>
    <dgm:cxn modelId="{C9A3B9BC-75BC-465F-825D-027C5FA60BE2}" type="presParOf" srcId="{CC65D252-D952-4DE1-8266-61EE79CAF452}" destId="{2F39D6A5-38C9-4F76-867C-C33E3D4541ED}" srcOrd="0" destOrd="0" presId="urn:microsoft.com/office/officeart/2005/8/layout/hierarchy1"/>
    <dgm:cxn modelId="{0DC61121-2734-4B96-AC5B-1A2917D90D63}" type="presParOf" srcId="{CC65D252-D952-4DE1-8266-61EE79CAF452}" destId="{4357E828-A185-4E25-AC13-FDCD5F8912B4}" srcOrd="1" destOrd="0" presId="urn:microsoft.com/office/officeart/2005/8/layout/hierarchy1"/>
    <dgm:cxn modelId="{69987277-D264-4AB0-984D-3B772C2A67DC}" type="presParOf" srcId="{4357E828-A185-4E25-AC13-FDCD5F8912B4}" destId="{6793FE7C-84B9-4901-96B1-877723F5E3BB}" srcOrd="0" destOrd="0" presId="urn:microsoft.com/office/officeart/2005/8/layout/hierarchy1"/>
    <dgm:cxn modelId="{D9DA92B2-C32F-4CF8-B268-213889A8707B}" type="presParOf" srcId="{6793FE7C-84B9-4901-96B1-877723F5E3BB}" destId="{91715FC3-4996-4B4B-8F62-68A8FCF9592E}" srcOrd="0" destOrd="0" presId="urn:microsoft.com/office/officeart/2005/8/layout/hierarchy1"/>
    <dgm:cxn modelId="{D5C8328C-A9FA-4271-9BA0-8385F8280870}" type="presParOf" srcId="{6793FE7C-84B9-4901-96B1-877723F5E3BB}" destId="{4788875F-A6C5-46FB-931F-17E351C7DB74}" srcOrd="1" destOrd="0" presId="urn:microsoft.com/office/officeart/2005/8/layout/hierarchy1"/>
    <dgm:cxn modelId="{860D27FC-6D5B-4AF1-9F9D-FE0BB24AD574}" type="presParOf" srcId="{4357E828-A185-4E25-AC13-FDCD5F8912B4}" destId="{BCDB513C-3AC5-4521-93F9-342D3B81EDBB}" srcOrd="1" destOrd="0" presId="urn:microsoft.com/office/officeart/2005/8/layout/hierarchy1"/>
    <dgm:cxn modelId="{6E92306A-B4E4-4008-8BE6-4B508F041BAF}" type="presParOf" srcId="{BCDB513C-3AC5-4521-93F9-342D3B81EDBB}" destId="{9C8DFB37-1600-468D-BE40-7187667B4FF2}" srcOrd="0" destOrd="0" presId="urn:microsoft.com/office/officeart/2005/8/layout/hierarchy1"/>
    <dgm:cxn modelId="{612323FA-1808-4A5D-9288-322E7F6DCD85}" type="presParOf" srcId="{BCDB513C-3AC5-4521-93F9-342D3B81EDBB}" destId="{573A4605-68A7-408E-8321-448C13061304}" srcOrd="1" destOrd="0" presId="urn:microsoft.com/office/officeart/2005/8/layout/hierarchy1"/>
    <dgm:cxn modelId="{7ADECBE6-C24A-468C-84BB-B7A093E7ACEE}" type="presParOf" srcId="{573A4605-68A7-408E-8321-448C13061304}" destId="{C22C1726-9281-4BAD-9D3A-7F23D6C252DF}" srcOrd="0" destOrd="0" presId="urn:microsoft.com/office/officeart/2005/8/layout/hierarchy1"/>
    <dgm:cxn modelId="{6517A6A2-A36D-4F3F-A676-C521994809B2}" type="presParOf" srcId="{C22C1726-9281-4BAD-9D3A-7F23D6C252DF}" destId="{EF886F33-FF39-4453-8676-0AC7B7A05338}" srcOrd="0" destOrd="0" presId="urn:microsoft.com/office/officeart/2005/8/layout/hierarchy1"/>
    <dgm:cxn modelId="{722356C8-B406-4C8A-A915-13C9E06B2D20}" type="presParOf" srcId="{C22C1726-9281-4BAD-9D3A-7F23D6C252DF}" destId="{598A5C11-4453-4AA8-BBC0-7CA0618C1229}" srcOrd="1" destOrd="0" presId="urn:microsoft.com/office/officeart/2005/8/layout/hierarchy1"/>
    <dgm:cxn modelId="{171C9A54-EA22-4B4F-9905-6E00E1E7F088}" type="presParOf" srcId="{573A4605-68A7-408E-8321-448C13061304}" destId="{8D5C1CD3-2B10-4CA3-81FC-496EF5D3386D}" srcOrd="1" destOrd="0" presId="urn:microsoft.com/office/officeart/2005/8/layout/hierarchy1"/>
    <dgm:cxn modelId="{73D0A8E6-29F8-4313-AF3B-53139787D0D5}" type="presParOf" srcId="{CC65D252-D952-4DE1-8266-61EE79CAF452}" destId="{9DC879CD-227D-46CF-AEEB-1DDAE95814F0}" srcOrd="2" destOrd="0" presId="urn:microsoft.com/office/officeart/2005/8/layout/hierarchy1"/>
    <dgm:cxn modelId="{DE887297-BA24-4864-8C94-B505C581CE17}" type="presParOf" srcId="{CC65D252-D952-4DE1-8266-61EE79CAF452}" destId="{55167E5A-58A6-4500-85A4-0ADCB243F3DE}" srcOrd="3" destOrd="0" presId="urn:microsoft.com/office/officeart/2005/8/layout/hierarchy1"/>
    <dgm:cxn modelId="{15781D50-15E8-49B0-B541-8267345C6E6A}" type="presParOf" srcId="{55167E5A-58A6-4500-85A4-0ADCB243F3DE}" destId="{86030D86-F29F-4BCB-AC99-8330549218E1}" srcOrd="0" destOrd="0" presId="urn:microsoft.com/office/officeart/2005/8/layout/hierarchy1"/>
    <dgm:cxn modelId="{8CD1A97B-D63D-41FC-991E-862E29B30770}" type="presParOf" srcId="{86030D86-F29F-4BCB-AC99-8330549218E1}" destId="{8712CD49-1664-4361-93E2-CC81E357882E}" srcOrd="0" destOrd="0" presId="urn:microsoft.com/office/officeart/2005/8/layout/hierarchy1"/>
    <dgm:cxn modelId="{11D593CF-B3C7-4850-A15B-A336E6DF83AD}" type="presParOf" srcId="{86030D86-F29F-4BCB-AC99-8330549218E1}" destId="{85E608F6-FF32-4928-B196-D051063706B6}" srcOrd="1" destOrd="0" presId="urn:microsoft.com/office/officeart/2005/8/layout/hierarchy1"/>
    <dgm:cxn modelId="{14D68F59-1D1D-4BF7-88C7-B3BB4ABACCB7}" type="presParOf" srcId="{55167E5A-58A6-4500-85A4-0ADCB243F3DE}" destId="{D0B8DB3A-8BDA-4D6C-8B81-9826245954E6}" srcOrd="1" destOrd="0" presId="urn:microsoft.com/office/officeart/2005/8/layout/hierarchy1"/>
    <dgm:cxn modelId="{57F49377-4B22-4693-B1B5-F3804DDB9539}" type="presParOf" srcId="{D0B8DB3A-8BDA-4D6C-8B81-9826245954E6}" destId="{8C556B01-A577-4240-90DB-FE64FA6FBBA8}" srcOrd="0" destOrd="0" presId="urn:microsoft.com/office/officeart/2005/8/layout/hierarchy1"/>
    <dgm:cxn modelId="{1E53CEC4-7B9B-4CAD-BD66-2796F72DF783}" type="presParOf" srcId="{D0B8DB3A-8BDA-4D6C-8B81-9826245954E6}" destId="{7B6B2A9D-A9CB-4AF8-A173-D45A0A7CCCF1}" srcOrd="1" destOrd="0" presId="urn:microsoft.com/office/officeart/2005/8/layout/hierarchy1"/>
    <dgm:cxn modelId="{19BA1FA1-351F-405B-BD55-D69DA2F56474}" type="presParOf" srcId="{7B6B2A9D-A9CB-4AF8-A173-D45A0A7CCCF1}" destId="{7FE08373-7013-42A3-8349-EBEF3E11A1F9}" srcOrd="0" destOrd="0" presId="urn:microsoft.com/office/officeart/2005/8/layout/hierarchy1"/>
    <dgm:cxn modelId="{8510D4C2-2566-4E37-A1DA-713222A23B5B}" type="presParOf" srcId="{7FE08373-7013-42A3-8349-EBEF3E11A1F9}" destId="{675093FA-743A-4475-98A3-864C74151DFC}" srcOrd="0" destOrd="0" presId="urn:microsoft.com/office/officeart/2005/8/layout/hierarchy1"/>
    <dgm:cxn modelId="{79BC7388-6B09-4823-93AC-B1300FC13B83}" type="presParOf" srcId="{7FE08373-7013-42A3-8349-EBEF3E11A1F9}" destId="{FEA8D8C3-0C85-4CAC-A781-415355CF24DE}" srcOrd="1" destOrd="0" presId="urn:microsoft.com/office/officeart/2005/8/layout/hierarchy1"/>
    <dgm:cxn modelId="{624B5D1D-D28E-4CD4-99EA-F6AB74F13774}" type="presParOf" srcId="{7B6B2A9D-A9CB-4AF8-A173-D45A0A7CCCF1}" destId="{D567F3B4-6A71-4E47-A7A7-B83A8FDB7FEA}" srcOrd="1" destOrd="0" presId="urn:microsoft.com/office/officeart/2005/8/layout/hierarchy1"/>
    <dgm:cxn modelId="{BD8AA49D-9773-4E53-90E9-CF34FE70E936}" type="presParOf" srcId="{CC65D252-D952-4DE1-8266-61EE79CAF452}" destId="{F1BF202D-3BBA-4FF5-BB4E-6012B6626432}" srcOrd="4" destOrd="0" presId="urn:microsoft.com/office/officeart/2005/8/layout/hierarchy1"/>
    <dgm:cxn modelId="{202FF5CD-2CE9-4A91-98B3-49130448146A}" type="presParOf" srcId="{CC65D252-D952-4DE1-8266-61EE79CAF452}" destId="{304613E7-6AEB-43AB-8817-8D94E4E44BA9}" srcOrd="5" destOrd="0" presId="urn:microsoft.com/office/officeart/2005/8/layout/hierarchy1"/>
    <dgm:cxn modelId="{3D2C3098-6BF4-4A36-BDCF-AED78AC2FFA9}" type="presParOf" srcId="{304613E7-6AEB-43AB-8817-8D94E4E44BA9}" destId="{6D3B312E-6757-4D16-9D59-486147DCB84F}" srcOrd="0" destOrd="0" presId="urn:microsoft.com/office/officeart/2005/8/layout/hierarchy1"/>
    <dgm:cxn modelId="{4B6583AD-FF99-43CF-AB60-189ADC040537}" type="presParOf" srcId="{6D3B312E-6757-4D16-9D59-486147DCB84F}" destId="{E251DEE6-BDFF-4CF5-AB25-0B3672C7EEFB}" srcOrd="0" destOrd="0" presId="urn:microsoft.com/office/officeart/2005/8/layout/hierarchy1"/>
    <dgm:cxn modelId="{69D7F92F-1FAD-42B6-A5D7-A60B6C5A05B2}" type="presParOf" srcId="{6D3B312E-6757-4D16-9D59-486147DCB84F}" destId="{8C21E104-86F5-47FE-8842-A3A2906CADA1}" srcOrd="1" destOrd="0" presId="urn:microsoft.com/office/officeart/2005/8/layout/hierarchy1"/>
    <dgm:cxn modelId="{F91FDBAB-42F7-4666-A4BF-0B5C6411B41A}" type="presParOf" srcId="{304613E7-6AEB-43AB-8817-8D94E4E44BA9}" destId="{B8A75129-A968-40CB-859F-A20E294EA99D}" srcOrd="1" destOrd="0" presId="urn:microsoft.com/office/officeart/2005/8/layout/hierarchy1"/>
    <dgm:cxn modelId="{CD0044A0-2537-453F-81B3-678C69FB44F5}" type="presParOf" srcId="{B8A75129-A968-40CB-859F-A20E294EA99D}" destId="{788DA7F2-6F0D-4790-8D0C-CE313B0D8322}" srcOrd="0" destOrd="0" presId="urn:microsoft.com/office/officeart/2005/8/layout/hierarchy1"/>
    <dgm:cxn modelId="{47EB29A9-A7E9-4654-A6EE-BA229C5DA1C8}" type="presParOf" srcId="{B8A75129-A968-40CB-859F-A20E294EA99D}" destId="{FBE7F470-1240-4949-A74C-33731FD6681C}" srcOrd="1" destOrd="0" presId="urn:microsoft.com/office/officeart/2005/8/layout/hierarchy1"/>
    <dgm:cxn modelId="{06FD7B6A-45AB-4913-B7D7-5375D8DEAB8B}" type="presParOf" srcId="{FBE7F470-1240-4949-A74C-33731FD6681C}" destId="{AA48AA57-3149-4A65-8121-34EF5BEB18CC}" srcOrd="0" destOrd="0" presId="urn:microsoft.com/office/officeart/2005/8/layout/hierarchy1"/>
    <dgm:cxn modelId="{D8A1DC28-660A-4E5E-8871-CDAD84A7217C}" type="presParOf" srcId="{AA48AA57-3149-4A65-8121-34EF5BEB18CC}" destId="{BA68C76A-DFCE-4C83-AB90-7541BC4B17CC}" srcOrd="0" destOrd="0" presId="urn:microsoft.com/office/officeart/2005/8/layout/hierarchy1"/>
    <dgm:cxn modelId="{70A5C002-FB4A-42D5-8D00-9DD8A889CC6E}" type="presParOf" srcId="{AA48AA57-3149-4A65-8121-34EF5BEB18CC}" destId="{A84EA003-81A1-4FA3-9B87-61C59ACA0295}" srcOrd="1" destOrd="0" presId="urn:microsoft.com/office/officeart/2005/8/layout/hierarchy1"/>
    <dgm:cxn modelId="{5B97BA2C-A5BC-4665-BB50-EB04E2FAA777}" type="presParOf" srcId="{FBE7F470-1240-4949-A74C-33731FD6681C}" destId="{1DA194C8-DCCF-48BF-A1DA-2808623F5C12}" srcOrd="1" destOrd="0" presId="urn:microsoft.com/office/officeart/2005/8/layout/hierarchy1"/>
    <dgm:cxn modelId="{DF6D96B7-CEA9-4B7D-8A44-4C1C9E42F4C3}" type="presParOf" srcId="{CC65D252-D952-4DE1-8266-61EE79CAF452}" destId="{DC79FF2B-7254-4422-8868-E71D250DF441}" srcOrd="6" destOrd="0" presId="urn:microsoft.com/office/officeart/2005/8/layout/hierarchy1"/>
    <dgm:cxn modelId="{45478AC6-2C90-4CE7-AD53-87B41700A40B}" type="presParOf" srcId="{CC65D252-D952-4DE1-8266-61EE79CAF452}" destId="{3DF85159-BE44-45C5-89B4-8D6DEACEBB73}" srcOrd="7" destOrd="0" presId="urn:microsoft.com/office/officeart/2005/8/layout/hierarchy1"/>
    <dgm:cxn modelId="{2C425681-6EB3-41E7-AE92-091FCB24A491}" type="presParOf" srcId="{3DF85159-BE44-45C5-89B4-8D6DEACEBB73}" destId="{798A9301-B58E-4E72-8075-3A441915C898}" srcOrd="0" destOrd="0" presId="urn:microsoft.com/office/officeart/2005/8/layout/hierarchy1"/>
    <dgm:cxn modelId="{2ED42C91-0DEA-4580-843F-4E78564B88A7}" type="presParOf" srcId="{798A9301-B58E-4E72-8075-3A441915C898}" destId="{0A42D693-D672-4AE7-AFB0-D05568D32348}" srcOrd="0" destOrd="0" presId="urn:microsoft.com/office/officeart/2005/8/layout/hierarchy1"/>
    <dgm:cxn modelId="{9F41B7E8-111D-454D-A856-30C5F72BB122}" type="presParOf" srcId="{798A9301-B58E-4E72-8075-3A441915C898}" destId="{5312E962-3392-46E6-8678-32CF76626F0F}" srcOrd="1" destOrd="0" presId="urn:microsoft.com/office/officeart/2005/8/layout/hierarchy1"/>
    <dgm:cxn modelId="{8B1AA6DB-6E4D-4734-985F-DCA012DFFC9A}" type="presParOf" srcId="{3DF85159-BE44-45C5-89B4-8D6DEACEBB73}" destId="{61AA1B72-E117-4142-93EB-C9CA35FD77D7}" srcOrd="1" destOrd="0" presId="urn:microsoft.com/office/officeart/2005/8/layout/hierarchy1"/>
    <dgm:cxn modelId="{65ADDC92-E866-4BE3-B869-847C8AC09FB7}" type="presParOf" srcId="{61AA1B72-E117-4142-93EB-C9CA35FD77D7}" destId="{E0A3A076-C3F4-4F07-BB5D-B147CE80BA1D}" srcOrd="0" destOrd="0" presId="urn:microsoft.com/office/officeart/2005/8/layout/hierarchy1"/>
    <dgm:cxn modelId="{B2451EFB-9ED5-4F67-B89C-E95CE9EA9607}" type="presParOf" srcId="{61AA1B72-E117-4142-93EB-C9CA35FD77D7}" destId="{C0EB715C-9BF7-43DE-870D-979A47E03BAB}" srcOrd="1" destOrd="0" presId="urn:microsoft.com/office/officeart/2005/8/layout/hierarchy1"/>
    <dgm:cxn modelId="{044E71AA-AFC9-4640-8E01-770E143BE4E9}" type="presParOf" srcId="{C0EB715C-9BF7-43DE-870D-979A47E03BAB}" destId="{CB5B8F5E-E528-47CB-B01B-CC7D5CB01F1E}" srcOrd="0" destOrd="0" presId="urn:microsoft.com/office/officeart/2005/8/layout/hierarchy1"/>
    <dgm:cxn modelId="{B3E99BA1-B919-40DC-A885-380535C5D45F}" type="presParOf" srcId="{CB5B8F5E-E528-47CB-B01B-CC7D5CB01F1E}" destId="{855F72FC-4B4D-4FAD-B667-6DA427A9725E}" srcOrd="0" destOrd="0" presId="urn:microsoft.com/office/officeart/2005/8/layout/hierarchy1"/>
    <dgm:cxn modelId="{FD0B42E4-09E0-40E0-BEC8-410A25ECF897}" type="presParOf" srcId="{CB5B8F5E-E528-47CB-B01B-CC7D5CB01F1E}" destId="{B4043568-1C72-4993-9563-E7A573A96264}" srcOrd="1" destOrd="0" presId="urn:microsoft.com/office/officeart/2005/8/layout/hierarchy1"/>
    <dgm:cxn modelId="{0C672591-280E-4FAE-9A14-A9EE5A2D7A74}" type="presParOf" srcId="{C0EB715C-9BF7-43DE-870D-979A47E03BAB}" destId="{BB789619-FA2F-46D6-BE8C-98DFE5471394}"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9B6BC2C-759E-4724-8E71-A8EAEA173E64}" type="doc">
      <dgm:prSet loTypeId="urn:microsoft.com/office/officeart/2005/8/layout/hierarchy4" loCatId="hierarchy" qsTypeId="urn:microsoft.com/office/officeart/2005/8/quickstyle/simple4" qsCatId="simple" csTypeId="urn:microsoft.com/office/officeart/2005/8/colors/accent1_2" csCatId="accent1" phldr="1"/>
      <dgm:spPr/>
      <dgm:t>
        <a:bodyPr/>
        <a:lstStyle/>
        <a:p>
          <a:endParaRPr lang="ru-RU"/>
        </a:p>
      </dgm:t>
    </dgm:pt>
    <dgm:pt modelId="{E1CA9286-B7C8-47DC-BBDF-D7877D4ED563}">
      <dgm:prSet phldrT="[Текст]" custT="1">
        <dgm:style>
          <a:lnRef idx="0">
            <a:schemeClr val="accent1"/>
          </a:lnRef>
          <a:fillRef idx="3">
            <a:schemeClr val="accent1"/>
          </a:fillRef>
          <a:effectRef idx="3">
            <a:schemeClr val="accent1"/>
          </a:effectRef>
          <a:fontRef idx="minor">
            <a:schemeClr val="lt1"/>
          </a:fontRef>
        </dgm:style>
      </dgm:prSet>
      <dgm:spPr>
        <a:solidFill>
          <a:schemeClr val="accent6">
            <a:lumMod val="40000"/>
            <a:lumOff val="60000"/>
          </a:schemeClr>
        </a:solidFill>
      </dgm:spPr>
      <dgm:t>
        <a:bodyPr/>
        <a:lstStyle/>
        <a:p>
          <a:r>
            <a:rPr lang="ru-RU" sz="1800" b="1" dirty="0" smtClean="0">
              <a:solidFill>
                <a:schemeClr val="accent4">
                  <a:lumMod val="90000"/>
                  <a:lumOff val="10000"/>
                </a:schemeClr>
              </a:solidFill>
            </a:rPr>
            <a:t>Учет произведенных работ</a:t>
          </a:r>
          <a:endParaRPr lang="ru-RU" sz="1800" b="1" dirty="0">
            <a:solidFill>
              <a:schemeClr val="accent4">
                <a:lumMod val="90000"/>
                <a:lumOff val="10000"/>
              </a:schemeClr>
            </a:solidFill>
          </a:endParaRPr>
        </a:p>
      </dgm:t>
    </dgm:pt>
    <dgm:pt modelId="{BD578DD4-A651-4089-8A12-00E36CE40C53}" type="parTrans" cxnId="{9489FA24-D7DF-4DF5-A1F2-2EB2F1333AF4}">
      <dgm:prSet/>
      <dgm:spPr/>
      <dgm:t>
        <a:bodyPr/>
        <a:lstStyle/>
        <a:p>
          <a:endParaRPr lang="ru-RU">
            <a:solidFill>
              <a:schemeClr val="accent4">
                <a:lumMod val="90000"/>
                <a:lumOff val="10000"/>
              </a:schemeClr>
            </a:solidFill>
          </a:endParaRPr>
        </a:p>
      </dgm:t>
    </dgm:pt>
    <dgm:pt modelId="{32B68567-5D7E-4A43-B75E-528752D6D2B8}" type="sibTrans" cxnId="{9489FA24-D7DF-4DF5-A1F2-2EB2F1333AF4}">
      <dgm:prSet/>
      <dgm:spPr/>
      <dgm:t>
        <a:bodyPr/>
        <a:lstStyle/>
        <a:p>
          <a:endParaRPr lang="ru-RU">
            <a:solidFill>
              <a:schemeClr val="accent4">
                <a:lumMod val="90000"/>
                <a:lumOff val="10000"/>
              </a:schemeClr>
            </a:solidFill>
          </a:endParaRPr>
        </a:p>
      </dgm:t>
    </dgm:pt>
    <dgm:pt modelId="{D092F582-F443-4C73-8A5D-6538FBCF0F47}">
      <dgm:prSet phldrT="[Текст]" custT="1">
        <dgm:style>
          <a:lnRef idx="0">
            <a:schemeClr val="accent1"/>
          </a:lnRef>
          <a:fillRef idx="3">
            <a:schemeClr val="accent1"/>
          </a:fillRef>
          <a:effectRef idx="3">
            <a:schemeClr val="accent1"/>
          </a:effectRef>
          <a:fontRef idx="minor">
            <a:schemeClr val="lt1"/>
          </a:fontRef>
        </dgm:style>
      </dgm:prSet>
      <dgm:spPr/>
      <dgm:t>
        <a:bodyPr/>
        <a:lstStyle/>
        <a:p>
          <a:r>
            <a:rPr lang="ru-RU" sz="1400" b="1" dirty="0" smtClean="0">
              <a:solidFill>
                <a:schemeClr val="accent4">
                  <a:lumMod val="90000"/>
                  <a:lumOff val="10000"/>
                </a:schemeClr>
              </a:solidFill>
            </a:rPr>
            <a:t>Учет работы строителей</a:t>
          </a:r>
          <a:endParaRPr lang="ru-RU" sz="1400" b="1" dirty="0">
            <a:solidFill>
              <a:schemeClr val="accent4">
                <a:lumMod val="90000"/>
                <a:lumOff val="10000"/>
              </a:schemeClr>
            </a:solidFill>
          </a:endParaRPr>
        </a:p>
      </dgm:t>
    </dgm:pt>
    <dgm:pt modelId="{C55B069C-1D8A-41A0-BBF4-796019758741}" type="parTrans" cxnId="{7776D269-97EE-4BD6-9E11-883FDA769DF1}">
      <dgm:prSet/>
      <dgm:spPr/>
      <dgm:t>
        <a:bodyPr/>
        <a:lstStyle/>
        <a:p>
          <a:endParaRPr lang="ru-RU">
            <a:solidFill>
              <a:schemeClr val="accent4">
                <a:lumMod val="90000"/>
                <a:lumOff val="10000"/>
              </a:schemeClr>
            </a:solidFill>
          </a:endParaRPr>
        </a:p>
      </dgm:t>
    </dgm:pt>
    <dgm:pt modelId="{2FF585D9-D8E0-43BE-BAEB-98D1FDFA5B64}" type="sibTrans" cxnId="{7776D269-97EE-4BD6-9E11-883FDA769DF1}">
      <dgm:prSet/>
      <dgm:spPr/>
      <dgm:t>
        <a:bodyPr/>
        <a:lstStyle/>
        <a:p>
          <a:endParaRPr lang="ru-RU">
            <a:solidFill>
              <a:schemeClr val="accent4">
                <a:lumMod val="90000"/>
                <a:lumOff val="10000"/>
              </a:schemeClr>
            </a:solidFill>
          </a:endParaRPr>
        </a:p>
      </dgm:t>
    </dgm:pt>
    <dgm:pt modelId="{FA8F2606-4726-4B19-A1D0-71844B1F546C}">
      <dgm:prSet phldrT="[Текст]" custT="1">
        <dgm:style>
          <a:lnRef idx="0">
            <a:schemeClr val="accent1"/>
          </a:lnRef>
          <a:fillRef idx="3">
            <a:schemeClr val="accent1"/>
          </a:fillRef>
          <a:effectRef idx="3">
            <a:schemeClr val="accent1"/>
          </a:effectRef>
          <a:fontRef idx="minor">
            <a:schemeClr val="lt1"/>
          </a:fontRef>
        </dgm:style>
      </dgm:prSet>
      <dgm:spPr/>
      <dgm:t>
        <a:bodyPr/>
        <a:lstStyle/>
        <a:p>
          <a:r>
            <a:rPr lang="ru-RU" sz="1400" b="1" dirty="0" smtClean="0">
              <a:solidFill>
                <a:schemeClr val="accent4">
                  <a:lumMod val="90000"/>
                  <a:lumOff val="10000"/>
                </a:schemeClr>
              </a:solidFill>
            </a:rPr>
            <a:t>Учет работы водителей и механизаторов</a:t>
          </a:r>
          <a:endParaRPr lang="ru-RU" sz="1400" b="1" dirty="0">
            <a:solidFill>
              <a:schemeClr val="accent4">
                <a:lumMod val="90000"/>
                <a:lumOff val="10000"/>
              </a:schemeClr>
            </a:solidFill>
          </a:endParaRPr>
        </a:p>
      </dgm:t>
    </dgm:pt>
    <dgm:pt modelId="{3B5718C8-BEA7-41BD-A5BE-7D8CA3E25246}" type="parTrans" cxnId="{ADD08052-462F-43F9-9C04-0936B98C9CFC}">
      <dgm:prSet/>
      <dgm:spPr/>
      <dgm:t>
        <a:bodyPr/>
        <a:lstStyle/>
        <a:p>
          <a:endParaRPr lang="ru-RU">
            <a:solidFill>
              <a:schemeClr val="accent4">
                <a:lumMod val="90000"/>
                <a:lumOff val="10000"/>
              </a:schemeClr>
            </a:solidFill>
          </a:endParaRPr>
        </a:p>
      </dgm:t>
    </dgm:pt>
    <dgm:pt modelId="{8DBBE408-109D-49C0-8B8A-5173EA19469D}" type="sibTrans" cxnId="{ADD08052-462F-43F9-9C04-0936B98C9CFC}">
      <dgm:prSet/>
      <dgm:spPr/>
      <dgm:t>
        <a:bodyPr/>
        <a:lstStyle/>
        <a:p>
          <a:endParaRPr lang="ru-RU">
            <a:solidFill>
              <a:schemeClr val="accent4">
                <a:lumMod val="90000"/>
                <a:lumOff val="10000"/>
              </a:schemeClr>
            </a:solidFill>
          </a:endParaRPr>
        </a:p>
      </dgm:t>
    </dgm:pt>
    <dgm:pt modelId="{B9ED8354-4BE7-47B6-88C8-DA56ECD2E4CC}">
      <dgm:prSet phldrT="[Текст]" custT="1">
        <dgm:style>
          <a:lnRef idx="0">
            <a:schemeClr val="accent1"/>
          </a:lnRef>
          <a:fillRef idx="3">
            <a:schemeClr val="accent1"/>
          </a:fillRef>
          <a:effectRef idx="3">
            <a:schemeClr val="accent1"/>
          </a:effectRef>
          <a:fontRef idx="minor">
            <a:schemeClr val="lt1"/>
          </a:fontRef>
        </dgm:style>
      </dgm:prSet>
      <dgm:spPr>
        <a:solidFill>
          <a:srgbClr val="C99ADE"/>
        </a:solidFill>
      </dgm:spPr>
      <dgm:t>
        <a:bodyPr/>
        <a:lstStyle/>
        <a:p>
          <a:r>
            <a:rPr lang="ru-RU" sz="1200" b="0" dirty="0" smtClean="0">
              <a:solidFill>
                <a:schemeClr val="accent4">
                  <a:lumMod val="90000"/>
                  <a:lumOff val="10000"/>
                </a:schemeClr>
              </a:solidFill>
            </a:rPr>
            <a:t>Путевой лист</a:t>
          </a:r>
          <a:endParaRPr lang="ru-RU" sz="1200" b="0" dirty="0">
            <a:solidFill>
              <a:schemeClr val="accent4">
                <a:lumMod val="90000"/>
                <a:lumOff val="10000"/>
              </a:schemeClr>
            </a:solidFill>
          </a:endParaRPr>
        </a:p>
      </dgm:t>
    </dgm:pt>
    <dgm:pt modelId="{87433733-7C76-40CC-9FB7-8DE8F87862D9}" type="sibTrans" cxnId="{B0644FD1-E13E-4402-9D83-A277B87B0FD1}">
      <dgm:prSet/>
      <dgm:spPr/>
      <dgm:t>
        <a:bodyPr/>
        <a:lstStyle/>
        <a:p>
          <a:endParaRPr lang="ru-RU">
            <a:solidFill>
              <a:schemeClr val="accent4">
                <a:lumMod val="90000"/>
                <a:lumOff val="10000"/>
              </a:schemeClr>
            </a:solidFill>
          </a:endParaRPr>
        </a:p>
      </dgm:t>
    </dgm:pt>
    <dgm:pt modelId="{34023972-DCC1-4095-94E7-275BAD10161C}" type="parTrans" cxnId="{B0644FD1-E13E-4402-9D83-A277B87B0FD1}">
      <dgm:prSet/>
      <dgm:spPr/>
      <dgm:t>
        <a:bodyPr/>
        <a:lstStyle/>
        <a:p>
          <a:endParaRPr lang="ru-RU">
            <a:solidFill>
              <a:schemeClr val="accent4">
                <a:lumMod val="90000"/>
                <a:lumOff val="10000"/>
              </a:schemeClr>
            </a:solidFill>
          </a:endParaRPr>
        </a:p>
      </dgm:t>
    </dgm:pt>
    <dgm:pt modelId="{A9944480-A5CE-41B6-86E9-692EA7762340}">
      <dgm:prSet phldrT="[Текст]" custT="1">
        <dgm:style>
          <a:lnRef idx="0">
            <a:schemeClr val="accent1"/>
          </a:lnRef>
          <a:fillRef idx="3">
            <a:schemeClr val="accent1"/>
          </a:fillRef>
          <a:effectRef idx="3">
            <a:schemeClr val="accent1"/>
          </a:effectRef>
          <a:fontRef idx="minor">
            <a:schemeClr val="lt1"/>
          </a:fontRef>
        </dgm:style>
      </dgm:prSet>
      <dgm:spPr>
        <a:solidFill>
          <a:srgbClr val="C99ADE"/>
        </a:solidFill>
      </dgm:spPr>
      <dgm:t>
        <a:bodyPr/>
        <a:lstStyle/>
        <a:p>
          <a:r>
            <a:rPr lang="ru-RU" sz="1200" b="0" dirty="0" smtClean="0">
              <a:solidFill>
                <a:schemeClr val="accent4">
                  <a:lumMod val="90000"/>
                  <a:lumOff val="10000"/>
                </a:schemeClr>
              </a:solidFill>
            </a:rPr>
            <a:t>Сдельный наряд на выполнение работ</a:t>
          </a:r>
          <a:endParaRPr lang="ru-RU" sz="1200" b="0" dirty="0">
            <a:solidFill>
              <a:schemeClr val="accent4">
                <a:lumMod val="90000"/>
                <a:lumOff val="10000"/>
              </a:schemeClr>
            </a:solidFill>
          </a:endParaRPr>
        </a:p>
      </dgm:t>
    </dgm:pt>
    <dgm:pt modelId="{6C4361FC-15A9-48BB-95B9-DB7F96A2F56C}" type="sibTrans" cxnId="{47AABC16-354C-4320-A11C-C5809B832AF0}">
      <dgm:prSet/>
      <dgm:spPr/>
      <dgm:t>
        <a:bodyPr/>
        <a:lstStyle/>
        <a:p>
          <a:endParaRPr lang="ru-RU">
            <a:solidFill>
              <a:schemeClr val="accent4">
                <a:lumMod val="90000"/>
                <a:lumOff val="10000"/>
              </a:schemeClr>
            </a:solidFill>
          </a:endParaRPr>
        </a:p>
      </dgm:t>
    </dgm:pt>
    <dgm:pt modelId="{11DCC517-63BC-41B7-8F50-ECEE8E1C36FA}" type="parTrans" cxnId="{47AABC16-354C-4320-A11C-C5809B832AF0}">
      <dgm:prSet/>
      <dgm:spPr/>
      <dgm:t>
        <a:bodyPr/>
        <a:lstStyle/>
        <a:p>
          <a:endParaRPr lang="ru-RU">
            <a:solidFill>
              <a:schemeClr val="accent4">
                <a:lumMod val="90000"/>
                <a:lumOff val="10000"/>
              </a:schemeClr>
            </a:solidFill>
          </a:endParaRPr>
        </a:p>
      </dgm:t>
    </dgm:pt>
    <dgm:pt modelId="{B265A113-7CE0-4146-8820-F614955E9353}">
      <dgm:prSet custT="1">
        <dgm:style>
          <a:lnRef idx="0">
            <a:schemeClr val="accent1"/>
          </a:lnRef>
          <a:fillRef idx="3">
            <a:schemeClr val="accent1"/>
          </a:fillRef>
          <a:effectRef idx="3">
            <a:schemeClr val="accent1"/>
          </a:effectRef>
          <a:fontRef idx="minor">
            <a:schemeClr val="lt1"/>
          </a:fontRef>
        </dgm:style>
      </dgm:prSet>
      <dgm:spPr>
        <a:solidFill>
          <a:srgbClr val="C99ADE"/>
        </a:solidFill>
      </dgm:spPr>
      <dgm:t>
        <a:bodyPr/>
        <a:lstStyle/>
        <a:p>
          <a:r>
            <a:rPr lang="ru-RU" sz="1200" b="0" dirty="0" smtClean="0">
              <a:solidFill>
                <a:schemeClr val="accent4">
                  <a:lumMod val="90000"/>
                  <a:lumOff val="10000"/>
                </a:schemeClr>
              </a:solidFill>
            </a:rPr>
            <a:t>Рапорт о работе строительных механизмов</a:t>
          </a:r>
          <a:endParaRPr lang="ru-RU" sz="1200" b="0" dirty="0">
            <a:solidFill>
              <a:schemeClr val="accent4">
                <a:lumMod val="90000"/>
                <a:lumOff val="10000"/>
              </a:schemeClr>
            </a:solidFill>
          </a:endParaRPr>
        </a:p>
      </dgm:t>
    </dgm:pt>
    <dgm:pt modelId="{0AB5DBDB-D2CB-47EC-8D31-377383443F0E}" type="parTrans" cxnId="{102518A8-F962-4DDE-AFE6-2859A6A14751}">
      <dgm:prSet/>
      <dgm:spPr/>
      <dgm:t>
        <a:bodyPr/>
        <a:lstStyle/>
        <a:p>
          <a:endParaRPr lang="ru-RU"/>
        </a:p>
      </dgm:t>
    </dgm:pt>
    <dgm:pt modelId="{CE1AC0E7-398D-4FDF-B338-E7CED8718ADD}" type="sibTrans" cxnId="{102518A8-F962-4DDE-AFE6-2859A6A14751}">
      <dgm:prSet/>
      <dgm:spPr/>
      <dgm:t>
        <a:bodyPr/>
        <a:lstStyle/>
        <a:p>
          <a:endParaRPr lang="ru-RU"/>
        </a:p>
      </dgm:t>
    </dgm:pt>
    <dgm:pt modelId="{E8EF5FD7-8A70-4DBA-BF5D-C5C6D22B2327}">
      <dgm:prSet custT="1">
        <dgm:style>
          <a:lnRef idx="0">
            <a:schemeClr val="accent1"/>
          </a:lnRef>
          <a:fillRef idx="3">
            <a:schemeClr val="accent1"/>
          </a:fillRef>
          <a:effectRef idx="3">
            <a:schemeClr val="accent1"/>
          </a:effectRef>
          <a:fontRef idx="minor">
            <a:schemeClr val="lt1"/>
          </a:fontRef>
        </dgm:style>
      </dgm:prSet>
      <dgm:spPr>
        <a:solidFill>
          <a:srgbClr val="C99ADE"/>
        </a:solidFill>
      </dgm:spPr>
      <dgm:t>
        <a:bodyPr/>
        <a:lstStyle/>
        <a:p>
          <a:r>
            <a:rPr lang="ru-RU" sz="1200" b="0" dirty="0" smtClean="0">
              <a:solidFill>
                <a:schemeClr val="accent4">
                  <a:lumMod val="90000"/>
                  <a:lumOff val="10000"/>
                </a:schemeClr>
              </a:solidFill>
            </a:rPr>
            <a:t>Аккордный наряд на выполнение работ</a:t>
          </a:r>
          <a:endParaRPr lang="ru-RU" sz="1200" b="0" dirty="0">
            <a:solidFill>
              <a:schemeClr val="accent4">
                <a:lumMod val="90000"/>
                <a:lumOff val="10000"/>
              </a:schemeClr>
            </a:solidFill>
          </a:endParaRPr>
        </a:p>
      </dgm:t>
    </dgm:pt>
    <dgm:pt modelId="{F3C367FD-EC6F-460D-8FBE-9201778244DC}" type="parTrans" cxnId="{DE83CAA3-8740-414C-A3F9-746C4C93FECB}">
      <dgm:prSet/>
      <dgm:spPr/>
      <dgm:t>
        <a:bodyPr/>
        <a:lstStyle/>
        <a:p>
          <a:endParaRPr lang="ru-RU"/>
        </a:p>
      </dgm:t>
    </dgm:pt>
    <dgm:pt modelId="{0142FF17-CAC3-4803-8AFD-50EDC29F18BD}" type="sibTrans" cxnId="{DE83CAA3-8740-414C-A3F9-746C4C93FECB}">
      <dgm:prSet/>
      <dgm:spPr/>
      <dgm:t>
        <a:bodyPr/>
        <a:lstStyle/>
        <a:p>
          <a:endParaRPr lang="ru-RU"/>
        </a:p>
      </dgm:t>
    </dgm:pt>
    <dgm:pt modelId="{DDF9EEDE-6A18-4D4B-ABE8-ECE5B78D8038}" type="pres">
      <dgm:prSet presAssocID="{E9B6BC2C-759E-4724-8E71-A8EAEA173E64}" presName="Name0" presStyleCnt="0">
        <dgm:presLayoutVars>
          <dgm:chPref val="1"/>
          <dgm:dir/>
          <dgm:animOne val="branch"/>
          <dgm:animLvl val="lvl"/>
          <dgm:resizeHandles/>
        </dgm:presLayoutVars>
      </dgm:prSet>
      <dgm:spPr/>
      <dgm:t>
        <a:bodyPr/>
        <a:lstStyle/>
        <a:p>
          <a:endParaRPr lang="ru-RU"/>
        </a:p>
      </dgm:t>
    </dgm:pt>
    <dgm:pt modelId="{438E55AB-5885-4AC2-A791-05A55D0D71D8}" type="pres">
      <dgm:prSet presAssocID="{E1CA9286-B7C8-47DC-BBDF-D7877D4ED563}" presName="vertOne" presStyleCnt="0"/>
      <dgm:spPr/>
    </dgm:pt>
    <dgm:pt modelId="{CEACFEE0-02BA-48CC-B3BB-81AD7D1F3A0A}" type="pres">
      <dgm:prSet presAssocID="{E1CA9286-B7C8-47DC-BBDF-D7877D4ED563}" presName="txOne" presStyleLbl="node0" presStyleIdx="0" presStyleCnt="1" custScaleY="48874" custLinFactNeighborX="-1563" custLinFactNeighborY="8846">
        <dgm:presLayoutVars>
          <dgm:chPref val="3"/>
        </dgm:presLayoutVars>
      </dgm:prSet>
      <dgm:spPr/>
      <dgm:t>
        <a:bodyPr/>
        <a:lstStyle/>
        <a:p>
          <a:endParaRPr lang="ru-RU"/>
        </a:p>
      </dgm:t>
    </dgm:pt>
    <dgm:pt modelId="{840FD3D9-9C1C-40F6-B66F-61751814C16A}" type="pres">
      <dgm:prSet presAssocID="{E1CA9286-B7C8-47DC-BBDF-D7877D4ED563}" presName="parTransOne" presStyleCnt="0"/>
      <dgm:spPr/>
    </dgm:pt>
    <dgm:pt modelId="{C30E9FD4-48B6-4DD8-924E-4D88D7532C39}" type="pres">
      <dgm:prSet presAssocID="{E1CA9286-B7C8-47DC-BBDF-D7877D4ED563}" presName="horzOne" presStyleCnt="0"/>
      <dgm:spPr/>
    </dgm:pt>
    <dgm:pt modelId="{0CD4A5A6-3390-43CC-B884-FB4E5222013F}" type="pres">
      <dgm:prSet presAssocID="{D092F582-F443-4C73-8A5D-6538FBCF0F47}" presName="vertTwo" presStyleCnt="0"/>
      <dgm:spPr/>
    </dgm:pt>
    <dgm:pt modelId="{B15F3731-055D-49C6-924E-F6E3F301E317}" type="pres">
      <dgm:prSet presAssocID="{D092F582-F443-4C73-8A5D-6538FBCF0F47}" presName="txTwo" presStyleLbl="node2" presStyleIdx="0" presStyleCnt="2" custScaleX="134984" custScaleY="37412">
        <dgm:presLayoutVars>
          <dgm:chPref val="3"/>
        </dgm:presLayoutVars>
      </dgm:prSet>
      <dgm:spPr/>
      <dgm:t>
        <a:bodyPr/>
        <a:lstStyle/>
        <a:p>
          <a:endParaRPr lang="ru-RU"/>
        </a:p>
      </dgm:t>
    </dgm:pt>
    <dgm:pt modelId="{022170A1-8684-4FD1-AC2C-FB738849EEB8}" type="pres">
      <dgm:prSet presAssocID="{D092F582-F443-4C73-8A5D-6538FBCF0F47}" presName="parTransTwo" presStyleCnt="0"/>
      <dgm:spPr/>
    </dgm:pt>
    <dgm:pt modelId="{8E698F47-9D57-40B1-8A58-12E77F5C3844}" type="pres">
      <dgm:prSet presAssocID="{D092F582-F443-4C73-8A5D-6538FBCF0F47}" presName="horzTwo" presStyleCnt="0"/>
      <dgm:spPr/>
    </dgm:pt>
    <dgm:pt modelId="{17B1D1AF-4A7F-47DC-8FCC-87F7C348E6E1}" type="pres">
      <dgm:prSet presAssocID="{A9944480-A5CE-41B6-86E9-692EA7762340}" presName="vertThree" presStyleCnt="0"/>
      <dgm:spPr/>
    </dgm:pt>
    <dgm:pt modelId="{01F8EC3D-8E7D-4F70-AC00-AA1B1D9E5733}" type="pres">
      <dgm:prSet presAssocID="{A9944480-A5CE-41B6-86E9-692EA7762340}" presName="txThree" presStyleLbl="node3" presStyleIdx="0" presStyleCnt="4" custScaleX="679882" custScaleY="55962" custLinFactNeighborX="-18614" custLinFactNeighborY="747">
        <dgm:presLayoutVars>
          <dgm:chPref val="3"/>
        </dgm:presLayoutVars>
      </dgm:prSet>
      <dgm:spPr/>
      <dgm:t>
        <a:bodyPr/>
        <a:lstStyle/>
        <a:p>
          <a:endParaRPr lang="ru-RU"/>
        </a:p>
      </dgm:t>
    </dgm:pt>
    <dgm:pt modelId="{93809C48-533F-4C83-BF37-7EE0474CD9CD}" type="pres">
      <dgm:prSet presAssocID="{A9944480-A5CE-41B6-86E9-692EA7762340}" presName="horzThree" presStyleCnt="0"/>
      <dgm:spPr/>
    </dgm:pt>
    <dgm:pt modelId="{20E425E4-B7CB-4C9B-A2A1-80EA57089C53}" type="pres">
      <dgm:prSet presAssocID="{6C4361FC-15A9-48BB-95B9-DB7F96A2F56C}" presName="sibSpaceThree" presStyleCnt="0"/>
      <dgm:spPr/>
    </dgm:pt>
    <dgm:pt modelId="{6B75AA35-CC96-44CE-81DD-6F2711B92754}" type="pres">
      <dgm:prSet presAssocID="{E8EF5FD7-8A70-4DBA-BF5D-C5C6D22B2327}" presName="vertThree" presStyleCnt="0"/>
      <dgm:spPr/>
    </dgm:pt>
    <dgm:pt modelId="{2F308DA2-62F6-428F-94A3-5D3013401860}" type="pres">
      <dgm:prSet presAssocID="{E8EF5FD7-8A70-4DBA-BF5D-C5C6D22B2327}" presName="txThree" presStyleLbl="node3" presStyleIdx="1" presStyleCnt="4" custScaleX="674047" custScaleY="55962" custLinFactNeighborX="-18614" custLinFactNeighborY="747">
        <dgm:presLayoutVars>
          <dgm:chPref val="3"/>
        </dgm:presLayoutVars>
      </dgm:prSet>
      <dgm:spPr/>
      <dgm:t>
        <a:bodyPr/>
        <a:lstStyle/>
        <a:p>
          <a:endParaRPr lang="ru-RU"/>
        </a:p>
      </dgm:t>
    </dgm:pt>
    <dgm:pt modelId="{4759977D-01F3-4E69-B937-EACFEB3E466D}" type="pres">
      <dgm:prSet presAssocID="{E8EF5FD7-8A70-4DBA-BF5D-C5C6D22B2327}" presName="horzThree" presStyleCnt="0"/>
      <dgm:spPr/>
    </dgm:pt>
    <dgm:pt modelId="{A5424F22-7367-4D08-961B-6B10496AFFF0}" type="pres">
      <dgm:prSet presAssocID="{2FF585D9-D8E0-43BE-BAEB-98D1FDFA5B64}" presName="sibSpaceTwo" presStyleCnt="0"/>
      <dgm:spPr/>
    </dgm:pt>
    <dgm:pt modelId="{901AA714-1E24-4E91-83A0-149F10B5F9BF}" type="pres">
      <dgm:prSet presAssocID="{FA8F2606-4726-4B19-A1D0-71844B1F546C}" presName="vertTwo" presStyleCnt="0"/>
      <dgm:spPr/>
    </dgm:pt>
    <dgm:pt modelId="{72CE6C84-4E86-45D6-90C3-5A71E31BF35A}" type="pres">
      <dgm:prSet presAssocID="{FA8F2606-4726-4B19-A1D0-71844B1F546C}" presName="txTwo" presStyleLbl="node2" presStyleIdx="1" presStyleCnt="2" custScaleX="134984" custScaleY="37412">
        <dgm:presLayoutVars>
          <dgm:chPref val="3"/>
        </dgm:presLayoutVars>
      </dgm:prSet>
      <dgm:spPr/>
      <dgm:t>
        <a:bodyPr/>
        <a:lstStyle/>
        <a:p>
          <a:endParaRPr lang="ru-RU"/>
        </a:p>
      </dgm:t>
    </dgm:pt>
    <dgm:pt modelId="{37925891-CD4C-48B1-A651-453175E50825}" type="pres">
      <dgm:prSet presAssocID="{FA8F2606-4726-4B19-A1D0-71844B1F546C}" presName="parTransTwo" presStyleCnt="0"/>
      <dgm:spPr/>
    </dgm:pt>
    <dgm:pt modelId="{BAE75B65-26AD-451B-80ED-F3F968E42217}" type="pres">
      <dgm:prSet presAssocID="{FA8F2606-4726-4B19-A1D0-71844B1F546C}" presName="horzTwo" presStyleCnt="0"/>
      <dgm:spPr/>
    </dgm:pt>
    <dgm:pt modelId="{F2ABACD2-E8A2-4995-8643-B3C4ABBE9D46}" type="pres">
      <dgm:prSet presAssocID="{B9ED8354-4BE7-47B6-88C8-DA56ECD2E4CC}" presName="vertThree" presStyleCnt="0"/>
      <dgm:spPr/>
    </dgm:pt>
    <dgm:pt modelId="{74D58A6F-3CB1-4934-BCDE-092B9CA0523C}" type="pres">
      <dgm:prSet presAssocID="{B9ED8354-4BE7-47B6-88C8-DA56ECD2E4CC}" presName="txThree" presStyleLbl="node3" presStyleIdx="2" presStyleCnt="4" custScaleX="720457" custScaleY="55962" custLinFactNeighborX="-18614" custLinFactNeighborY="747">
        <dgm:presLayoutVars>
          <dgm:chPref val="3"/>
        </dgm:presLayoutVars>
      </dgm:prSet>
      <dgm:spPr/>
      <dgm:t>
        <a:bodyPr/>
        <a:lstStyle/>
        <a:p>
          <a:endParaRPr lang="ru-RU"/>
        </a:p>
      </dgm:t>
    </dgm:pt>
    <dgm:pt modelId="{9A4B1BE0-3224-4623-A53A-1A3C499F4C85}" type="pres">
      <dgm:prSet presAssocID="{B9ED8354-4BE7-47B6-88C8-DA56ECD2E4CC}" presName="horzThree" presStyleCnt="0"/>
      <dgm:spPr/>
    </dgm:pt>
    <dgm:pt modelId="{E77E2B7F-1542-403D-8A18-B167A0268A85}" type="pres">
      <dgm:prSet presAssocID="{87433733-7C76-40CC-9FB7-8DE8F87862D9}" presName="sibSpaceThree" presStyleCnt="0"/>
      <dgm:spPr/>
    </dgm:pt>
    <dgm:pt modelId="{85AA1D16-1BCF-42D2-AEDC-A6431B65F3DC}" type="pres">
      <dgm:prSet presAssocID="{B265A113-7CE0-4146-8820-F614955E9353}" presName="vertThree" presStyleCnt="0"/>
      <dgm:spPr/>
    </dgm:pt>
    <dgm:pt modelId="{E30E6CFF-3AE2-4397-9D4F-6DBF7CFB89E4}" type="pres">
      <dgm:prSet presAssocID="{B265A113-7CE0-4146-8820-F614955E9353}" presName="txThree" presStyleLbl="node3" presStyleIdx="3" presStyleCnt="4" custScaleX="720457" custScaleY="55962" custLinFactNeighborX="-18614" custLinFactNeighborY="747">
        <dgm:presLayoutVars>
          <dgm:chPref val="3"/>
        </dgm:presLayoutVars>
      </dgm:prSet>
      <dgm:spPr/>
      <dgm:t>
        <a:bodyPr/>
        <a:lstStyle/>
        <a:p>
          <a:endParaRPr lang="ru-RU"/>
        </a:p>
      </dgm:t>
    </dgm:pt>
    <dgm:pt modelId="{6F553468-3F92-4D2E-AF23-D60D12F30C15}" type="pres">
      <dgm:prSet presAssocID="{B265A113-7CE0-4146-8820-F614955E9353}" presName="horzThree" presStyleCnt="0"/>
      <dgm:spPr/>
    </dgm:pt>
  </dgm:ptLst>
  <dgm:cxnLst>
    <dgm:cxn modelId="{0DE73491-5852-4456-9B85-8B247F5610F1}" type="presOf" srcId="{B9ED8354-4BE7-47B6-88C8-DA56ECD2E4CC}" destId="{74D58A6F-3CB1-4934-BCDE-092B9CA0523C}" srcOrd="0" destOrd="0" presId="urn:microsoft.com/office/officeart/2005/8/layout/hierarchy4"/>
    <dgm:cxn modelId="{ADD08052-462F-43F9-9C04-0936B98C9CFC}" srcId="{E1CA9286-B7C8-47DC-BBDF-D7877D4ED563}" destId="{FA8F2606-4726-4B19-A1D0-71844B1F546C}" srcOrd="1" destOrd="0" parTransId="{3B5718C8-BEA7-41BD-A5BE-7D8CA3E25246}" sibTransId="{8DBBE408-109D-49C0-8B8A-5173EA19469D}"/>
    <dgm:cxn modelId="{247089D1-F4F9-45B5-ADA7-C3A92E6A6D18}" type="presOf" srcId="{FA8F2606-4726-4B19-A1D0-71844B1F546C}" destId="{72CE6C84-4E86-45D6-90C3-5A71E31BF35A}" srcOrd="0" destOrd="0" presId="urn:microsoft.com/office/officeart/2005/8/layout/hierarchy4"/>
    <dgm:cxn modelId="{44A0A2C3-D709-440F-A6D7-296694F2ABCE}" type="presOf" srcId="{E1CA9286-B7C8-47DC-BBDF-D7877D4ED563}" destId="{CEACFEE0-02BA-48CC-B3BB-81AD7D1F3A0A}" srcOrd="0" destOrd="0" presId="urn:microsoft.com/office/officeart/2005/8/layout/hierarchy4"/>
    <dgm:cxn modelId="{102518A8-F962-4DDE-AFE6-2859A6A14751}" srcId="{FA8F2606-4726-4B19-A1D0-71844B1F546C}" destId="{B265A113-7CE0-4146-8820-F614955E9353}" srcOrd="1" destOrd="0" parTransId="{0AB5DBDB-D2CB-47EC-8D31-377383443F0E}" sibTransId="{CE1AC0E7-398D-4FDF-B338-E7CED8718ADD}"/>
    <dgm:cxn modelId="{DE83CAA3-8740-414C-A3F9-746C4C93FECB}" srcId="{D092F582-F443-4C73-8A5D-6538FBCF0F47}" destId="{E8EF5FD7-8A70-4DBA-BF5D-C5C6D22B2327}" srcOrd="1" destOrd="0" parTransId="{F3C367FD-EC6F-460D-8FBE-9201778244DC}" sibTransId="{0142FF17-CAC3-4803-8AFD-50EDC29F18BD}"/>
    <dgm:cxn modelId="{22F9A964-D9F8-4D5B-A37E-EC15AB8B8C2C}" type="presOf" srcId="{B265A113-7CE0-4146-8820-F614955E9353}" destId="{E30E6CFF-3AE2-4397-9D4F-6DBF7CFB89E4}" srcOrd="0" destOrd="0" presId="urn:microsoft.com/office/officeart/2005/8/layout/hierarchy4"/>
    <dgm:cxn modelId="{47AABC16-354C-4320-A11C-C5809B832AF0}" srcId="{D092F582-F443-4C73-8A5D-6538FBCF0F47}" destId="{A9944480-A5CE-41B6-86E9-692EA7762340}" srcOrd="0" destOrd="0" parTransId="{11DCC517-63BC-41B7-8F50-ECEE8E1C36FA}" sibTransId="{6C4361FC-15A9-48BB-95B9-DB7F96A2F56C}"/>
    <dgm:cxn modelId="{20B62532-74A6-4089-B948-B51B949AAD1F}" type="presOf" srcId="{A9944480-A5CE-41B6-86E9-692EA7762340}" destId="{01F8EC3D-8E7D-4F70-AC00-AA1B1D9E5733}" srcOrd="0" destOrd="0" presId="urn:microsoft.com/office/officeart/2005/8/layout/hierarchy4"/>
    <dgm:cxn modelId="{9489FA24-D7DF-4DF5-A1F2-2EB2F1333AF4}" srcId="{E9B6BC2C-759E-4724-8E71-A8EAEA173E64}" destId="{E1CA9286-B7C8-47DC-BBDF-D7877D4ED563}" srcOrd="0" destOrd="0" parTransId="{BD578DD4-A651-4089-8A12-00E36CE40C53}" sibTransId="{32B68567-5D7E-4A43-B75E-528752D6D2B8}"/>
    <dgm:cxn modelId="{227E7542-AC98-45CB-9890-73ECEA94E5E8}" type="presOf" srcId="{E9B6BC2C-759E-4724-8E71-A8EAEA173E64}" destId="{DDF9EEDE-6A18-4D4B-ABE8-ECE5B78D8038}" srcOrd="0" destOrd="0" presId="urn:microsoft.com/office/officeart/2005/8/layout/hierarchy4"/>
    <dgm:cxn modelId="{7776D269-97EE-4BD6-9E11-883FDA769DF1}" srcId="{E1CA9286-B7C8-47DC-BBDF-D7877D4ED563}" destId="{D092F582-F443-4C73-8A5D-6538FBCF0F47}" srcOrd="0" destOrd="0" parTransId="{C55B069C-1D8A-41A0-BBF4-796019758741}" sibTransId="{2FF585D9-D8E0-43BE-BAEB-98D1FDFA5B64}"/>
    <dgm:cxn modelId="{B0644FD1-E13E-4402-9D83-A277B87B0FD1}" srcId="{FA8F2606-4726-4B19-A1D0-71844B1F546C}" destId="{B9ED8354-4BE7-47B6-88C8-DA56ECD2E4CC}" srcOrd="0" destOrd="0" parTransId="{34023972-DCC1-4095-94E7-275BAD10161C}" sibTransId="{87433733-7C76-40CC-9FB7-8DE8F87862D9}"/>
    <dgm:cxn modelId="{EDA3F2DA-2104-48DC-B84B-E2478551D518}" type="presOf" srcId="{D092F582-F443-4C73-8A5D-6538FBCF0F47}" destId="{B15F3731-055D-49C6-924E-F6E3F301E317}" srcOrd="0" destOrd="0" presId="urn:microsoft.com/office/officeart/2005/8/layout/hierarchy4"/>
    <dgm:cxn modelId="{6AFE901F-18E0-4B1F-ABDA-87AB277526F3}" type="presOf" srcId="{E8EF5FD7-8A70-4DBA-BF5D-C5C6D22B2327}" destId="{2F308DA2-62F6-428F-94A3-5D3013401860}" srcOrd="0" destOrd="0" presId="urn:microsoft.com/office/officeart/2005/8/layout/hierarchy4"/>
    <dgm:cxn modelId="{8365B8F4-32A1-4B78-BA60-677E41A92F6C}" type="presParOf" srcId="{DDF9EEDE-6A18-4D4B-ABE8-ECE5B78D8038}" destId="{438E55AB-5885-4AC2-A791-05A55D0D71D8}" srcOrd="0" destOrd="0" presId="urn:microsoft.com/office/officeart/2005/8/layout/hierarchy4"/>
    <dgm:cxn modelId="{B7274D39-F19B-4EE2-A178-B20CE6F8EF51}" type="presParOf" srcId="{438E55AB-5885-4AC2-A791-05A55D0D71D8}" destId="{CEACFEE0-02BA-48CC-B3BB-81AD7D1F3A0A}" srcOrd="0" destOrd="0" presId="urn:microsoft.com/office/officeart/2005/8/layout/hierarchy4"/>
    <dgm:cxn modelId="{5C88E164-2198-4406-B31E-8B929CB2EBB8}" type="presParOf" srcId="{438E55AB-5885-4AC2-A791-05A55D0D71D8}" destId="{840FD3D9-9C1C-40F6-B66F-61751814C16A}" srcOrd="1" destOrd="0" presId="urn:microsoft.com/office/officeart/2005/8/layout/hierarchy4"/>
    <dgm:cxn modelId="{8FD7D0FF-AE7C-439C-B6E8-A775D2BB9769}" type="presParOf" srcId="{438E55AB-5885-4AC2-A791-05A55D0D71D8}" destId="{C30E9FD4-48B6-4DD8-924E-4D88D7532C39}" srcOrd="2" destOrd="0" presId="urn:microsoft.com/office/officeart/2005/8/layout/hierarchy4"/>
    <dgm:cxn modelId="{6BFEA56B-7153-4598-9706-E618C2213E3E}" type="presParOf" srcId="{C30E9FD4-48B6-4DD8-924E-4D88D7532C39}" destId="{0CD4A5A6-3390-43CC-B884-FB4E5222013F}" srcOrd="0" destOrd="0" presId="urn:microsoft.com/office/officeart/2005/8/layout/hierarchy4"/>
    <dgm:cxn modelId="{1304F824-3861-4F47-887E-B7DC884A36EE}" type="presParOf" srcId="{0CD4A5A6-3390-43CC-B884-FB4E5222013F}" destId="{B15F3731-055D-49C6-924E-F6E3F301E317}" srcOrd="0" destOrd="0" presId="urn:microsoft.com/office/officeart/2005/8/layout/hierarchy4"/>
    <dgm:cxn modelId="{854AB7A4-5989-417F-B44A-9D7E8947E4BF}" type="presParOf" srcId="{0CD4A5A6-3390-43CC-B884-FB4E5222013F}" destId="{022170A1-8684-4FD1-AC2C-FB738849EEB8}" srcOrd="1" destOrd="0" presId="urn:microsoft.com/office/officeart/2005/8/layout/hierarchy4"/>
    <dgm:cxn modelId="{A1D706FF-A1A3-43E0-B21F-A2B989207AB8}" type="presParOf" srcId="{0CD4A5A6-3390-43CC-B884-FB4E5222013F}" destId="{8E698F47-9D57-40B1-8A58-12E77F5C3844}" srcOrd="2" destOrd="0" presId="urn:microsoft.com/office/officeart/2005/8/layout/hierarchy4"/>
    <dgm:cxn modelId="{CEE0E66C-5B2E-4600-A34D-86C4EC16B0EE}" type="presParOf" srcId="{8E698F47-9D57-40B1-8A58-12E77F5C3844}" destId="{17B1D1AF-4A7F-47DC-8FCC-87F7C348E6E1}" srcOrd="0" destOrd="0" presId="urn:microsoft.com/office/officeart/2005/8/layout/hierarchy4"/>
    <dgm:cxn modelId="{32E8F552-3381-4265-9B89-1C4A37E3EB92}" type="presParOf" srcId="{17B1D1AF-4A7F-47DC-8FCC-87F7C348E6E1}" destId="{01F8EC3D-8E7D-4F70-AC00-AA1B1D9E5733}" srcOrd="0" destOrd="0" presId="urn:microsoft.com/office/officeart/2005/8/layout/hierarchy4"/>
    <dgm:cxn modelId="{B46829E0-10CD-4811-93CC-1F6130CD5FA7}" type="presParOf" srcId="{17B1D1AF-4A7F-47DC-8FCC-87F7C348E6E1}" destId="{93809C48-533F-4C83-BF37-7EE0474CD9CD}" srcOrd="1" destOrd="0" presId="urn:microsoft.com/office/officeart/2005/8/layout/hierarchy4"/>
    <dgm:cxn modelId="{D5B5E660-F131-4989-8EDA-4D3DD19C0CA0}" type="presParOf" srcId="{8E698F47-9D57-40B1-8A58-12E77F5C3844}" destId="{20E425E4-B7CB-4C9B-A2A1-80EA57089C53}" srcOrd="1" destOrd="0" presId="urn:microsoft.com/office/officeart/2005/8/layout/hierarchy4"/>
    <dgm:cxn modelId="{774E9B42-A524-43F4-83AB-D8F623F457ED}" type="presParOf" srcId="{8E698F47-9D57-40B1-8A58-12E77F5C3844}" destId="{6B75AA35-CC96-44CE-81DD-6F2711B92754}" srcOrd="2" destOrd="0" presId="urn:microsoft.com/office/officeart/2005/8/layout/hierarchy4"/>
    <dgm:cxn modelId="{B55A6F18-F0DD-4D7E-894D-B7A759DC5A2F}" type="presParOf" srcId="{6B75AA35-CC96-44CE-81DD-6F2711B92754}" destId="{2F308DA2-62F6-428F-94A3-5D3013401860}" srcOrd="0" destOrd="0" presId="urn:microsoft.com/office/officeart/2005/8/layout/hierarchy4"/>
    <dgm:cxn modelId="{9171E8B9-7937-496B-9C6B-E28518CA8ABA}" type="presParOf" srcId="{6B75AA35-CC96-44CE-81DD-6F2711B92754}" destId="{4759977D-01F3-4E69-B937-EACFEB3E466D}" srcOrd="1" destOrd="0" presId="urn:microsoft.com/office/officeart/2005/8/layout/hierarchy4"/>
    <dgm:cxn modelId="{45096D0A-6D23-4EE8-9A32-EA387295D620}" type="presParOf" srcId="{C30E9FD4-48B6-4DD8-924E-4D88D7532C39}" destId="{A5424F22-7367-4D08-961B-6B10496AFFF0}" srcOrd="1" destOrd="0" presId="urn:microsoft.com/office/officeart/2005/8/layout/hierarchy4"/>
    <dgm:cxn modelId="{528D0065-8725-41F0-B0DD-7FBDE076E70D}" type="presParOf" srcId="{C30E9FD4-48B6-4DD8-924E-4D88D7532C39}" destId="{901AA714-1E24-4E91-83A0-149F10B5F9BF}" srcOrd="2" destOrd="0" presId="urn:microsoft.com/office/officeart/2005/8/layout/hierarchy4"/>
    <dgm:cxn modelId="{A2502DF9-C21C-4511-9A72-1CF3AF54A23B}" type="presParOf" srcId="{901AA714-1E24-4E91-83A0-149F10B5F9BF}" destId="{72CE6C84-4E86-45D6-90C3-5A71E31BF35A}" srcOrd="0" destOrd="0" presId="urn:microsoft.com/office/officeart/2005/8/layout/hierarchy4"/>
    <dgm:cxn modelId="{6BC4E99F-9095-46B9-902D-A1FBB74555C9}" type="presParOf" srcId="{901AA714-1E24-4E91-83A0-149F10B5F9BF}" destId="{37925891-CD4C-48B1-A651-453175E50825}" srcOrd="1" destOrd="0" presId="urn:microsoft.com/office/officeart/2005/8/layout/hierarchy4"/>
    <dgm:cxn modelId="{6671309F-BFA0-4D30-88DF-A8C2C8EAA601}" type="presParOf" srcId="{901AA714-1E24-4E91-83A0-149F10B5F9BF}" destId="{BAE75B65-26AD-451B-80ED-F3F968E42217}" srcOrd="2" destOrd="0" presId="urn:microsoft.com/office/officeart/2005/8/layout/hierarchy4"/>
    <dgm:cxn modelId="{0D95D447-9243-49E5-BD6A-2CF62F99E198}" type="presParOf" srcId="{BAE75B65-26AD-451B-80ED-F3F968E42217}" destId="{F2ABACD2-E8A2-4995-8643-B3C4ABBE9D46}" srcOrd="0" destOrd="0" presId="urn:microsoft.com/office/officeart/2005/8/layout/hierarchy4"/>
    <dgm:cxn modelId="{6B7A2497-D5CF-4BDD-A6FF-E8021AEE96A3}" type="presParOf" srcId="{F2ABACD2-E8A2-4995-8643-B3C4ABBE9D46}" destId="{74D58A6F-3CB1-4934-BCDE-092B9CA0523C}" srcOrd="0" destOrd="0" presId="urn:microsoft.com/office/officeart/2005/8/layout/hierarchy4"/>
    <dgm:cxn modelId="{CE6E0865-058D-4D14-82E8-8BCA7177CD36}" type="presParOf" srcId="{F2ABACD2-E8A2-4995-8643-B3C4ABBE9D46}" destId="{9A4B1BE0-3224-4623-A53A-1A3C499F4C85}" srcOrd="1" destOrd="0" presId="urn:microsoft.com/office/officeart/2005/8/layout/hierarchy4"/>
    <dgm:cxn modelId="{6004BCFD-1B89-40FE-9C04-2980E8D10B28}" type="presParOf" srcId="{BAE75B65-26AD-451B-80ED-F3F968E42217}" destId="{E77E2B7F-1542-403D-8A18-B167A0268A85}" srcOrd="1" destOrd="0" presId="urn:microsoft.com/office/officeart/2005/8/layout/hierarchy4"/>
    <dgm:cxn modelId="{31016776-ED31-412D-B6E5-F6A694C232AE}" type="presParOf" srcId="{BAE75B65-26AD-451B-80ED-F3F968E42217}" destId="{85AA1D16-1BCF-42D2-AEDC-A6431B65F3DC}" srcOrd="2" destOrd="0" presId="urn:microsoft.com/office/officeart/2005/8/layout/hierarchy4"/>
    <dgm:cxn modelId="{36CACBDD-ADC5-4AC1-AD15-A728F29016F2}" type="presParOf" srcId="{85AA1D16-1BCF-42D2-AEDC-A6431B65F3DC}" destId="{E30E6CFF-3AE2-4397-9D4F-6DBF7CFB89E4}" srcOrd="0" destOrd="0" presId="urn:microsoft.com/office/officeart/2005/8/layout/hierarchy4"/>
    <dgm:cxn modelId="{33541B36-E69F-4643-8AF7-FBCE2ABA7AEC}" type="presParOf" srcId="{85AA1D16-1BCF-42D2-AEDC-A6431B65F3DC}" destId="{6F553468-3F92-4D2E-AF23-D60D12F30C15}"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EA4E9C-A2FD-466C-BDBF-8C050D5658E5}">
      <dsp:nvSpPr>
        <dsp:cNvPr id="0" name=""/>
        <dsp:cNvSpPr/>
      </dsp:nvSpPr>
      <dsp:spPr>
        <a:xfrm>
          <a:off x="691" y="1047"/>
          <a:ext cx="6027942" cy="934030"/>
        </a:xfrm>
        <a:prstGeom prst="roundRect">
          <a:avLst>
            <a:gd name="adj" fmla="val 10000"/>
          </a:avLst>
        </a:prstGeom>
        <a:solidFill>
          <a:srgbClr val="9DFE86"/>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b="1" kern="1200" dirty="0" smtClean="0">
              <a:solidFill>
                <a:schemeClr val="accent4">
                  <a:lumMod val="90000"/>
                  <a:lumOff val="10000"/>
                </a:schemeClr>
              </a:solidFill>
            </a:rPr>
            <a:t>Учет отработанного времени</a:t>
          </a:r>
          <a:endParaRPr lang="ru-RU" sz="1800" b="1" kern="1200" dirty="0">
            <a:solidFill>
              <a:schemeClr val="accent4">
                <a:lumMod val="90000"/>
                <a:lumOff val="10000"/>
              </a:schemeClr>
            </a:solidFill>
          </a:endParaRPr>
        </a:p>
      </dsp:txBody>
      <dsp:txXfrm>
        <a:off x="28048" y="28404"/>
        <a:ext cx="5973228" cy="879316"/>
      </dsp:txXfrm>
    </dsp:sp>
    <dsp:sp modelId="{ED3DFA11-31CA-4988-A2CC-0100F47266F5}">
      <dsp:nvSpPr>
        <dsp:cNvPr id="0" name=""/>
        <dsp:cNvSpPr/>
      </dsp:nvSpPr>
      <dsp:spPr>
        <a:xfrm>
          <a:off x="691" y="1282863"/>
          <a:ext cx="3937638" cy="615565"/>
        </a:xfrm>
        <a:prstGeom prst="roundRect">
          <a:avLst>
            <a:gd name="adj" fmla="val 10000"/>
          </a:avLst>
        </a:prstGeom>
        <a:solidFill>
          <a:srgbClr val="9CCDF6"/>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b="1" kern="1200" dirty="0" smtClean="0">
              <a:solidFill>
                <a:schemeClr val="accent4">
                  <a:lumMod val="90000"/>
                  <a:lumOff val="10000"/>
                </a:schemeClr>
              </a:solidFill>
            </a:rPr>
            <a:t>Повременно</a:t>
          </a:r>
          <a:endParaRPr lang="ru-RU" sz="1800" b="1" kern="1200" dirty="0">
            <a:solidFill>
              <a:schemeClr val="accent4">
                <a:lumMod val="90000"/>
                <a:lumOff val="10000"/>
              </a:schemeClr>
            </a:solidFill>
          </a:endParaRPr>
        </a:p>
      </dsp:txBody>
      <dsp:txXfrm>
        <a:off x="18720" y="1300892"/>
        <a:ext cx="3901580" cy="579507"/>
      </dsp:txXfrm>
    </dsp:sp>
    <dsp:sp modelId="{608FD6E4-76BB-4282-9283-58B1524357C6}">
      <dsp:nvSpPr>
        <dsp:cNvPr id="0" name=""/>
        <dsp:cNvSpPr/>
      </dsp:nvSpPr>
      <dsp:spPr>
        <a:xfrm>
          <a:off x="0" y="2181221"/>
          <a:ext cx="1928324" cy="1156891"/>
        </a:xfrm>
        <a:prstGeom prst="roundRect">
          <a:avLst>
            <a:gd name="adj" fmla="val 10000"/>
          </a:avLst>
        </a:prstGeom>
        <a:solidFill>
          <a:srgbClr val="EFA757"/>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b="1" kern="1200" dirty="0" smtClean="0">
              <a:solidFill>
                <a:schemeClr val="accent4">
                  <a:lumMod val="90000"/>
                  <a:lumOff val="10000"/>
                </a:schemeClr>
              </a:solidFill>
            </a:rPr>
            <a:t>Путевой лист</a:t>
          </a:r>
          <a:endParaRPr lang="ru-RU" sz="1200" b="1" kern="1200" dirty="0">
            <a:solidFill>
              <a:schemeClr val="accent4">
                <a:lumMod val="90000"/>
                <a:lumOff val="10000"/>
              </a:schemeClr>
            </a:solidFill>
          </a:endParaRPr>
        </a:p>
      </dsp:txBody>
      <dsp:txXfrm>
        <a:off x="33884" y="2215105"/>
        <a:ext cx="1860556" cy="1089123"/>
      </dsp:txXfrm>
    </dsp:sp>
    <dsp:sp modelId="{23FC1E64-308F-4230-8203-666D23696C4E}">
      <dsp:nvSpPr>
        <dsp:cNvPr id="0" name=""/>
        <dsp:cNvSpPr/>
      </dsp:nvSpPr>
      <dsp:spPr>
        <a:xfrm>
          <a:off x="1988466" y="2171233"/>
          <a:ext cx="1928324" cy="1248241"/>
        </a:xfrm>
        <a:prstGeom prst="roundRect">
          <a:avLst>
            <a:gd name="adj" fmla="val 10000"/>
          </a:avLst>
        </a:prstGeom>
        <a:solidFill>
          <a:srgbClr val="EFA757"/>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b="1" kern="1200" dirty="0" smtClean="0">
              <a:solidFill>
                <a:schemeClr val="accent4">
                  <a:lumMod val="90000"/>
                  <a:lumOff val="10000"/>
                </a:schemeClr>
              </a:solidFill>
            </a:rPr>
            <a:t>Рапорт о работе строительных механизмов</a:t>
          </a:r>
          <a:endParaRPr lang="ru-RU" sz="1200" b="1" kern="1200" dirty="0">
            <a:solidFill>
              <a:schemeClr val="accent4">
                <a:lumMod val="90000"/>
                <a:lumOff val="10000"/>
              </a:schemeClr>
            </a:solidFill>
          </a:endParaRPr>
        </a:p>
      </dsp:txBody>
      <dsp:txXfrm>
        <a:off x="2025026" y="2207793"/>
        <a:ext cx="1855204" cy="1175121"/>
      </dsp:txXfrm>
    </dsp:sp>
    <dsp:sp modelId="{8520660A-AAFF-4938-96ED-596465C83082}">
      <dsp:nvSpPr>
        <dsp:cNvPr id="0" name=""/>
        <dsp:cNvSpPr/>
      </dsp:nvSpPr>
      <dsp:spPr>
        <a:xfrm>
          <a:off x="4090860" y="1166935"/>
          <a:ext cx="1928324" cy="2252539"/>
        </a:xfrm>
        <a:prstGeom prst="roundRect">
          <a:avLst>
            <a:gd name="adj" fmla="val 10000"/>
          </a:avLst>
        </a:prstGeom>
        <a:solidFill>
          <a:srgbClr val="9CCDF6"/>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b="1" kern="1200" dirty="0" smtClean="0">
              <a:solidFill>
                <a:schemeClr val="accent4">
                  <a:lumMod val="90000"/>
                  <a:lumOff val="10000"/>
                </a:schemeClr>
              </a:solidFill>
            </a:rPr>
            <a:t>Табель учета отработанного времени</a:t>
          </a:r>
          <a:endParaRPr lang="ru-RU" sz="1800" b="1" kern="1200" dirty="0">
            <a:solidFill>
              <a:schemeClr val="accent4">
                <a:lumMod val="90000"/>
                <a:lumOff val="10000"/>
              </a:schemeClr>
            </a:solidFill>
          </a:endParaRPr>
        </a:p>
      </dsp:txBody>
      <dsp:txXfrm>
        <a:off x="4147339" y="1223414"/>
        <a:ext cx="1815366" cy="2139581"/>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63138E-497A-49D2-B7CD-46FA60DFCEC5}">
      <dsp:nvSpPr>
        <dsp:cNvPr id="0" name=""/>
        <dsp:cNvSpPr/>
      </dsp:nvSpPr>
      <dsp:spPr>
        <a:xfrm>
          <a:off x="1785" y="399851"/>
          <a:ext cx="2175867" cy="870346"/>
        </a:xfrm>
        <a:prstGeom prst="chevron">
          <a:avLst/>
        </a:prstGeom>
        <a:solidFill>
          <a:schemeClr val="accent6">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lvl="0" algn="ctr" defTabSz="666750">
            <a:lnSpc>
              <a:spcPct val="90000"/>
            </a:lnSpc>
            <a:spcBef>
              <a:spcPct val="0"/>
            </a:spcBef>
            <a:spcAft>
              <a:spcPct val="35000"/>
            </a:spcAft>
          </a:pPr>
          <a:r>
            <a:rPr lang="ru-RU" sz="1500" b="1" kern="1200" dirty="0" smtClean="0">
              <a:solidFill>
                <a:schemeClr val="accent4">
                  <a:lumMod val="90000"/>
                  <a:lumOff val="10000"/>
                </a:schemeClr>
              </a:solidFill>
            </a:rPr>
            <a:t>Путевой лист</a:t>
          </a:r>
          <a:endParaRPr lang="ru-RU" sz="1500" b="1" kern="1200" dirty="0">
            <a:solidFill>
              <a:schemeClr val="accent4">
                <a:lumMod val="90000"/>
                <a:lumOff val="10000"/>
              </a:schemeClr>
            </a:solidFill>
          </a:endParaRPr>
        </a:p>
      </dsp:txBody>
      <dsp:txXfrm>
        <a:off x="436958" y="399851"/>
        <a:ext cx="1305521" cy="870346"/>
      </dsp:txXfrm>
    </dsp:sp>
    <dsp:sp modelId="{A736E989-227D-4DEF-ADFF-9D539D4D62CF}">
      <dsp:nvSpPr>
        <dsp:cNvPr id="0" name=""/>
        <dsp:cNvSpPr/>
      </dsp:nvSpPr>
      <dsp:spPr>
        <a:xfrm>
          <a:off x="1960066" y="399851"/>
          <a:ext cx="2175867" cy="870346"/>
        </a:xfrm>
        <a:prstGeom prst="chevron">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lvl="0" algn="ctr" defTabSz="666750">
            <a:lnSpc>
              <a:spcPct val="90000"/>
            </a:lnSpc>
            <a:spcBef>
              <a:spcPct val="0"/>
            </a:spcBef>
            <a:spcAft>
              <a:spcPct val="35000"/>
            </a:spcAft>
          </a:pPr>
          <a:r>
            <a:rPr lang="ru-RU" sz="1500" b="1" kern="1200" dirty="0" smtClean="0">
              <a:solidFill>
                <a:schemeClr val="accent4">
                  <a:lumMod val="90000"/>
                  <a:lumOff val="10000"/>
                </a:schemeClr>
              </a:solidFill>
            </a:rPr>
            <a:t>Отражение в учете списания ГСМ</a:t>
          </a:r>
          <a:endParaRPr lang="ru-RU" sz="1500" b="1" kern="1200" dirty="0">
            <a:solidFill>
              <a:schemeClr val="accent4">
                <a:lumMod val="90000"/>
                <a:lumOff val="10000"/>
              </a:schemeClr>
            </a:solidFill>
          </a:endParaRPr>
        </a:p>
      </dsp:txBody>
      <dsp:txXfrm>
        <a:off x="2395239" y="399851"/>
        <a:ext cx="1305521" cy="870346"/>
      </dsp:txXfrm>
    </dsp:sp>
    <dsp:sp modelId="{48015A58-D1FA-42CA-9438-B3D55361CF67}">
      <dsp:nvSpPr>
        <dsp:cNvPr id="0" name=""/>
        <dsp:cNvSpPr/>
      </dsp:nvSpPr>
      <dsp:spPr>
        <a:xfrm>
          <a:off x="3918346" y="399851"/>
          <a:ext cx="2175867" cy="870346"/>
        </a:xfrm>
        <a:prstGeom prst="chevron">
          <a:avLst/>
        </a:prstGeom>
        <a:solidFill>
          <a:schemeClr val="accent5">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lvl="0" algn="ctr" defTabSz="666750">
            <a:lnSpc>
              <a:spcPct val="90000"/>
            </a:lnSpc>
            <a:spcBef>
              <a:spcPct val="0"/>
            </a:spcBef>
            <a:spcAft>
              <a:spcPct val="35000"/>
            </a:spcAft>
          </a:pPr>
          <a:r>
            <a:rPr lang="ru-RU" sz="1500" b="1" kern="1200" dirty="0" smtClean="0">
              <a:solidFill>
                <a:schemeClr val="accent4">
                  <a:lumMod val="90000"/>
                  <a:lumOff val="10000"/>
                </a:schemeClr>
              </a:solidFill>
            </a:rPr>
            <a:t>Списание ТМЗ</a:t>
          </a:r>
          <a:endParaRPr lang="ru-RU" sz="1500" b="1" kern="1200" dirty="0">
            <a:solidFill>
              <a:schemeClr val="accent4">
                <a:lumMod val="90000"/>
                <a:lumOff val="10000"/>
              </a:schemeClr>
            </a:solidFill>
          </a:endParaRPr>
        </a:p>
      </dsp:txBody>
      <dsp:txXfrm>
        <a:off x="4353519" y="399851"/>
        <a:ext cx="1305521" cy="870346"/>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FE0173-82AC-4D4C-AD70-89DA05E4F684}">
      <dsp:nvSpPr>
        <dsp:cNvPr id="0" name=""/>
        <dsp:cNvSpPr/>
      </dsp:nvSpPr>
      <dsp:spPr>
        <a:xfrm>
          <a:off x="6233685" y="2332325"/>
          <a:ext cx="1151767" cy="386388"/>
        </a:xfrm>
        <a:custGeom>
          <a:avLst/>
          <a:gdLst/>
          <a:ahLst/>
          <a:cxnLst/>
          <a:rect l="0" t="0" r="0" b="0"/>
          <a:pathLst>
            <a:path>
              <a:moveTo>
                <a:pt x="0" y="0"/>
              </a:moveTo>
              <a:lnTo>
                <a:pt x="0" y="263312"/>
              </a:lnTo>
              <a:lnTo>
                <a:pt x="1151767" y="263312"/>
              </a:lnTo>
              <a:lnTo>
                <a:pt x="1151767" y="386388"/>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0C1065A-503E-4C2A-B434-72C400FDC92C}">
      <dsp:nvSpPr>
        <dsp:cNvPr id="0" name=""/>
        <dsp:cNvSpPr/>
      </dsp:nvSpPr>
      <dsp:spPr>
        <a:xfrm>
          <a:off x="5259433" y="2332325"/>
          <a:ext cx="974252" cy="386388"/>
        </a:xfrm>
        <a:custGeom>
          <a:avLst/>
          <a:gdLst/>
          <a:ahLst/>
          <a:cxnLst/>
          <a:rect l="0" t="0" r="0" b="0"/>
          <a:pathLst>
            <a:path>
              <a:moveTo>
                <a:pt x="974252" y="0"/>
              </a:moveTo>
              <a:lnTo>
                <a:pt x="974252" y="263312"/>
              </a:lnTo>
              <a:lnTo>
                <a:pt x="0" y="263312"/>
              </a:lnTo>
              <a:lnTo>
                <a:pt x="0" y="386388"/>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105FFC5-64A8-416C-83BF-74FEA9C85F11}">
      <dsp:nvSpPr>
        <dsp:cNvPr id="0" name=""/>
        <dsp:cNvSpPr/>
      </dsp:nvSpPr>
      <dsp:spPr>
        <a:xfrm>
          <a:off x="4107665" y="1376222"/>
          <a:ext cx="2126020" cy="386388"/>
        </a:xfrm>
        <a:custGeom>
          <a:avLst/>
          <a:gdLst/>
          <a:ahLst/>
          <a:cxnLst/>
          <a:rect l="0" t="0" r="0" b="0"/>
          <a:pathLst>
            <a:path>
              <a:moveTo>
                <a:pt x="0" y="0"/>
              </a:moveTo>
              <a:lnTo>
                <a:pt x="0" y="263312"/>
              </a:lnTo>
              <a:lnTo>
                <a:pt x="2126020" y="263312"/>
              </a:lnTo>
              <a:lnTo>
                <a:pt x="2126020" y="386388"/>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2E2129E-2B95-4EC1-B625-E67A32E0A71C}">
      <dsp:nvSpPr>
        <dsp:cNvPr id="0" name=""/>
        <dsp:cNvSpPr/>
      </dsp:nvSpPr>
      <dsp:spPr>
        <a:xfrm>
          <a:off x="1981645" y="2332325"/>
          <a:ext cx="1151767" cy="386388"/>
        </a:xfrm>
        <a:custGeom>
          <a:avLst/>
          <a:gdLst/>
          <a:ahLst/>
          <a:cxnLst/>
          <a:rect l="0" t="0" r="0" b="0"/>
          <a:pathLst>
            <a:path>
              <a:moveTo>
                <a:pt x="0" y="0"/>
              </a:moveTo>
              <a:lnTo>
                <a:pt x="0" y="263312"/>
              </a:lnTo>
              <a:lnTo>
                <a:pt x="1151767" y="263312"/>
              </a:lnTo>
              <a:lnTo>
                <a:pt x="1151767" y="386388"/>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DE8F98E-F44D-440F-946B-941E373C1AD3}">
      <dsp:nvSpPr>
        <dsp:cNvPr id="0" name=""/>
        <dsp:cNvSpPr/>
      </dsp:nvSpPr>
      <dsp:spPr>
        <a:xfrm>
          <a:off x="1007393" y="2332325"/>
          <a:ext cx="974252" cy="386388"/>
        </a:xfrm>
        <a:custGeom>
          <a:avLst/>
          <a:gdLst/>
          <a:ahLst/>
          <a:cxnLst/>
          <a:rect l="0" t="0" r="0" b="0"/>
          <a:pathLst>
            <a:path>
              <a:moveTo>
                <a:pt x="974252" y="0"/>
              </a:moveTo>
              <a:lnTo>
                <a:pt x="974252" y="263312"/>
              </a:lnTo>
              <a:lnTo>
                <a:pt x="0" y="263312"/>
              </a:lnTo>
              <a:lnTo>
                <a:pt x="0" y="386388"/>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9C76552-1459-4734-8016-6D6324D5CDDD}">
      <dsp:nvSpPr>
        <dsp:cNvPr id="0" name=""/>
        <dsp:cNvSpPr/>
      </dsp:nvSpPr>
      <dsp:spPr>
        <a:xfrm>
          <a:off x="1981645" y="1376222"/>
          <a:ext cx="2126020" cy="386388"/>
        </a:xfrm>
        <a:custGeom>
          <a:avLst/>
          <a:gdLst/>
          <a:ahLst/>
          <a:cxnLst/>
          <a:rect l="0" t="0" r="0" b="0"/>
          <a:pathLst>
            <a:path>
              <a:moveTo>
                <a:pt x="2126020" y="0"/>
              </a:moveTo>
              <a:lnTo>
                <a:pt x="2126020" y="263312"/>
              </a:lnTo>
              <a:lnTo>
                <a:pt x="0" y="263312"/>
              </a:lnTo>
              <a:lnTo>
                <a:pt x="0" y="386388"/>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A76029C-547E-46C4-A961-A0F644F263E7}">
      <dsp:nvSpPr>
        <dsp:cNvPr id="0" name=""/>
        <dsp:cNvSpPr/>
      </dsp:nvSpPr>
      <dsp:spPr>
        <a:xfrm>
          <a:off x="2736083" y="653515"/>
          <a:ext cx="2743165" cy="722707"/>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5A578994-762E-439A-9D88-8A7983C5BF53}">
      <dsp:nvSpPr>
        <dsp:cNvPr id="0" name=""/>
        <dsp:cNvSpPr/>
      </dsp:nvSpPr>
      <dsp:spPr>
        <a:xfrm>
          <a:off x="2883700" y="793751"/>
          <a:ext cx="2743165" cy="722707"/>
        </a:xfrm>
        <a:prstGeom prst="roundRect">
          <a:avLst>
            <a:gd name="adj" fmla="val 10000"/>
          </a:avLst>
        </a:prstGeom>
        <a:solidFill>
          <a:srgbClr val="9DFE86">
            <a:alpha val="90000"/>
          </a:srgbClr>
        </a:solidFill>
        <a:ln w="9525" cap="flat" cmpd="sng" algn="ctr">
          <a:solidFill>
            <a:schemeClr val="dk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b="1" kern="1200" dirty="0" smtClean="0">
              <a:cs typeface="Times New Roman" pitchFamily="18" charset="0"/>
            </a:rPr>
            <a:t>Учет затрат по амортизации собственных машин и механизмов</a:t>
          </a:r>
          <a:endParaRPr lang="ru-RU" sz="1200" b="1" kern="1200" dirty="0"/>
        </a:p>
      </dsp:txBody>
      <dsp:txXfrm>
        <a:off x="2904867" y="814918"/>
        <a:ext cx="2700831" cy="680373"/>
      </dsp:txXfrm>
    </dsp:sp>
    <dsp:sp modelId="{F74624EE-6460-416E-9FA5-10C3062BD31F}">
      <dsp:nvSpPr>
        <dsp:cNvPr id="0" name=""/>
        <dsp:cNvSpPr/>
      </dsp:nvSpPr>
      <dsp:spPr>
        <a:xfrm>
          <a:off x="710043" y="1762611"/>
          <a:ext cx="2543204" cy="569714"/>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9CAFF42F-DB8F-4573-BFB7-ED8A62E58144}">
      <dsp:nvSpPr>
        <dsp:cNvPr id="0" name=""/>
        <dsp:cNvSpPr/>
      </dsp:nvSpPr>
      <dsp:spPr>
        <a:xfrm>
          <a:off x="857660" y="1902847"/>
          <a:ext cx="2543204" cy="569714"/>
        </a:xfrm>
        <a:prstGeom prst="roundRect">
          <a:avLst>
            <a:gd name="adj" fmla="val 10000"/>
          </a:avLst>
        </a:prstGeom>
        <a:solidFill>
          <a:srgbClr val="F2BF7A">
            <a:alpha val="90000"/>
          </a:srgbClr>
        </a:solidFill>
        <a:ln w="9525" cap="flat" cmpd="sng" algn="ctr">
          <a:solidFill>
            <a:schemeClr val="dk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kern="1200" dirty="0" smtClean="0"/>
            <a:t>Для ОС с производственным способом расчета сумм амортизации </a:t>
          </a:r>
          <a:endParaRPr lang="ru-RU" sz="1200" b="1" kern="1200" dirty="0"/>
        </a:p>
      </dsp:txBody>
      <dsp:txXfrm>
        <a:off x="874346" y="1919533"/>
        <a:ext cx="2509832" cy="536342"/>
      </dsp:txXfrm>
    </dsp:sp>
    <dsp:sp modelId="{134956C9-56BC-467C-B20D-3A814A88C0D5}">
      <dsp:nvSpPr>
        <dsp:cNvPr id="0" name=""/>
        <dsp:cNvSpPr/>
      </dsp:nvSpPr>
      <dsp:spPr>
        <a:xfrm>
          <a:off x="3242" y="2718714"/>
          <a:ext cx="2008300" cy="843633"/>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E0A6DF9B-3C39-43FE-A5F5-653FECDF2513}">
      <dsp:nvSpPr>
        <dsp:cNvPr id="0" name=""/>
        <dsp:cNvSpPr/>
      </dsp:nvSpPr>
      <dsp:spPr>
        <a:xfrm>
          <a:off x="150860" y="2858951"/>
          <a:ext cx="2008300" cy="843633"/>
        </a:xfrm>
        <a:prstGeom prst="roundRect">
          <a:avLst>
            <a:gd name="adj" fmla="val 10000"/>
          </a:avLst>
        </a:prstGeom>
        <a:solidFill>
          <a:srgbClr val="9CCDF6">
            <a:alpha val="90000"/>
          </a:srgbClr>
        </a:solidFill>
        <a:ln w="9525" cap="flat" cmpd="sng" algn="ctr">
          <a:solidFill>
            <a:schemeClr val="dk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kern="1200" dirty="0" smtClean="0"/>
            <a:t>Документ «Путевой лист»</a:t>
          </a:r>
        </a:p>
        <a:p>
          <a:pPr lvl="0" algn="ctr" defTabSz="533400">
            <a:lnSpc>
              <a:spcPct val="90000"/>
            </a:lnSpc>
            <a:spcBef>
              <a:spcPct val="0"/>
            </a:spcBef>
            <a:spcAft>
              <a:spcPct val="35000"/>
            </a:spcAft>
          </a:pPr>
          <a:r>
            <a:rPr lang="ru-RU" sz="1200" kern="1200" dirty="0" smtClean="0"/>
            <a:t>Документ «Рапорт о работе строительного механизма»</a:t>
          </a:r>
          <a:endParaRPr lang="ru-RU" sz="1200" kern="1200" dirty="0"/>
        </a:p>
      </dsp:txBody>
      <dsp:txXfrm>
        <a:off x="175569" y="2883660"/>
        <a:ext cx="1958882" cy="794215"/>
      </dsp:txXfrm>
    </dsp:sp>
    <dsp:sp modelId="{65A8C005-C57D-478E-B2EC-BAD075A8E071}">
      <dsp:nvSpPr>
        <dsp:cNvPr id="0" name=""/>
        <dsp:cNvSpPr/>
      </dsp:nvSpPr>
      <dsp:spPr>
        <a:xfrm>
          <a:off x="2306778" y="2718714"/>
          <a:ext cx="1653270" cy="843633"/>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381E1064-92E0-4774-9A93-E96C42FC9898}">
      <dsp:nvSpPr>
        <dsp:cNvPr id="0" name=""/>
        <dsp:cNvSpPr/>
      </dsp:nvSpPr>
      <dsp:spPr>
        <a:xfrm>
          <a:off x="2454395" y="2858951"/>
          <a:ext cx="1653270" cy="843633"/>
        </a:xfrm>
        <a:prstGeom prst="roundRect">
          <a:avLst>
            <a:gd name="adj" fmla="val 10000"/>
          </a:avLst>
        </a:prstGeom>
        <a:solidFill>
          <a:srgbClr val="9CCDF6">
            <a:alpha val="90000"/>
          </a:srgbClr>
        </a:solidFill>
        <a:ln w="9525" cap="flat" cmpd="sng" algn="ctr">
          <a:solidFill>
            <a:schemeClr val="dk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kern="1200" dirty="0" smtClean="0"/>
            <a:t>Документ «Выработка для расчета амортизации»</a:t>
          </a:r>
          <a:endParaRPr lang="ru-RU" sz="1200" kern="1200" dirty="0"/>
        </a:p>
      </dsp:txBody>
      <dsp:txXfrm>
        <a:off x="2479104" y="2883660"/>
        <a:ext cx="1603852" cy="794215"/>
      </dsp:txXfrm>
    </dsp:sp>
    <dsp:sp modelId="{82FC1E78-8EE5-416B-8976-E13D61A8F900}">
      <dsp:nvSpPr>
        <dsp:cNvPr id="0" name=""/>
        <dsp:cNvSpPr/>
      </dsp:nvSpPr>
      <dsp:spPr>
        <a:xfrm>
          <a:off x="4962083" y="1762611"/>
          <a:ext cx="2543204" cy="569714"/>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425CAE48-4749-4FF0-96B1-7E7377F125A5}">
      <dsp:nvSpPr>
        <dsp:cNvPr id="0" name=""/>
        <dsp:cNvSpPr/>
      </dsp:nvSpPr>
      <dsp:spPr>
        <a:xfrm>
          <a:off x="5109701" y="1902847"/>
          <a:ext cx="2543204" cy="569714"/>
        </a:xfrm>
        <a:prstGeom prst="roundRect">
          <a:avLst>
            <a:gd name="adj" fmla="val 10000"/>
          </a:avLst>
        </a:prstGeom>
        <a:solidFill>
          <a:srgbClr val="F2BF7A">
            <a:alpha val="90000"/>
          </a:srgbClr>
        </a:solidFill>
        <a:ln w="9525" cap="flat" cmpd="sng" algn="ctr">
          <a:solidFill>
            <a:schemeClr val="dk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kern="1200" dirty="0" smtClean="0"/>
            <a:t>Для ОС с непроизводственным способом расчета сумм амортизации </a:t>
          </a:r>
          <a:endParaRPr lang="ru-RU" sz="1200" b="1" kern="1200" dirty="0"/>
        </a:p>
      </dsp:txBody>
      <dsp:txXfrm>
        <a:off x="5126387" y="1919533"/>
        <a:ext cx="2509832" cy="536342"/>
      </dsp:txXfrm>
    </dsp:sp>
    <dsp:sp modelId="{CAC9855F-8084-4EAF-960D-03E6786339E1}">
      <dsp:nvSpPr>
        <dsp:cNvPr id="0" name=""/>
        <dsp:cNvSpPr/>
      </dsp:nvSpPr>
      <dsp:spPr>
        <a:xfrm>
          <a:off x="4255283" y="2718714"/>
          <a:ext cx="2008300" cy="843633"/>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5D1FD04C-71B7-42ED-A485-8161AEFD3401}">
      <dsp:nvSpPr>
        <dsp:cNvPr id="0" name=""/>
        <dsp:cNvSpPr/>
      </dsp:nvSpPr>
      <dsp:spPr>
        <a:xfrm>
          <a:off x="4402900" y="2858951"/>
          <a:ext cx="2008300" cy="843633"/>
        </a:xfrm>
        <a:prstGeom prst="roundRect">
          <a:avLst>
            <a:gd name="adj" fmla="val 10000"/>
          </a:avLst>
        </a:prstGeom>
        <a:solidFill>
          <a:srgbClr val="9CCDF6">
            <a:alpha val="90000"/>
          </a:srgbClr>
        </a:solidFill>
        <a:ln w="9525" cap="flat" cmpd="sng" algn="ctr">
          <a:solidFill>
            <a:schemeClr val="dk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kern="1200" dirty="0" smtClean="0"/>
            <a:t>Документ «Путевой лист»</a:t>
          </a:r>
        </a:p>
        <a:p>
          <a:pPr lvl="0" algn="ctr" defTabSz="533400">
            <a:lnSpc>
              <a:spcPct val="90000"/>
            </a:lnSpc>
            <a:spcBef>
              <a:spcPct val="0"/>
            </a:spcBef>
            <a:spcAft>
              <a:spcPct val="35000"/>
            </a:spcAft>
          </a:pPr>
          <a:r>
            <a:rPr lang="ru-RU" sz="1200" kern="1200" dirty="0" smtClean="0"/>
            <a:t>Документ «Рапорт о работе строительного механизма»</a:t>
          </a:r>
          <a:endParaRPr lang="ru-RU" sz="1200" kern="1200" dirty="0"/>
        </a:p>
      </dsp:txBody>
      <dsp:txXfrm>
        <a:off x="4427609" y="2883660"/>
        <a:ext cx="1958882" cy="794215"/>
      </dsp:txXfrm>
    </dsp:sp>
    <dsp:sp modelId="{50356EFD-2BCC-4900-9B7B-68AC8D97DCF8}">
      <dsp:nvSpPr>
        <dsp:cNvPr id="0" name=""/>
        <dsp:cNvSpPr/>
      </dsp:nvSpPr>
      <dsp:spPr>
        <a:xfrm>
          <a:off x="6558818" y="2718714"/>
          <a:ext cx="1653270" cy="843633"/>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59982639-AF8F-403C-B835-1228A343DDB9}">
      <dsp:nvSpPr>
        <dsp:cNvPr id="0" name=""/>
        <dsp:cNvSpPr/>
      </dsp:nvSpPr>
      <dsp:spPr>
        <a:xfrm>
          <a:off x="6706436" y="2858951"/>
          <a:ext cx="1653270" cy="843633"/>
        </a:xfrm>
        <a:prstGeom prst="roundRect">
          <a:avLst>
            <a:gd name="adj" fmla="val 10000"/>
          </a:avLst>
        </a:prstGeom>
        <a:solidFill>
          <a:srgbClr val="9CCDF6">
            <a:alpha val="90000"/>
          </a:srgbClr>
        </a:solidFill>
        <a:ln w="9525" cap="flat" cmpd="sng" algn="ctr">
          <a:solidFill>
            <a:schemeClr val="dk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kern="1200" dirty="0" smtClean="0"/>
            <a:t>Регистр «Настройки распределения амортизации непроизводственных ОС»</a:t>
          </a:r>
          <a:endParaRPr lang="ru-RU" sz="1200" kern="1200" dirty="0"/>
        </a:p>
      </dsp:txBody>
      <dsp:txXfrm>
        <a:off x="6731145" y="2883660"/>
        <a:ext cx="1603852" cy="794215"/>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39B1A4-1F6C-46EC-B752-36AAB3D5C6DD}">
      <dsp:nvSpPr>
        <dsp:cNvPr id="0" name=""/>
        <dsp:cNvSpPr/>
      </dsp:nvSpPr>
      <dsp:spPr>
        <a:xfrm rot="5400000">
          <a:off x="127814" y="880820"/>
          <a:ext cx="1372709" cy="165685"/>
        </a:xfrm>
        <a:prstGeom prst="rect">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43D6BCCD-6574-4935-98FE-A1175BF87CBC}">
      <dsp:nvSpPr>
        <dsp:cNvPr id="0" name=""/>
        <dsp:cNvSpPr/>
      </dsp:nvSpPr>
      <dsp:spPr>
        <a:xfrm>
          <a:off x="278129" y="2363"/>
          <a:ext cx="2168645" cy="1104573"/>
        </a:xfrm>
        <a:prstGeom prst="roundRect">
          <a:avLst>
            <a:gd name="adj" fmla="val 10000"/>
          </a:avLst>
        </a:prstGeom>
        <a:solidFill>
          <a:srgbClr val="FF9933"/>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b="1" kern="1200" dirty="0" smtClean="0">
              <a:solidFill>
                <a:schemeClr val="tx2">
                  <a:lumMod val="50000"/>
                </a:schemeClr>
              </a:solidFill>
              <a:latin typeface="+mj-lt"/>
            </a:rPr>
            <a:t>Документ «Отражение заработной платы в регламентированном учете»</a:t>
          </a:r>
          <a:endParaRPr lang="ru-RU" sz="1200" b="1" kern="1200" dirty="0">
            <a:solidFill>
              <a:schemeClr val="tx2">
                <a:lumMod val="50000"/>
              </a:schemeClr>
            </a:solidFill>
            <a:latin typeface="+mj-lt"/>
          </a:endParaRPr>
        </a:p>
      </dsp:txBody>
      <dsp:txXfrm>
        <a:off x="310481" y="34715"/>
        <a:ext cx="2103941" cy="1039869"/>
      </dsp:txXfrm>
    </dsp:sp>
    <dsp:sp modelId="{32658CCE-80AA-469B-B73D-812BEAD577F2}">
      <dsp:nvSpPr>
        <dsp:cNvPr id="0" name=""/>
        <dsp:cNvSpPr/>
      </dsp:nvSpPr>
      <dsp:spPr>
        <a:xfrm rot="5400000">
          <a:off x="127814" y="2261537"/>
          <a:ext cx="1372709" cy="165685"/>
        </a:xfrm>
        <a:prstGeom prst="rect">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2DDBE9A8-DAF1-49E4-AA95-6AEC8F3AF1D3}">
      <dsp:nvSpPr>
        <dsp:cNvPr id="0" name=""/>
        <dsp:cNvSpPr/>
      </dsp:nvSpPr>
      <dsp:spPr>
        <a:xfrm>
          <a:off x="278129" y="1383080"/>
          <a:ext cx="2168645" cy="1104573"/>
        </a:xfrm>
        <a:prstGeom prst="roundRect">
          <a:avLst>
            <a:gd name="adj" fmla="val 10000"/>
          </a:avLst>
        </a:prstGeom>
        <a:solidFill>
          <a:schemeClr val="accent6">
            <a:lumMod val="20000"/>
            <a:lumOff val="8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b="1" kern="1200" dirty="0" smtClean="0">
              <a:solidFill>
                <a:schemeClr val="tx2">
                  <a:lumMod val="50000"/>
                </a:schemeClr>
              </a:solidFill>
              <a:latin typeface="+mj-lt"/>
            </a:rPr>
            <a:t>Документ «Погашение стоимости материалов»</a:t>
          </a:r>
          <a:endParaRPr lang="ru-RU" sz="1200" b="1" kern="1200" dirty="0">
            <a:solidFill>
              <a:schemeClr val="tx2">
                <a:lumMod val="50000"/>
              </a:schemeClr>
            </a:solidFill>
            <a:latin typeface="+mj-lt"/>
          </a:endParaRPr>
        </a:p>
      </dsp:txBody>
      <dsp:txXfrm>
        <a:off x="310481" y="1415432"/>
        <a:ext cx="2103941" cy="1039869"/>
      </dsp:txXfrm>
    </dsp:sp>
    <dsp:sp modelId="{629FBE36-9D5C-445C-A0C9-1314A341D468}">
      <dsp:nvSpPr>
        <dsp:cNvPr id="0" name=""/>
        <dsp:cNvSpPr/>
      </dsp:nvSpPr>
      <dsp:spPr>
        <a:xfrm rot="5400000">
          <a:off x="127814" y="3642253"/>
          <a:ext cx="1372709" cy="165685"/>
        </a:xfrm>
        <a:prstGeom prst="rect">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74A1066F-3CDF-4809-8D08-C36D07C15658}">
      <dsp:nvSpPr>
        <dsp:cNvPr id="0" name=""/>
        <dsp:cNvSpPr/>
      </dsp:nvSpPr>
      <dsp:spPr>
        <a:xfrm>
          <a:off x="278129" y="2763796"/>
          <a:ext cx="2168645" cy="1104573"/>
        </a:xfrm>
        <a:prstGeom prst="roundRect">
          <a:avLst>
            <a:gd name="adj" fmla="val 10000"/>
          </a:avLst>
        </a:prstGeom>
        <a:solidFill>
          <a:schemeClr val="accent5">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b="1" kern="1200" dirty="0" smtClean="0">
              <a:solidFill>
                <a:schemeClr val="tx2">
                  <a:lumMod val="50000"/>
                </a:schemeClr>
              </a:solidFill>
              <a:latin typeface="+mj-lt"/>
            </a:rPr>
            <a:t>Списание ТМЗ и ГСМ</a:t>
          </a:r>
          <a:endParaRPr lang="ru-RU" sz="1200" b="1" kern="1200" dirty="0">
            <a:solidFill>
              <a:schemeClr val="tx2">
                <a:lumMod val="50000"/>
              </a:schemeClr>
            </a:solidFill>
            <a:latin typeface="+mj-lt"/>
          </a:endParaRPr>
        </a:p>
      </dsp:txBody>
      <dsp:txXfrm>
        <a:off x="310481" y="2796148"/>
        <a:ext cx="2103941" cy="1039869"/>
      </dsp:txXfrm>
    </dsp:sp>
    <dsp:sp modelId="{E9839862-E5A6-4074-B97B-F7ADCD3A430E}">
      <dsp:nvSpPr>
        <dsp:cNvPr id="0" name=""/>
        <dsp:cNvSpPr/>
      </dsp:nvSpPr>
      <dsp:spPr>
        <a:xfrm>
          <a:off x="818885" y="4332612"/>
          <a:ext cx="2766728" cy="165685"/>
        </a:xfrm>
        <a:prstGeom prst="rect">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43D72985-B6D0-4075-8F92-F0D28DE2A288}">
      <dsp:nvSpPr>
        <dsp:cNvPr id="0" name=""/>
        <dsp:cNvSpPr/>
      </dsp:nvSpPr>
      <dsp:spPr>
        <a:xfrm>
          <a:off x="278129" y="4144513"/>
          <a:ext cx="2168645" cy="1104573"/>
        </a:xfrm>
        <a:prstGeom prst="roundRect">
          <a:avLst>
            <a:gd name="adj" fmla="val 10000"/>
          </a:avLst>
        </a:prstGeom>
        <a:solidFill>
          <a:schemeClr val="tx1">
            <a:lumMod val="25000"/>
            <a:lumOff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b="1" kern="1200" dirty="0" smtClean="0">
              <a:solidFill>
                <a:schemeClr val="tx2">
                  <a:lumMod val="50000"/>
                </a:schemeClr>
              </a:solidFill>
              <a:latin typeface="+mj-lt"/>
            </a:rPr>
            <a:t>Расчет амортизации ОС документом  «Закрытие месяца </a:t>
          </a:r>
          <a:r>
            <a:rPr lang="ru-RU" sz="1200" b="0" kern="1200" dirty="0" smtClean="0">
              <a:solidFill>
                <a:schemeClr val="tx2">
                  <a:lumMod val="50000"/>
                </a:schemeClr>
              </a:solidFill>
              <a:latin typeface="+mj-lt"/>
            </a:rPr>
            <a:t>(если имеются затраты по амортизации, отраженные на 8420)</a:t>
          </a:r>
          <a:endParaRPr lang="ru-RU" sz="1200" b="0" kern="1200" dirty="0">
            <a:solidFill>
              <a:schemeClr val="tx2">
                <a:lumMod val="50000"/>
              </a:schemeClr>
            </a:solidFill>
            <a:latin typeface="+mj-lt"/>
          </a:endParaRPr>
        </a:p>
      </dsp:txBody>
      <dsp:txXfrm>
        <a:off x="310481" y="4176865"/>
        <a:ext cx="2103941" cy="1039869"/>
      </dsp:txXfrm>
    </dsp:sp>
    <dsp:sp modelId="{7EF8FE33-E7E5-4EAA-AF62-C97D7617BDB3}">
      <dsp:nvSpPr>
        <dsp:cNvPr id="0" name=""/>
        <dsp:cNvSpPr/>
      </dsp:nvSpPr>
      <dsp:spPr>
        <a:xfrm rot="16200000">
          <a:off x="2903975" y="3642253"/>
          <a:ext cx="1372709" cy="165685"/>
        </a:xfrm>
        <a:prstGeom prst="rect">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29A4A5EB-9BD9-4B70-A072-9467F316D426}">
      <dsp:nvSpPr>
        <dsp:cNvPr id="0" name=""/>
        <dsp:cNvSpPr/>
      </dsp:nvSpPr>
      <dsp:spPr>
        <a:xfrm>
          <a:off x="3054290" y="4144513"/>
          <a:ext cx="2168645" cy="1104573"/>
        </a:xfrm>
        <a:prstGeom prst="roundRect">
          <a:avLst>
            <a:gd name="adj" fmla="val 10000"/>
          </a:avLst>
        </a:prstGeom>
        <a:solidFill>
          <a:srgbClr val="6699FF"/>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b="1" kern="1200" dirty="0" smtClean="0">
              <a:solidFill>
                <a:schemeClr val="tx2">
                  <a:lumMod val="50000"/>
                </a:schemeClr>
              </a:solidFill>
              <a:latin typeface="+mj-lt"/>
              <a:ea typeface="+mn-ea"/>
              <a:cs typeface="+mn-cs"/>
            </a:rPr>
            <a:t>Документ «Отражение затрат на эксплуатацию машин и механизмов в производстве»</a:t>
          </a:r>
          <a:endParaRPr lang="ru-RU" sz="1200" b="1" kern="1200" dirty="0">
            <a:solidFill>
              <a:schemeClr val="tx2">
                <a:lumMod val="50000"/>
              </a:schemeClr>
            </a:solidFill>
            <a:latin typeface="+mj-lt"/>
          </a:endParaRPr>
        </a:p>
      </dsp:txBody>
      <dsp:txXfrm>
        <a:off x="3086642" y="4176865"/>
        <a:ext cx="2103941" cy="1039869"/>
      </dsp:txXfrm>
    </dsp:sp>
    <dsp:sp modelId="{56787CB8-9727-46C0-BD0C-368709B6058B}">
      <dsp:nvSpPr>
        <dsp:cNvPr id="0" name=""/>
        <dsp:cNvSpPr/>
      </dsp:nvSpPr>
      <dsp:spPr>
        <a:xfrm rot="16200000">
          <a:off x="2903975" y="2261537"/>
          <a:ext cx="1372709" cy="165685"/>
        </a:xfrm>
        <a:prstGeom prst="rect">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A4F5E777-2560-425D-82F9-C9EBFAFE9871}">
      <dsp:nvSpPr>
        <dsp:cNvPr id="0" name=""/>
        <dsp:cNvSpPr/>
      </dsp:nvSpPr>
      <dsp:spPr>
        <a:xfrm>
          <a:off x="3054290" y="2763796"/>
          <a:ext cx="2168645" cy="1104573"/>
        </a:xfrm>
        <a:prstGeom prst="roundRect">
          <a:avLst>
            <a:gd name="adj" fmla="val 10000"/>
          </a:avLst>
        </a:prstGeom>
        <a:solidFill>
          <a:srgbClr val="D1A5DF"/>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b="1" kern="1200" dirty="0" smtClean="0">
              <a:solidFill>
                <a:schemeClr val="tx2">
                  <a:lumMod val="50000"/>
                </a:schemeClr>
              </a:solidFill>
              <a:latin typeface="+mj-lt"/>
            </a:rPr>
            <a:t>Документ «Корректировка выпуска СМР» </a:t>
          </a:r>
          <a:r>
            <a:rPr lang="ru-RU" sz="1200" b="0" kern="1200" dirty="0" smtClean="0">
              <a:solidFill>
                <a:schemeClr val="tx2">
                  <a:lumMod val="50000"/>
                </a:schemeClr>
              </a:solidFill>
              <a:latin typeface="+mj-lt"/>
            </a:rPr>
            <a:t>(если затраты перераспределяются по подразделениям)</a:t>
          </a:r>
          <a:endParaRPr lang="ru-RU" sz="1200" b="0" kern="1200" dirty="0">
            <a:solidFill>
              <a:schemeClr val="tx2">
                <a:lumMod val="50000"/>
              </a:schemeClr>
            </a:solidFill>
            <a:latin typeface="+mj-lt"/>
          </a:endParaRPr>
        </a:p>
      </dsp:txBody>
      <dsp:txXfrm>
        <a:off x="3086642" y="2796148"/>
        <a:ext cx="2103941" cy="1039869"/>
      </dsp:txXfrm>
    </dsp:sp>
    <dsp:sp modelId="{892E0024-4748-46DB-A5F2-894EFB5581F5}">
      <dsp:nvSpPr>
        <dsp:cNvPr id="0" name=""/>
        <dsp:cNvSpPr/>
      </dsp:nvSpPr>
      <dsp:spPr>
        <a:xfrm rot="16200000">
          <a:off x="2903975" y="880820"/>
          <a:ext cx="1372709" cy="165685"/>
        </a:xfrm>
        <a:prstGeom prst="rect">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0DD6498E-3AC0-4F91-A0ED-BB9C50CF6AFE}">
      <dsp:nvSpPr>
        <dsp:cNvPr id="0" name=""/>
        <dsp:cNvSpPr/>
      </dsp:nvSpPr>
      <dsp:spPr>
        <a:xfrm>
          <a:off x="3054290" y="1383080"/>
          <a:ext cx="2168645" cy="1104573"/>
        </a:xfrm>
        <a:prstGeom prst="roundRect">
          <a:avLst>
            <a:gd name="adj" fmla="val 10000"/>
          </a:avLst>
        </a:prstGeom>
        <a:solidFill>
          <a:srgbClr val="FFC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b="1" kern="1200" dirty="0" smtClean="0">
              <a:solidFill>
                <a:schemeClr val="tx2">
                  <a:lumMod val="50000"/>
                </a:schemeClr>
              </a:solidFill>
              <a:latin typeface="+mj-lt"/>
            </a:rPr>
            <a:t>Документ «Акт инвентаризации незавершенного производства»</a:t>
          </a:r>
          <a:endParaRPr lang="ru-RU" sz="1200" b="1" kern="1200" dirty="0">
            <a:solidFill>
              <a:schemeClr val="tx2">
                <a:lumMod val="50000"/>
              </a:schemeClr>
            </a:solidFill>
            <a:latin typeface="+mj-lt"/>
          </a:endParaRPr>
        </a:p>
      </dsp:txBody>
      <dsp:txXfrm>
        <a:off x="3086642" y="1415432"/>
        <a:ext cx="2103941" cy="1039869"/>
      </dsp:txXfrm>
    </dsp:sp>
    <dsp:sp modelId="{249DC420-7D06-4FB0-A001-211517C2683F}">
      <dsp:nvSpPr>
        <dsp:cNvPr id="0" name=""/>
        <dsp:cNvSpPr/>
      </dsp:nvSpPr>
      <dsp:spPr>
        <a:xfrm>
          <a:off x="3595045" y="190462"/>
          <a:ext cx="2766728" cy="165685"/>
        </a:xfrm>
        <a:prstGeom prst="rect">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52CEAAA8-FA28-49A0-862F-1A70325187FD}">
      <dsp:nvSpPr>
        <dsp:cNvPr id="0" name=""/>
        <dsp:cNvSpPr/>
      </dsp:nvSpPr>
      <dsp:spPr>
        <a:xfrm>
          <a:off x="3054290" y="2363"/>
          <a:ext cx="2168645" cy="1104573"/>
        </a:xfrm>
        <a:prstGeom prst="roundRect">
          <a:avLst>
            <a:gd name="adj" fmla="val 10000"/>
          </a:avLst>
        </a:prstGeom>
        <a:solidFill>
          <a:schemeClr val="tx2">
            <a:lumMod val="20000"/>
            <a:lumOff val="8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b="1" kern="1200" dirty="0" smtClean="0">
              <a:solidFill>
                <a:schemeClr val="tx2">
                  <a:lumMod val="50000"/>
                </a:schemeClr>
              </a:solidFill>
              <a:latin typeface="+mj-lt"/>
            </a:rPr>
            <a:t>Документ «Движение незавершенного производства»</a:t>
          </a:r>
          <a:endParaRPr lang="ru-RU" sz="1200" b="1" kern="1200" dirty="0">
            <a:solidFill>
              <a:schemeClr val="tx2">
                <a:lumMod val="50000"/>
              </a:schemeClr>
            </a:solidFill>
            <a:latin typeface="+mj-lt"/>
          </a:endParaRPr>
        </a:p>
      </dsp:txBody>
      <dsp:txXfrm>
        <a:off x="3086642" y="34715"/>
        <a:ext cx="2103941" cy="1039869"/>
      </dsp:txXfrm>
    </dsp:sp>
    <dsp:sp modelId="{2345F12A-F3B2-43C6-BD7B-3E39FE261AF0}">
      <dsp:nvSpPr>
        <dsp:cNvPr id="0" name=""/>
        <dsp:cNvSpPr/>
      </dsp:nvSpPr>
      <dsp:spPr>
        <a:xfrm rot="5400000">
          <a:off x="5680135" y="880820"/>
          <a:ext cx="1372709" cy="165685"/>
        </a:xfrm>
        <a:prstGeom prst="rect">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98E7A392-15C7-4F94-98F6-85DC161FF66E}">
      <dsp:nvSpPr>
        <dsp:cNvPr id="0" name=""/>
        <dsp:cNvSpPr/>
      </dsp:nvSpPr>
      <dsp:spPr>
        <a:xfrm>
          <a:off x="5830450" y="2363"/>
          <a:ext cx="2168645" cy="1104573"/>
        </a:xfrm>
        <a:prstGeom prst="roundRect">
          <a:avLst>
            <a:gd name="adj" fmla="val 10000"/>
          </a:avLst>
        </a:prstGeom>
        <a:solidFill>
          <a:srgbClr val="57D3FF"/>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b="1" kern="1200" dirty="0" smtClean="0">
              <a:solidFill>
                <a:schemeClr val="tx2">
                  <a:lumMod val="50000"/>
                </a:schemeClr>
              </a:solidFill>
              <a:latin typeface="+mj-lt"/>
            </a:rPr>
            <a:t>Документ «Закрытие месяца»</a:t>
          </a:r>
          <a:endParaRPr lang="ru-RU" sz="1200" b="1" kern="1200" dirty="0">
            <a:solidFill>
              <a:schemeClr val="tx2">
                <a:lumMod val="50000"/>
              </a:schemeClr>
            </a:solidFill>
            <a:latin typeface="+mj-lt"/>
          </a:endParaRPr>
        </a:p>
      </dsp:txBody>
      <dsp:txXfrm>
        <a:off x="5862802" y="34715"/>
        <a:ext cx="2103941" cy="1039869"/>
      </dsp:txXfrm>
    </dsp:sp>
    <dsp:sp modelId="{18FB3169-2543-4404-B66F-94F6B858F002}">
      <dsp:nvSpPr>
        <dsp:cNvPr id="0" name=""/>
        <dsp:cNvSpPr/>
      </dsp:nvSpPr>
      <dsp:spPr>
        <a:xfrm>
          <a:off x="5830450" y="1383080"/>
          <a:ext cx="2168645" cy="1104573"/>
        </a:xfrm>
        <a:prstGeom prst="roundRect">
          <a:avLst>
            <a:gd name="adj" fmla="val 10000"/>
          </a:avLst>
        </a:prstGeom>
        <a:solidFill>
          <a:srgbClr val="E68B3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b="1" kern="1200" dirty="0" smtClean="0">
              <a:solidFill>
                <a:schemeClr val="tx2">
                  <a:lumMod val="50000"/>
                </a:schemeClr>
              </a:solidFill>
              <a:latin typeface="+mj-lt"/>
            </a:rPr>
            <a:t>Анализ фактической себестоимости при помощи отчетов</a:t>
          </a:r>
          <a:endParaRPr lang="ru-RU" sz="1200" b="1" kern="1200" dirty="0">
            <a:solidFill>
              <a:schemeClr val="tx2">
                <a:lumMod val="50000"/>
              </a:schemeClr>
            </a:solidFill>
            <a:latin typeface="+mj-lt"/>
          </a:endParaRPr>
        </a:p>
      </dsp:txBody>
      <dsp:txXfrm>
        <a:off x="5862802" y="1415432"/>
        <a:ext cx="2103941" cy="103986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8.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1">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lnSpc>
                <a:spcPct val="100000"/>
              </a:lnSpc>
              <a:spcBef>
                <a:spcPct val="0"/>
              </a:spcBef>
              <a:defRPr sz="1200" smtClean="0">
                <a:latin typeface="Times New Roman" pitchFamily="18" charset="0"/>
              </a:defRPr>
            </a:lvl1pPr>
          </a:lstStyle>
          <a:p>
            <a:pPr>
              <a:defRPr/>
            </a:pPr>
            <a:endParaRPr lang="ru-RU"/>
          </a:p>
        </p:txBody>
      </p:sp>
      <p:sp>
        <p:nvSpPr>
          <p:cNvPr id="8195"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lnSpc>
                <a:spcPct val="100000"/>
              </a:lnSpc>
              <a:spcBef>
                <a:spcPct val="0"/>
              </a:spcBef>
              <a:defRPr sz="1200" smtClean="0">
                <a:latin typeface="Times New Roman" pitchFamily="18" charset="0"/>
              </a:defRPr>
            </a:lvl1pPr>
          </a:lstStyle>
          <a:p>
            <a:pPr>
              <a:defRPr/>
            </a:pPr>
            <a:endParaRPr lang="ru-RU"/>
          </a:p>
        </p:txBody>
      </p:sp>
      <p:sp>
        <p:nvSpPr>
          <p:cNvPr id="8196"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lnSpc>
                <a:spcPct val="100000"/>
              </a:lnSpc>
              <a:spcBef>
                <a:spcPct val="0"/>
              </a:spcBef>
              <a:defRPr sz="1200" smtClean="0">
                <a:latin typeface="Times New Roman" pitchFamily="18" charset="0"/>
              </a:defRPr>
            </a:lvl1pPr>
          </a:lstStyle>
          <a:p>
            <a:pPr>
              <a:defRPr/>
            </a:pPr>
            <a:endParaRPr lang="ru-RU"/>
          </a:p>
        </p:txBody>
      </p:sp>
      <p:sp>
        <p:nvSpPr>
          <p:cNvPr id="8197"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lnSpc>
                <a:spcPct val="100000"/>
              </a:lnSpc>
              <a:spcBef>
                <a:spcPct val="0"/>
              </a:spcBef>
              <a:defRPr sz="1200" smtClean="0">
                <a:latin typeface="Times New Roman" pitchFamily="18" charset="0"/>
              </a:defRPr>
            </a:lvl1pPr>
          </a:lstStyle>
          <a:p>
            <a:pPr>
              <a:defRPr/>
            </a:pPr>
            <a:fld id="{25A4DD8E-1834-4901-A05A-FFCA9B951639}" type="slidenum">
              <a:rPr lang="ru-RU"/>
              <a:pPr>
                <a:defRPr/>
              </a:pPr>
              <a:t>‹#›</a:t>
            </a:fld>
            <a:endParaRPr lang="ru-RU"/>
          </a:p>
        </p:txBody>
      </p:sp>
    </p:spTree>
    <p:extLst>
      <p:ext uri="{BB962C8B-B14F-4D97-AF65-F5344CB8AC3E}">
        <p14:creationId xmlns:p14="http://schemas.microsoft.com/office/powerpoint/2010/main" val="9246937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lnSpc>
                <a:spcPct val="100000"/>
              </a:lnSpc>
              <a:spcBef>
                <a:spcPct val="0"/>
              </a:spcBef>
              <a:defRPr sz="1200" smtClean="0">
                <a:latin typeface="Times New Roman" pitchFamily="18" charset="0"/>
              </a:defRPr>
            </a:lvl1pPr>
          </a:lstStyle>
          <a:p>
            <a:pPr>
              <a:defRPr/>
            </a:pPr>
            <a:endParaRPr lang="ru-RU"/>
          </a:p>
        </p:txBody>
      </p:sp>
      <p:sp>
        <p:nvSpPr>
          <p:cNvPr id="409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lnSpc>
                <a:spcPct val="100000"/>
              </a:lnSpc>
              <a:spcBef>
                <a:spcPct val="0"/>
              </a:spcBef>
              <a:defRPr sz="1200" smtClean="0">
                <a:latin typeface="Times New Roman" pitchFamily="18" charset="0"/>
              </a:defRPr>
            </a:lvl1pPr>
          </a:lstStyle>
          <a:p>
            <a:pPr>
              <a:defRPr/>
            </a:pPr>
            <a:endParaRPr lang="ru-RU"/>
          </a:p>
        </p:txBody>
      </p:sp>
      <p:sp>
        <p:nvSpPr>
          <p:cNvPr id="450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410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lnSpc>
                <a:spcPct val="100000"/>
              </a:lnSpc>
              <a:spcBef>
                <a:spcPct val="0"/>
              </a:spcBef>
              <a:defRPr sz="1200" smtClean="0">
                <a:latin typeface="Times New Roman" pitchFamily="18" charset="0"/>
              </a:defRPr>
            </a:lvl1pPr>
          </a:lstStyle>
          <a:p>
            <a:pPr>
              <a:defRPr/>
            </a:pPr>
            <a:endParaRPr lang="ru-RU"/>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lnSpc>
                <a:spcPct val="100000"/>
              </a:lnSpc>
              <a:spcBef>
                <a:spcPct val="0"/>
              </a:spcBef>
              <a:defRPr sz="1200" smtClean="0">
                <a:latin typeface="Times New Roman" pitchFamily="18" charset="0"/>
              </a:defRPr>
            </a:lvl1pPr>
          </a:lstStyle>
          <a:p>
            <a:pPr>
              <a:defRPr/>
            </a:pPr>
            <a:fld id="{A0A0875F-6827-4448-B2B3-E4574570D878}" type="slidenum">
              <a:rPr lang="ru-RU"/>
              <a:pPr>
                <a:defRPr/>
              </a:pPr>
              <a:t>‹#›</a:t>
            </a:fld>
            <a:endParaRPr lang="ru-RU"/>
          </a:p>
        </p:txBody>
      </p:sp>
    </p:spTree>
    <p:extLst>
      <p:ext uri="{BB962C8B-B14F-4D97-AF65-F5344CB8AC3E}">
        <p14:creationId xmlns:p14="http://schemas.microsoft.com/office/powerpoint/2010/main" val="317782161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ED133995-17E9-4A2D-9CA2-50CF5D22E1A5}" type="slidenum">
              <a:rPr lang="ru-RU"/>
              <a:pPr/>
              <a:t>1</a:t>
            </a:fld>
            <a:endParaRPr lang="ru-RU" dirty="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r>
              <a:rPr lang="ru-RU" dirty="0" smtClean="0"/>
              <a:t>Представляем</a:t>
            </a:r>
            <a:r>
              <a:rPr lang="ru-RU" baseline="0" dirty="0" smtClean="0"/>
              <a:t> Вашему вниманию презентационный материал на тему «1С:Бухгалтерия строительной организации для Казахстана» – отраслевое решение фирмы «1С», возможности ведения бухгалтерского учета в строительстве</a:t>
            </a:r>
            <a:endParaRPr lang="ru-RU" dirty="0" smtClean="0"/>
          </a:p>
        </p:txBody>
      </p:sp>
    </p:spTree>
    <p:extLst>
      <p:ext uri="{BB962C8B-B14F-4D97-AF65-F5344CB8AC3E}">
        <p14:creationId xmlns:p14="http://schemas.microsoft.com/office/powerpoint/2010/main" val="31079983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92500"/>
          </a:bodyPr>
          <a:lstStyle/>
          <a:p>
            <a:r>
              <a:rPr lang="ru-RU" sz="1200" kern="1200" dirty="0" smtClean="0">
                <a:solidFill>
                  <a:schemeClr val="tx1"/>
                </a:solidFill>
                <a:latin typeface="Times New Roman" pitchFamily="18" charset="0"/>
                <a:ea typeface="+mn-ea"/>
                <a:cs typeface="+mn-cs"/>
              </a:rPr>
              <a:t>Для ведения и корректировки планов финансирования используется документ «План финансирования строительства». </a:t>
            </a:r>
          </a:p>
          <a:p>
            <a:endParaRPr lang="ru-RU" sz="1200" kern="1200" dirty="0" smtClean="0">
              <a:solidFill>
                <a:schemeClr val="tx1"/>
              </a:solidFill>
              <a:latin typeface="Times New Roman" pitchFamily="18" charset="0"/>
              <a:ea typeface="+mn-ea"/>
              <a:cs typeface="+mn-cs"/>
            </a:endParaRPr>
          </a:p>
          <a:p>
            <a:r>
              <a:rPr lang="ru-RU" dirty="0" smtClean="0"/>
              <a:t>Документ «План финансирования</a:t>
            </a:r>
            <a:r>
              <a:rPr lang="ru-RU" baseline="0" dirty="0" smtClean="0"/>
              <a:t> строительства» </a:t>
            </a:r>
            <a:r>
              <a:rPr lang="ru-RU" dirty="0" smtClean="0"/>
              <a:t>предназначен для планирования потоков финансирования строительства. </a:t>
            </a:r>
          </a:p>
          <a:p>
            <a:r>
              <a:rPr lang="ru-RU" dirty="0" smtClean="0"/>
              <a:t>Планировать можно как поступающее финансирование, так и исходящее, то есть могут применяться как подрядчиками, так и инвесторами и заказчиками. </a:t>
            </a:r>
          </a:p>
          <a:p>
            <a:endParaRPr lang="ru-RU" dirty="0" smtClean="0"/>
          </a:p>
          <a:p>
            <a:r>
              <a:rPr lang="ru-RU" dirty="0" smtClean="0"/>
              <a:t>План финансирования вносится в разрезе:</a:t>
            </a:r>
          </a:p>
          <a:p>
            <a:pPr>
              <a:buFont typeface="Wingdings" pitchFamily="2" charset="2"/>
              <a:buChar char="ü"/>
            </a:pPr>
            <a:r>
              <a:rPr lang="ru-RU" dirty="0" smtClean="0"/>
              <a:t>объектов строительства; </a:t>
            </a:r>
          </a:p>
          <a:p>
            <a:pPr>
              <a:buFont typeface="Wingdings" pitchFamily="2" charset="2"/>
              <a:buChar char="ü"/>
            </a:pPr>
            <a:r>
              <a:rPr lang="ru-RU" dirty="0" smtClean="0"/>
              <a:t>источников финансирования; </a:t>
            </a:r>
          </a:p>
          <a:p>
            <a:pPr>
              <a:buFont typeface="Wingdings" pitchFamily="2" charset="2"/>
              <a:buChar char="ü"/>
            </a:pPr>
            <a:r>
              <a:rPr lang="ru-RU" dirty="0" smtClean="0"/>
              <a:t>месяцев.</a:t>
            </a:r>
          </a:p>
          <a:p>
            <a:endParaRPr lang="ru-RU" dirty="0" smtClean="0"/>
          </a:p>
          <a:p>
            <a:r>
              <a:rPr lang="ru-RU" dirty="0" smtClean="0"/>
              <a:t>Список источников финансирования (как собственных, так и сторонних) ведется  в справочнике «Источники финансирования» </a:t>
            </a:r>
          </a:p>
          <a:p>
            <a:endParaRPr lang="ru-RU" dirty="0" smtClean="0"/>
          </a:p>
          <a:p>
            <a:r>
              <a:rPr lang="ru-RU" dirty="0" smtClean="0"/>
              <a:t>Суммы финансирования указываются в валюте регламентированного учета.</a:t>
            </a:r>
          </a:p>
          <a:p>
            <a:r>
              <a:rPr lang="ru-RU" dirty="0" smtClean="0"/>
              <a:t/>
            </a:r>
            <a:br>
              <a:rPr lang="ru-RU" dirty="0" smtClean="0"/>
            </a:br>
            <a:r>
              <a:rPr lang="ru-RU" dirty="0" smtClean="0"/>
              <a:t/>
            </a:r>
            <a:br>
              <a:rPr lang="ru-RU" dirty="0" smtClean="0"/>
            </a:br>
            <a:endParaRPr lang="ru-RU" baseline="0" dirty="0" smtClean="0"/>
          </a:p>
        </p:txBody>
      </p:sp>
      <p:sp>
        <p:nvSpPr>
          <p:cNvPr id="4" name="Номер слайда 3"/>
          <p:cNvSpPr>
            <a:spLocks noGrp="1"/>
          </p:cNvSpPr>
          <p:nvPr>
            <p:ph type="sldNum" sz="quarter" idx="10"/>
          </p:nvPr>
        </p:nvSpPr>
        <p:spPr/>
        <p:txBody>
          <a:bodyPr/>
          <a:lstStyle/>
          <a:p>
            <a:pPr>
              <a:defRPr/>
            </a:pPr>
            <a:fld id="{A0A0875F-6827-4448-B2B3-E4574570D878}" type="slidenum">
              <a:rPr lang="ru-RU" smtClean="0"/>
              <a:pPr>
                <a:defRPr/>
              </a:pPr>
              <a:t>10</a:t>
            </a:fld>
            <a:endParaRPr lang="ru-RU" dirty="0"/>
          </a:p>
        </p:txBody>
      </p:sp>
    </p:spTree>
    <p:extLst>
      <p:ext uri="{BB962C8B-B14F-4D97-AF65-F5344CB8AC3E}">
        <p14:creationId xmlns:p14="http://schemas.microsoft.com/office/powerpoint/2010/main" val="11053312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Учет исполнения планов финансирования осуществляется на основании введенных документов по банку и кассе (по указанным в них источникам финансирования) и анализируется при помощи отчета «Исполнение плана финансирования». </a:t>
            </a:r>
          </a:p>
          <a:p>
            <a:endParaRPr lang="ru-RU" baseline="0" dirty="0" smtClean="0"/>
          </a:p>
          <a:p>
            <a:r>
              <a:rPr lang="ru-RU" dirty="0" smtClean="0"/>
              <a:t>Отчет позволяет за выбранный период в разрезе объектов</a:t>
            </a:r>
            <a:r>
              <a:rPr lang="ru-RU" baseline="0" dirty="0" smtClean="0"/>
              <a:t> строительства и месяцев </a:t>
            </a:r>
            <a:r>
              <a:rPr lang="ru-RU" dirty="0" smtClean="0"/>
              <a:t>проанализировать:</a:t>
            </a:r>
          </a:p>
          <a:p>
            <a:pPr>
              <a:buFont typeface="Arial" pitchFamily="34" charset="0"/>
              <a:buChar char="•"/>
            </a:pPr>
            <a:r>
              <a:rPr lang="ru-RU" dirty="0" smtClean="0"/>
              <a:t>величину потоков финансирования, заложенных в планы финансирования на этот период; </a:t>
            </a:r>
          </a:p>
          <a:p>
            <a:pPr>
              <a:buFont typeface="Arial" pitchFamily="34" charset="0"/>
              <a:buChar char="•"/>
            </a:pPr>
            <a:r>
              <a:rPr lang="ru-RU" dirty="0" smtClean="0"/>
              <a:t>поступления и платежи по строке плана.</a:t>
            </a:r>
          </a:p>
          <a:p>
            <a:r>
              <a:rPr lang="ru-RU" dirty="0" smtClean="0"/>
              <a:t/>
            </a:r>
            <a:br>
              <a:rPr lang="ru-RU" dirty="0" smtClean="0"/>
            </a:br>
            <a:r>
              <a:rPr lang="ru-RU" dirty="0" smtClean="0"/>
              <a:t/>
            </a:r>
            <a:br>
              <a:rPr lang="ru-RU" dirty="0" smtClean="0"/>
            </a:br>
            <a:endParaRPr lang="ru-RU" baseline="0" dirty="0" smtClean="0"/>
          </a:p>
        </p:txBody>
      </p:sp>
      <p:sp>
        <p:nvSpPr>
          <p:cNvPr id="4" name="Номер слайда 3"/>
          <p:cNvSpPr>
            <a:spLocks noGrp="1"/>
          </p:cNvSpPr>
          <p:nvPr>
            <p:ph type="sldNum" sz="quarter" idx="10"/>
          </p:nvPr>
        </p:nvSpPr>
        <p:spPr/>
        <p:txBody>
          <a:bodyPr/>
          <a:lstStyle/>
          <a:p>
            <a:pPr>
              <a:defRPr/>
            </a:pPr>
            <a:fld id="{A0A0875F-6827-4448-B2B3-E4574570D878}" type="slidenum">
              <a:rPr lang="ru-RU" smtClean="0"/>
              <a:pPr>
                <a:defRPr/>
              </a:pPr>
              <a:t>11</a:t>
            </a:fld>
            <a:endParaRPr lang="ru-RU" dirty="0"/>
          </a:p>
        </p:txBody>
      </p:sp>
    </p:spTree>
    <p:extLst>
      <p:ext uri="{BB962C8B-B14F-4D97-AF65-F5344CB8AC3E}">
        <p14:creationId xmlns:p14="http://schemas.microsoft.com/office/powerpoint/2010/main" val="14857545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Times New Roman" pitchFamily="18" charset="0"/>
                <a:ea typeface="+mn-ea"/>
                <a:cs typeface="+mn-cs"/>
              </a:rPr>
              <a:t>Учет движения средств источников финансирования осуществляется документами банка и кассы, путем указания в них источника, по которому совершается операция. </a:t>
            </a:r>
          </a:p>
          <a:p>
            <a:pPr marL="0" marR="0" indent="0" algn="l" defTabSz="914400" rtl="0" eaLnBrk="0" fontAlgn="base" latinLnBrk="0" hangingPunct="0">
              <a:lnSpc>
                <a:spcPct val="100000"/>
              </a:lnSpc>
              <a:spcBef>
                <a:spcPct val="30000"/>
              </a:spcBef>
              <a:spcAft>
                <a:spcPct val="0"/>
              </a:spcAft>
              <a:buClrTx/>
              <a:buSzTx/>
              <a:buFontTx/>
              <a:buNone/>
              <a:tabLst/>
              <a:defRPr/>
            </a:pPr>
            <a:endParaRPr lang="ru-RU" sz="1200" kern="1200" dirty="0" smtClean="0">
              <a:solidFill>
                <a:schemeClr val="tx1"/>
              </a:solidFill>
              <a:latin typeface="Times New Roman" pitchFamily="18"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ru-RU" sz="1200" kern="1200" dirty="0" smtClean="0">
                <a:solidFill>
                  <a:schemeClr val="tx1"/>
                </a:solidFill>
                <a:latin typeface="Times New Roman" pitchFamily="18" charset="0"/>
                <a:ea typeface="+mn-ea"/>
                <a:cs typeface="+mn-cs"/>
              </a:rPr>
              <a:t>Указание источника не обязательно, если учет финансирования не ведется или операция совершается со средствами, не имеющими отношения к учитываемым источникам.</a:t>
            </a:r>
          </a:p>
          <a:p>
            <a:endParaRPr lang="ru-RU" sz="1200" kern="1200" dirty="0">
              <a:solidFill>
                <a:schemeClr val="tx1"/>
              </a:solidFill>
              <a:latin typeface="Times New Roman" pitchFamily="18" charset="0"/>
              <a:ea typeface="+mn-ea"/>
              <a:cs typeface="+mn-cs"/>
            </a:endParaRPr>
          </a:p>
        </p:txBody>
      </p:sp>
      <p:sp>
        <p:nvSpPr>
          <p:cNvPr id="4" name="Номер слайда 3"/>
          <p:cNvSpPr>
            <a:spLocks noGrp="1"/>
          </p:cNvSpPr>
          <p:nvPr>
            <p:ph type="sldNum" sz="quarter" idx="10"/>
          </p:nvPr>
        </p:nvSpPr>
        <p:spPr/>
        <p:txBody>
          <a:bodyPr/>
          <a:lstStyle/>
          <a:p>
            <a:pPr>
              <a:defRPr/>
            </a:pPr>
            <a:fld id="{A0A0875F-6827-4448-B2B3-E4574570D878}" type="slidenum">
              <a:rPr lang="ru-RU" smtClean="0"/>
              <a:pPr>
                <a:defRPr/>
              </a:pPr>
              <a:t>12</a:t>
            </a:fld>
            <a:endParaRPr lang="ru-RU" dirty="0"/>
          </a:p>
        </p:txBody>
      </p:sp>
    </p:spTree>
    <p:extLst>
      <p:ext uri="{BB962C8B-B14F-4D97-AF65-F5344CB8AC3E}">
        <p14:creationId xmlns:p14="http://schemas.microsoft.com/office/powerpoint/2010/main" val="26226257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Times New Roman" pitchFamily="18" charset="0"/>
                <a:ea typeface="+mn-ea"/>
                <a:cs typeface="+mn-cs"/>
              </a:rPr>
              <a:t>В случае изменения структуры средств</a:t>
            </a:r>
            <a:r>
              <a:rPr lang="ru-RU" sz="1200" kern="1200" baseline="0" dirty="0" smtClean="0">
                <a:solidFill>
                  <a:schemeClr val="tx1"/>
                </a:solidFill>
                <a:latin typeface="Times New Roman" pitchFamily="18" charset="0"/>
                <a:ea typeface="+mn-ea"/>
                <a:cs typeface="+mn-cs"/>
              </a:rPr>
              <a:t> </a:t>
            </a:r>
            <a:r>
              <a:rPr lang="ru-RU" sz="1200" kern="1200" dirty="0" smtClean="0">
                <a:solidFill>
                  <a:schemeClr val="tx1"/>
                </a:solidFill>
                <a:latin typeface="Times New Roman" pitchFamily="18" charset="0"/>
                <a:ea typeface="+mn-ea"/>
                <a:cs typeface="+mn-cs"/>
              </a:rPr>
              <a:t>источников финансирования, для отражения этого изменения в оперативном учете используется документ «Перемещение средств между источниками финансирования»</a:t>
            </a:r>
            <a:r>
              <a:rPr lang="ru-RU" sz="1200" i="1" kern="1200" dirty="0" smtClean="0">
                <a:solidFill>
                  <a:schemeClr val="tx1"/>
                </a:solidFill>
                <a:latin typeface="Times New Roman" pitchFamily="18" charset="0"/>
                <a:ea typeface="+mn-ea"/>
                <a:cs typeface="+mn-cs"/>
              </a:rPr>
              <a:t> </a:t>
            </a:r>
            <a:endParaRPr lang="ru-RU" dirty="0" smtClean="0"/>
          </a:p>
          <a:p>
            <a:endParaRPr lang="ru-RU" sz="1200" kern="1200" dirty="0" smtClean="0">
              <a:solidFill>
                <a:schemeClr val="tx1"/>
              </a:solidFill>
              <a:latin typeface="Times New Roman" pitchFamily="18" charset="0"/>
              <a:ea typeface="+mn-ea"/>
              <a:cs typeface="+mn-cs"/>
            </a:endParaRPr>
          </a:p>
          <a:p>
            <a:r>
              <a:rPr lang="ru-RU" sz="1200" kern="1200" dirty="0" smtClean="0">
                <a:solidFill>
                  <a:schemeClr val="tx1"/>
                </a:solidFill>
                <a:latin typeface="Times New Roman" pitchFamily="18" charset="0"/>
                <a:ea typeface="+mn-ea"/>
                <a:cs typeface="+mn-cs"/>
              </a:rPr>
              <a:t>Документ предназначен для перемещения остатков средств по источникам финансирования в оперативном учете между источниками, либо между счетами/кассами.</a:t>
            </a:r>
          </a:p>
          <a:p>
            <a:endParaRPr lang="ru-RU" sz="1200" kern="1200" dirty="0" smtClean="0">
              <a:solidFill>
                <a:schemeClr val="tx1"/>
              </a:solidFill>
              <a:latin typeface="Times New Roman" pitchFamily="18" charset="0"/>
              <a:ea typeface="+mn-ea"/>
              <a:cs typeface="+mn-cs"/>
            </a:endParaRPr>
          </a:p>
          <a:p>
            <a:r>
              <a:rPr lang="ru-RU" sz="1200" kern="1200" dirty="0" smtClean="0">
                <a:solidFill>
                  <a:schemeClr val="tx1"/>
                </a:solidFill>
                <a:latin typeface="Times New Roman" pitchFamily="18" charset="0"/>
                <a:ea typeface="+mn-ea"/>
                <a:cs typeface="+mn-cs"/>
              </a:rPr>
              <a:t>В табличной части документа указываются источники финансирования и счета/кассы, между которыми производится перемещение суммы остатка, указывается перемещаемая сумма.</a:t>
            </a:r>
          </a:p>
          <a:p>
            <a:endParaRPr lang="ru-RU" sz="1200" kern="1200" dirty="0" smtClean="0">
              <a:solidFill>
                <a:schemeClr val="tx1"/>
              </a:solidFill>
              <a:latin typeface="Times New Roman" pitchFamily="18" charset="0"/>
              <a:ea typeface="+mn-ea"/>
              <a:cs typeface="+mn-cs"/>
            </a:endParaRPr>
          </a:p>
          <a:p>
            <a:r>
              <a:rPr lang="ru-RU" sz="1200" kern="1200" dirty="0" smtClean="0">
                <a:solidFill>
                  <a:schemeClr val="tx1"/>
                </a:solidFill>
                <a:latin typeface="Times New Roman" pitchFamily="18" charset="0"/>
                <a:ea typeface="+mn-ea"/>
                <a:cs typeface="+mn-cs"/>
              </a:rPr>
              <a:t>Документ не формирует проводок по бухгалтерскому учету, поэтому в случае перемещения средств между различными счетами и кассами, а не только источниками финансирования, следует ввести необходимые документы бухгалтерского учета. </a:t>
            </a:r>
          </a:p>
          <a:p>
            <a:endParaRPr lang="ru-RU" sz="1200" kern="1200" dirty="0" smtClean="0">
              <a:solidFill>
                <a:schemeClr val="tx1"/>
              </a:solidFill>
              <a:latin typeface="Times New Roman" pitchFamily="18" charset="0"/>
              <a:ea typeface="+mn-ea"/>
              <a:cs typeface="+mn-cs"/>
            </a:endParaRPr>
          </a:p>
          <a:p>
            <a:r>
              <a:rPr lang="ru-RU" sz="1200" kern="1200" dirty="0" smtClean="0">
                <a:solidFill>
                  <a:schemeClr val="tx1"/>
                </a:solidFill>
                <a:latin typeface="Times New Roman" pitchFamily="18" charset="0"/>
                <a:ea typeface="+mn-ea"/>
                <a:cs typeface="+mn-cs"/>
              </a:rPr>
              <a:t>Рекомендуется данным документом перемещать средства источников в пределах одного счета/кассы</a:t>
            </a:r>
            <a:endParaRPr lang="ru-RU" baseline="0" dirty="0" smtClean="0"/>
          </a:p>
        </p:txBody>
      </p:sp>
      <p:sp>
        <p:nvSpPr>
          <p:cNvPr id="4" name="Номер слайда 3"/>
          <p:cNvSpPr>
            <a:spLocks noGrp="1"/>
          </p:cNvSpPr>
          <p:nvPr>
            <p:ph type="sldNum" sz="quarter" idx="10"/>
          </p:nvPr>
        </p:nvSpPr>
        <p:spPr/>
        <p:txBody>
          <a:bodyPr/>
          <a:lstStyle/>
          <a:p>
            <a:pPr>
              <a:defRPr/>
            </a:pPr>
            <a:fld id="{A0A0875F-6827-4448-B2B3-E4574570D878}" type="slidenum">
              <a:rPr lang="ru-RU" smtClean="0"/>
              <a:pPr>
                <a:defRPr/>
              </a:pPr>
              <a:t>13</a:t>
            </a:fld>
            <a:endParaRPr lang="ru-RU" dirty="0"/>
          </a:p>
        </p:txBody>
      </p:sp>
    </p:spTree>
    <p:extLst>
      <p:ext uri="{BB962C8B-B14F-4D97-AF65-F5344CB8AC3E}">
        <p14:creationId xmlns:p14="http://schemas.microsoft.com/office/powerpoint/2010/main" val="21183347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Times New Roman" pitchFamily="18" charset="0"/>
                <a:ea typeface="+mn-ea"/>
                <a:cs typeface="+mn-cs"/>
              </a:rPr>
              <a:t>Для анализа состояния источников финансирования предусмотрены следующие отчеты </a:t>
            </a:r>
            <a:r>
              <a:rPr lang="ru-RU" sz="1200" i="1" kern="1200" dirty="0" smtClean="0">
                <a:solidFill>
                  <a:schemeClr val="tx1"/>
                </a:solidFill>
                <a:latin typeface="Times New Roman" pitchFamily="18" charset="0"/>
                <a:ea typeface="+mn-ea"/>
                <a:cs typeface="+mn-cs"/>
              </a:rPr>
              <a:t>.</a:t>
            </a:r>
          </a:p>
          <a:p>
            <a:endParaRPr lang="ru-RU" sz="1200" i="1" kern="1200" dirty="0" smtClean="0">
              <a:solidFill>
                <a:schemeClr val="tx1"/>
              </a:solidFill>
              <a:latin typeface="Times New Roman" pitchFamily="18" charset="0"/>
              <a:ea typeface="+mn-ea"/>
              <a:cs typeface="+mn-cs"/>
            </a:endParaRPr>
          </a:p>
          <a:p>
            <a:pPr lvl="0"/>
            <a:r>
              <a:rPr lang="ru-RU" sz="1200" kern="1200" dirty="0" smtClean="0">
                <a:solidFill>
                  <a:schemeClr val="tx1"/>
                </a:solidFill>
                <a:latin typeface="Times New Roman" pitchFamily="18" charset="0"/>
                <a:ea typeface="+mn-ea"/>
                <a:cs typeface="+mn-cs"/>
              </a:rPr>
              <a:t>1) Остатки по источникам финансирования;</a:t>
            </a:r>
          </a:p>
          <a:p>
            <a:pPr lvl="0"/>
            <a:r>
              <a:rPr lang="ru-RU" sz="1200" kern="1200" dirty="0" smtClean="0">
                <a:solidFill>
                  <a:schemeClr val="tx1"/>
                </a:solidFill>
                <a:latin typeface="Times New Roman" pitchFamily="18" charset="0"/>
                <a:ea typeface="+mn-ea"/>
                <a:cs typeface="+mn-cs"/>
              </a:rPr>
              <a:t>2) Остатки и обороты по источникам финансирования;</a:t>
            </a:r>
          </a:p>
          <a:p>
            <a:pPr lvl="0"/>
            <a:r>
              <a:rPr lang="ru-RU" sz="1200" kern="1200" dirty="0" smtClean="0">
                <a:solidFill>
                  <a:schemeClr val="tx1"/>
                </a:solidFill>
                <a:latin typeface="Times New Roman" pitchFamily="18" charset="0"/>
                <a:ea typeface="+mn-ea"/>
                <a:cs typeface="+mn-cs"/>
              </a:rPr>
              <a:t>3) Использование средств источников финансирования.</a:t>
            </a:r>
          </a:p>
          <a:p>
            <a:endParaRPr lang="ru-RU" baseline="0" dirty="0" smtClean="0"/>
          </a:p>
          <a:p>
            <a:r>
              <a:rPr lang="ru-RU" baseline="0" dirty="0" smtClean="0"/>
              <a:t>Данные отчеты позволяют за выбранный период/на выбранную дату проанализировать в разрезе источников финансирования и счетов/касс начальные и конечные остатки средств, также объем поступлений и списаний, а также направление использования полученных денежных средств в разрезе счетов/касс, контрагентов, договоров и статей ДДС.</a:t>
            </a:r>
          </a:p>
        </p:txBody>
      </p:sp>
      <p:sp>
        <p:nvSpPr>
          <p:cNvPr id="4" name="Номер слайда 3"/>
          <p:cNvSpPr>
            <a:spLocks noGrp="1"/>
          </p:cNvSpPr>
          <p:nvPr>
            <p:ph type="sldNum" sz="quarter" idx="10"/>
          </p:nvPr>
        </p:nvSpPr>
        <p:spPr/>
        <p:txBody>
          <a:bodyPr/>
          <a:lstStyle/>
          <a:p>
            <a:pPr>
              <a:defRPr/>
            </a:pPr>
            <a:fld id="{A0A0875F-6827-4448-B2B3-E4574570D878}" type="slidenum">
              <a:rPr lang="ru-RU" smtClean="0"/>
              <a:pPr>
                <a:defRPr/>
              </a:pPr>
              <a:t>14</a:t>
            </a:fld>
            <a:endParaRPr lang="ru-RU" dirty="0"/>
          </a:p>
        </p:txBody>
      </p:sp>
    </p:spTree>
    <p:extLst>
      <p:ext uri="{BB962C8B-B14F-4D97-AF65-F5344CB8AC3E}">
        <p14:creationId xmlns:p14="http://schemas.microsoft.com/office/powerpoint/2010/main" val="27383940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ru-RU" dirty="0" smtClean="0"/>
              <a:t>Для регистрации договора с дольщиком, определяющего финансирование дольщиком и передач</a:t>
            </a:r>
            <a:r>
              <a:rPr lang="en-US" dirty="0" smtClean="0"/>
              <a:t>e</a:t>
            </a:r>
            <a:r>
              <a:rPr lang="ru-RU" dirty="0" smtClean="0"/>
              <a:t> ему помещений в объекте строительства</a:t>
            </a:r>
            <a:r>
              <a:rPr lang="ru-RU" baseline="0" dirty="0" smtClean="0"/>
              <a:t> предназначен д</a:t>
            </a:r>
            <a:r>
              <a:rPr lang="ru-RU" dirty="0" smtClean="0"/>
              <a:t>окумент</a:t>
            </a:r>
            <a:r>
              <a:rPr lang="ru-RU" baseline="0" dirty="0" smtClean="0"/>
              <a:t> «Договор долевого финансирования»</a:t>
            </a:r>
            <a:r>
              <a:rPr lang="ru-RU" dirty="0" smtClean="0"/>
              <a:t>.</a:t>
            </a:r>
          </a:p>
          <a:p>
            <a:pPr marL="0" marR="0" indent="0" algn="l" defTabSz="914400" rtl="0" eaLnBrk="0" fontAlgn="base" latinLnBrk="0" hangingPunct="0">
              <a:lnSpc>
                <a:spcPct val="100000"/>
              </a:lnSpc>
              <a:spcBef>
                <a:spcPct val="30000"/>
              </a:spcBef>
              <a:spcAft>
                <a:spcPct val="0"/>
              </a:spcAft>
              <a:buClrTx/>
              <a:buSzTx/>
              <a:buFontTx/>
              <a:buNone/>
              <a:tabLst/>
              <a:defRPr/>
            </a:pPr>
            <a:endParaRPr lang="ru-RU"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ru-RU" dirty="0" smtClean="0"/>
              <a:t>Для учета договоров долевого финансирования строительства в  конфигурации необходимо отразить предмет (помещение) долевого участия. </a:t>
            </a:r>
          </a:p>
          <a:p>
            <a:pPr marL="0" marR="0" indent="0" algn="l" defTabSz="914400" rtl="0" eaLnBrk="0" fontAlgn="base" latinLnBrk="0" hangingPunct="0">
              <a:lnSpc>
                <a:spcPct val="100000"/>
              </a:lnSpc>
              <a:spcBef>
                <a:spcPct val="30000"/>
              </a:spcBef>
              <a:spcAft>
                <a:spcPct val="0"/>
              </a:spcAft>
              <a:buClrTx/>
              <a:buSzTx/>
              <a:buFontTx/>
              <a:buNone/>
              <a:tabLst/>
              <a:defRPr/>
            </a:pPr>
            <a:endParaRPr lang="ru-RU" sz="1200" kern="1200" dirty="0" smtClean="0">
              <a:solidFill>
                <a:schemeClr val="tx1"/>
              </a:solidFill>
              <a:latin typeface="Times New Roman" pitchFamily="18"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ru-RU" sz="1200" kern="1200" dirty="0" smtClean="0">
                <a:solidFill>
                  <a:schemeClr val="tx1"/>
                </a:solidFill>
                <a:latin typeface="Times New Roman" pitchFamily="18" charset="0"/>
                <a:ea typeface="+mn-ea"/>
                <a:cs typeface="+mn-cs"/>
              </a:rPr>
              <a:t>Перечень помещений объекта строительства, предназначенных для передачи дольщикам по договорам долевого финансирования, ведется в справочнике «Номенклатура», с указанием типа номенклатурной позиции «Доля в объекте строительства (помещение)».</a:t>
            </a:r>
          </a:p>
          <a:p>
            <a:pPr marL="0" marR="0" indent="0" algn="l" defTabSz="914400" rtl="0" eaLnBrk="0" fontAlgn="base" latinLnBrk="0" hangingPunct="0">
              <a:lnSpc>
                <a:spcPct val="100000"/>
              </a:lnSpc>
              <a:spcBef>
                <a:spcPct val="30000"/>
              </a:spcBef>
              <a:spcAft>
                <a:spcPct val="0"/>
              </a:spcAft>
              <a:buClrTx/>
              <a:buSzTx/>
              <a:buFontTx/>
              <a:buNone/>
              <a:tabLst/>
              <a:defRPr/>
            </a:pPr>
            <a:endParaRPr lang="ru-RU" dirty="0" smtClean="0"/>
          </a:p>
          <a:p>
            <a:endParaRPr lang="ru-RU" dirty="0" smtClean="0"/>
          </a:p>
          <a:p>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endParaRPr lang="ru-RU" baseline="0" dirty="0" smtClean="0"/>
          </a:p>
        </p:txBody>
      </p:sp>
      <p:sp>
        <p:nvSpPr>
          <p:cNvPr id="4" name="Номер слайда 3"/>
          <p:cNvSpPr>
            <a:spLocks noGrp="1"/>
          </p:cNvSpPr>
          <p:nvPr>
            <p:ph type="sldNum" sz="quarter" idx="10"/>
          </p:nvPr>
        </p:nvSpPr>
        <p:spPr/>
        <p:txBody>
          <a:bodyPr/>
          <a:lstStyle/>
          <a:p>
            <a:pPr>
              <a:defRPr/>
            </a:pPr>
            <a:fld id="{A0A0875F-6827-4448-B2B3-E4574570D878}" type="slidenum">
              <a:rPr lang="ru-RU" smtClean="0"/>
              <a:pPr>
                <a:defRPr/>
              </a:pPr>
              <a:t>15</a:t>
            </a:fld>
            <a:endParaRPr lang="ru-RU" dirty="0"/>
          </a:p>
        </p:txBody>
      </p:sp>
    </p:spTree>
    <p:extLst>
      <p:ext uri="{BB962C8B-B14F-4D97-AF65-F5344CB8AC3E}">
        <p14:creationId xmlns:p14="http://schemas.microsoft.com/office/powerpoint/2010/main" val="25535478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ru-RU" sz="1200" kern="1200" dirty="0" smtClean="0">
                <a:solidFill>
                  <a:schemeClr val="tx1"/>
                </a:solidFill>
                <a:latin typeface="Times New Roman" pitchFamily="18" charset="0"/>
                <a:ea typeface="+mn-ea"/>
                <a:cs typeface="+mn-cs"/>
              </a:rPr>
              <a:t>Для закрытия договора формируется акт приемки помещений дольщиком.</a:t>
            </a:r>
          </a:p>
          <a:p>
            <a:pPr marL="0" marR="0" indent="0" algn="l" defTabSz="914400" rtl="0" eaLnBrk="0" fontAlgn="base" latinLnBrk="0" hangingPunct="0">
              <a:lnSpc>
                <a:spcPct val="100000"/>
              </a:lnSpc>
              <a:spcBef>
                <a:spcPct val="30000"/>
              </a:spcBef>
              <a:spcAft>
                <a:spcPct val="0"/>
              </a:spcAft>
              <a:buClrTx/>
              <a:buSzTx/>
              <a:buFontTx/>
              <a:buNone/>
              <a:tabLst/>
              <a:defRPr/>
            </a:pPr>
            <a:endParaRPr lang="ru-RU" sz="1200" kern="1200" baseline="0" dirty="0" smtClean="0">
              <a:solidFill>
                <a:schemeClr val="tx1"/>
              </a:solidFill>
              <a:latin typeface="Times New Roman" pitchFamily="18"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ru-RU" sz="1200" kern="1200" dirty="0" smtClean="0">
                <a:solidFill>
                  <a:schemeClr val="tx1"/>
                </a:solidFill>
                <a:latin typeface="Times New Roman" pitchFamily="18" charset="0"/>
                <a:ea typeface="+mn-ea"/>
                <a:cs typeface="+mn-cs"/>
              </a:rPr>
              <a:t>Документ «Приемка помещений по</a:t>
            </a:r>
            <a:r>
              <a:rPr lang="ru-RU" sz="1200" kern="1200" baseline="0" dirty="0" smtClean="0">
                <a:solidFill>
                  <a:schemeClr val="tx1"/>
                </a:solidFill>
                <a:latin typeface="Times New Roman" pitchFamily="18" charset="0"/>
                <a:ea typeface="+mn-ea"/>
                <a:cs typeface="+mn-cs"/>
              </a:rPr>
              <a:t> договорам долевого финансирования» п</a:t>
            </a:r>
            <a:r>
              <a:rPr lang="ru-RU" sz="1200" kern="1200" dirty="0" smtClean="0">
                <a:solidFill>
                  <a:schemeClr val="tx1"/>
                </a:solidFill>
                <a:latin typeface="Times New Roman" pitchFamily="18" charset="0"/>
                <a:ea typeface="+mn-ea"/>
                <a:cs typeface="+mn-cs"/>
              </a:rPr>
              <a:t>редназначен для регистрации факта приемки помещений дольщиками по договорам долевого строительства и инициации заключительной стадии взаиморасчетов. В документе указывается дольщик и договор с дольщиком, а также список помещений и стоимость передачи. </a:t>
            </a:r>
          </a:p>
          <a:p>
            <a:pPr marL="0" marR="0" indent="0" algn="l" defTabSz="914400" rtl="0" eaLnBrk="0" fontAlgn="base" latinLnBrk="0" hangingPunct="0">
              <a:lnSpc>
                <a:spcPct val="100000"/>
              </a:lnSpc>
              <a:spcBef>
                <a:spcPct val="30000"/>
              </a:spcBef>
              <a:spcAft>
                <a:spcPct val="0"/>
              </a:spcAft>
              <a:buClrTx/>
              <a:buSzTx/>
              <a:buFontTx/>
              <a:buNone/>
              <a:tabLst/>
              <a:defRPr/>
            </a:pPr>
            <a:r>
              <a:rPr lang="ru-RU" sz="1200" kern="1200" dirty="0" smtClean="0">
                <a:solidFill>
                  <a:schemeClr val="tx1"/>
                </a:solidFill>
                <a:latin typeface="Times New Roman" pitchFamily="18" charset="0"/>
                <a:ea typeface="+mn-ea"/>
                <a:cs typeface="+mn-cs"/>
              </a:rPr>
              <a:t>На основании документа можно ввести «Платежное поручение входящее» на перечисление денежных средств с депозита дольщика на счет организации.</a:t>
            </a:r>
          </a:p>
          <a:p>
            <a:pPr marL="0" marR="0" indent="0" algn="l" defTabSz="914400" rtl="0" eaLnBrk="0" fontAlgn="base" latinLnBrk="0" hangingPunct="0">
              <a:lnSpc>
                <a:spcPct val="100000"/>
              </a:lnSpc>
              <a:spcBef>
                <a:spcPct val="30000"/>
              </a:spcBef>
              <a:spcAft>
                <a:spcPct val="0"/>
              </a:spcAft>
              <a:buClrTx/>
              <a:buSzTx/>
              <a:buFontTx/>
              <a:buNone/>
              <a:tabLst/>
              <a:defRPr/>
            </a:pPr>
            <a:endParaRPr lang="ru-RU" baseline="0" dirty="0" smtClean="0"/>
          </a:p>
        </p:txBody>
      </p:sp>
      <p:sp>
        <p:nvSpPr>
          <p:cNvPr id="4" name="Номер слайда 3"/>
          <p:cNvSpPr>
            <a:spLocks noGrp="1"/>
          </p:cNvSpPr>
          <p:nvPr>
            <p:ph type="sldNum" sz="quarter" idx="10"/>
          </p:nvPr>
        </p:nvSpPr>
        <p:spPr/>
        <p:txBody>
          <a:bodyPr/>
          <a:lstStyle/>
          <a:p>
            <a:pPr>
              <a:defRPr/>
            </a:pPr>
            <a:fld id="{A0A0875F-6827-4448-B2B3-E4574570D878}" type="slidenum">
              <a:rPr lang="ru-RU" smtClean="0"/>
              <a:pPr>
                <a:defRPr/>
              </a:pPr>
              <a:t>16</a:t>
            </a:fld>
            <a:endParaRPr lang="ru-RU" dirty="0"/>
          </a:p>
        </p:txBody>
      </p:sp>
    </p:spTree>
    <p:extLst>
      <p:ext uri="{BB962C8B-B14F-4D97-AF65-F5344CB8AC3E}">
        <p14:creationId xmlns:p14="http://schemas.microsoft.com/office/powerpoint/2010/main" val="17476575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Документом «Установка лимитов на капитальные</a:t>
            </a:r>
            <a:r>
              <a:rPr lang="ru-RU" baseline="0" dirty="0" smtClean="0"/>
              <a:t> затраты и содержание заказчика» производится у</a:t>
            </a:r>
            <a:r>
              <a:rPr lang="ru-RU" dirty="0" smtClean="0"/>
              <a:t>становка и корректировка лимитов на капитальные затраты и содержание заказчика по объектам строительства. </a:t>
            </a:r>
          </a:p>
          <a:p>
            <a:endParaRPr lang="ru-RU" dirty="0" smtClean="0"/>
          </a:p>
          <a:p>
            <a:r>
              <a:rPr lang="ru-RU" dirty="0" smtClean="0"/>
              <a:t>Лимиты задаются в суммовом выражении, которое рассчитывается пользователем вручную на основании процентов от суммы договора, либо по другим способам.</a:t>
            </a:r>
          </a:p>
          <a:p>
            <a:endParaRPr lang="ru-RU" dirty="0" smtClean="0"/>
          </a:p>
          <a:p>
            <a:r>
              <a:rPr lang="ru-RU" dirty="0" smtClean="0"/>
              <a:t>Отследить исполнение величины лимитов на основании понесенных по бух. учету затрат можно при помощи отчета «Мониторинг исполнения лимитов на капитальные затраты и содержание заказчика». </a:t>
            </a:r>
            <a:r>
              <a:rPr lang="ru-RU" baseline="0" dirty="0" smtClean="0"/>
              <a:t> </a:t>
            </a:r>
            <a:r>
              <a:rPr lang="ru-RU" dirty="0" smtClean="0"/>
              <a:t/>
            </a:r>
            <a:br>
              <a:rPr lang="ru-RU" dirty="0" smtClean="0"/>
            </a:br>
            <a:endParaRPr lang="ru-RU" baseline="0" dirty="0" smtClean="0"/>
          </a:p>
        </p:txBody>
      </p:sp>
      <p:sp>
        <p:nvSpPr>
          <p:cNvPr id="4" name="Номер слайда 3"/>
          <p:cNvSpPr>
            <a:spLocks noGrp="1"/>
          </p:cNvSpPr>
          <p:nvPr>
            <p:ph type="sldNum" sz="quarter" idx="10"/>
          </p:nvPr>
        </p:nvSpPr>
        <p:spPr/>
        <p:txBody>
          <a:bodyPr/>
          <a:lstStyle/>
          <a:p>
            <a:pPr>
              <a:defRPr/>
            </a:pPr>
            <a:fld id="{A0A0875F-6827-4448-B2B3-E4574570D878}" type="slidenum">
              <a:rPr lang="ru-RU" smtClean="0"/>
              <a:pPr>
                <a:defRPr/>
              </a:pPr>
              <a:t>17</a:t>
            </a:fld>
            <a:endParaRPr lang="ru-RU" dirty="0"/>
          </a:p>
        </p:txBody>
      </p:sp>
    </p:spTree>
    <p:extLst>
      <p:ext uri="{BB962C8B-B14F-4D97-AF65-F5344CB8AC3E}">
        <p14:creationId xmlns:p14="http://schemas.microsoft.com/office/powerpoint/2010/main" val="30638367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0" fontAlgn="base" latinLnBrk="0" hangingPunct="0">
              <a:lnSpc>
                <a:spcPct val="100000"/>
              </a:lnSpc>
              <a:spcBef>
                <a:spcPts val="600"/>
              </a:spcBef>
              <a:spcAft>
                <a:spcPts val="600"/>
              </a:spcAft>
              <a:buClrTx/>
              <a:buSzTx/>
              <a:buFontTx/>
              <a:buNone/>
              <a:tabLst/>
              <a:defRPr/>
            </a:pPr>
            <a:r>
              <a:rPr lang="ru-RU" baseline="0" dirty="0" smtClean="0"/>
              <a:t>Подсистема «Оплата труда и учет отработанного времени» предназначена для планирования и учета отработанного времени и затрат на оплату труда по сдельным и аккордным нарядам, в разрезе объектов строительства и с дифференциацией в зависимости от тарифного разряда</a:t>
            </a:r>
          </a:p>
          <a:p>
            <a:pPr marL="0" marR="0" indent="0" algn="l" defTabSz="914400" rtl="0" eaLnBrk="0" fontAlgn="base" latinLnBrk="0" hangingPunct="0">
              <a:lnSpc>
                <a:spcPct val="100000"/>
              </a:lnSpc>
              <a:spcBef>
                <a:spcPts val="600"/>
              </a:spcBef>
              <a:spcAft>
                <a:spcPts val="600"/>
              </a:spcAft>
              <a:buClrTx/>
              <a:buSzTx/>
              <a:buFontTx/>
              <a:buNone/>
              <a:tabLst/>
              <a:defRPr/>
            </a:pPr>
            <a:endParaRPr lang="ru-RU" baseline="0" dirty="0" smtClean="0"/>
          </a:p>
          <a:p>
            <a:pPr marL="0" marR="0" indent="0" algn="l" defTabSz="914400" rtl="0" eaLnBrk="0" fontAlgn="base" latinLnBrk="0" hangingPunct="0">
              <a:lnSpc>
                <a:spcPct val="100000"/>
              </a:lnSpc>
              <a:spcBef>
                <a:spcPts val="600"/>
              </a:spcBef>
              <a:spcAft>
                <a:spcPts val="600"/>
              </a:spcAft>
              <a:buClrTx/>
              <a:buSzTx/>
              <a:buFontTx/>
              <a:buNone/>
              <a:tabLst/>
              <a:defRPr/>
            </a:pPr>
            <a:r>
              <a:rPr lang="ru-RU" baseline="0" dirty="0" smtClean="0"/>
              <a:t>Основными возможностями подсистемы являются:</a:t>
            </a:r>
          </a:p>
          <a:p>
            <a:pPr marL="228600" marR="0" indent="-228600" algn="l" defTabSz="914400" rtl="0" eaLnBrk="0" fontAlgn="base" latinLnBrk="0" hangingPunct="0">
              <a:lnSpc>
                <a:spcPct val="100000"/>
              </a:lnSpc>
              <a:spcBef>
                <a:spcPts val="600"/>
              </a:spcBef>
              <a:spcAft>
                <a:spcPts val="600"/>
              </a:spcAft>
              <a:buClrTx/>
              <a:buSzTx/>
              <a:buFontTx/>
              <a:buAutoNum type="arabicParenR"/>
              <a:tabLst/>
              <a:defRPr/>
            </a:pPr>
            <a:r>
              <a:rPr lang="ru-RU" baseline="0" dirty="0" smtClean="0"/>
              <a:t>Учет сдельного заработка;</a:t>
            </a:r>
          </a:p>
          <a:p>
            <a:pPr marL="228600" marR="0" indent="-228600" algn="l" defTabSz="914400" rtl="0" eaLnBrk="0" fontAlgn="base" latinLnBrk="0" hangingPunct="0">
              <a:lnSpc>
                <a:spcPct val="100000"/>
              </a:lnSpc>
              <a:spcBef>
                <a:spcPts val="600"/>
              </a:spcBef>
              <a:spcAft>
                <a:spcPts val="600"/>
              </a:spcAft>
              <a:buClrTx/>
              <a:buSzTx/>
              <a:buFontTx/>
              <a:buAutoNum type="arabicParenR"/>
              <a:tabLst/>
              <a:defRPr/>
            </a:pPr>
            <a:r>
              <a:rPr lang="ru-RU" baseline="0" dirty="0" smtClean="0"/>
              <a:t>Учет отработанного времени;</a:t>
            </a:r>
          </a:p>
          <a:p>
            <a:pPr marL="228600" marR="0" indent="-228600" algn="l" defTabSz="914400" rtl="0" eaLnBrk="0" fontAlgn="base" latinLnBrk="0" hangingPunct="0">
              <a:lnSpc>
                <a:spcPct val="100000"/>
              </a:lnSpc>
              <a:spcBef>
                <a:spcPts val="600"/>
              </a:spcBef>
              <a:spcAft>
                <a:spcPts val="600"/>
              </a:spcAft>
              <a:buClrTx/>
              <a:buSzTx/>
              <a:buFontTx/>
              <a:buAutoNum type="arabicParenR"/>
              <a:tabLst/>
              <a:defRPr/>
            </a:pPr>
            <a:r>
              <a:rPr lang="ru-RU" baseline="0" dirty="0" smtClean="0"/>
              <a:t>Учет разовых доплат, оплаты сверхнормативных работ и времени простоя;</a:t>
            </a:r>
          </a:p>
          <a:p>
            <a:pPr marL="228600" marR="0" indent="-228600" algn="l" defTabSz="914400" rtl="0" eaLnBrk="0" fontAlgn="base" latinLnBrk="0" hangingPunct="0">
              <a:lnSpc>
                <a:spcPct val="100000"/>
              </a:lnSpc>
              <a:spcBef>
                <a:spcPts val="600"/>
              </a:spcBef>
              <a:spcAft>
                <a:spcPts val="600"/>
              </a:spcAft>
              <a:buClrTx/>
              <a:buSzTx/>
              <a:buFontTx/>
              <a:buAutoNum type="arabicParenR"/>
              <a:tabLst/>
              <a:defRPr/>
            </a:pPr>
            <a:r>
              <a:rPr lang="ru-RU" baseline="0" dirty="0" smtClean="0"/>
              <a:t>Учет затрат на оплату труда</a:t>
            </a:r>
          </a:p>
        </p:txBody>
      </p:sp>
      <p:sp>
        <p:nvSpPr>
          <p:cNvPr id="4" name="Номер слайда 3"/>
          <p:cNvSpPr>
            <a:spLocks noGrp="1"/>
          </p:cNvSpPr>
          <p:nvPr>
            <p:ph type="sldNum" sz="quarter" idx="10"/>
          </p:nvPr>
        </p:nvSpPr>
        <p:spPr/>
        <p:txBody>
          <a:bodyPr/>
          <a:lstStyle/>
          <a:p>
            <a:pPr>
              <a:defRPr/>
            </a:pPr>
            <a:fld id="{A0A0875F-6827-4448-B2B3-E4574570D878}" type="slidenum">
              <a:rPr lang="ru-RU" smtClean="0"/>
              <a:pPr>
                <a:defRPr/>
              </a:pPr>
              <a:t>18</a:t>
            </a:fld>
            <a:endParaRPr lang="ru-RU" dirty="0"/>
          </a:p>
        </p:txBody>
      </p:sp>
    </p:spTree>
    <p:extLst>
      <p:ext uri="{BB962C8B-B14F-4D97-AF65-F5344CB8AC3E}">
        <p14:creationId xmlns:p14="http://schemas.microsoft.com/office/powerpoint/2010/main" val="40149760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algn="l"/>
            <a:r>
              <a:rPr lang="ru-RU" sz="1200" dirty="0" smtClean="0">
                <a:solidFill>
                  <a:schemeClr val="accent4">
                    <a:lumMod val="90000"/>
                    <a:lumOff val="10000"/>
                  </a:schemeClr>
                </a:solidFill>
              </a:rPr>
              <a:t>Учет отработанного времени и расчет сдельной оплаты труда по результатам работы ведется при помощи документов:</a:t>
            </a:r>
          </a:p>
          <a:p>
            <a:pPr algn="l">
              <a:buFont typeface="Wingdings" pitchFamily="2" charset="2"/>
              <a:buChar char="ü"/>
            </a:pPr>
            <a:r>
              <a:rPr lang="ru-RU" sz="1200" u="sng" dirty="0" smtClean="0">
                <a:solidFill>
                  <a:schemeClr val="accent4">
                    <a:lumMod val="90000"/>
                    <a:lumOff val="10000"/>
                  </a:schemeClr>
                </a:solidFill>
              </a:rPr>
              <a:t>для строителей </a:t>
            </a:r>
            <a:r>
              <a:rPr lang="ru-RU" sz="1200" dirty="0" smtClean="0">
                <a:solidFill>
                  <a:schemeClr val="accent4">
                    <a:lumMod val="90000"/>
                    <a:lumOff val="10000"/>
                  </a:schemeClr>
                </a:solidFill>
              </a:rPr>
              <a:t>- сдельный наряд и аккордный сдельный наряд; </a:t>
            </a:r>
          </a:p>
          <a:p>
            <a:pPr algn="l">
              <a:buFont typeface="Wingdings" pitchFamily="2" charset="2"/>
              <a:buChar char="ü"/>
            </a:pPr>
            <a:r>
              <a:rPr lang="ru-RU" sz="1200" u="sng" dirty="0" smtClean="0">
                <a:solidFill>
                  <a:schemeClr val="accent4">
                    <a:lumMod val="90000"/>
                    <a:lumOff val="10000"/>
                  </a:schemeClr>
                </a:solidFill>
              </a:rPr>
              <a:t>для водителей и механизаторов </a:t>
            </a:r>
            <a:r>
              <a:rPr lang="ru-RU" sz="1200" dirty="0" smtClean="0">
                <a:solidFill>
                  <a:schemeClr val="accent4">
                    <a:lumMod val="90000"/>
                    <a:lumOff val="10000"/>
                  </a:schemeClr>
                </a:solidFill>
              </a:rPr>
              <a:t>– путевой лист и рапорт о работе строительных механизмов.</a:t>
            </a:r>
          </a:p>
          <a:p>
            <a:pPr>
              <a:buFontTx/>
              <a:buNone/>
            </a:pPr>
            <a:endParaRPr lang="ru-RU" baseline="0" dirty="0" smtClean="0"/>
          </a:p>
          <a:p>
            <a:pPr>
              <a:buFontTx/>
              <a:buNone/>
            </a:pPr>
            <a:r>
              <a:rPr lang="ru-RU" baseline="0" dirty="0" smtClean="0"/>
              <a:t>Наряды на выполнение работ могут быть как персональными, так и бригадными.</a:t>
            </a:r>
          </a:p>
        </p:txBody>
      </p:sp>
      <p:sp>
        <p:nvSpPr>
          <p:cNvPr id="4" name="Номер слайда 3"/>
          <p:cNvSpPr>
            <a:spLocks noGrp="1"/>
          </p:cNvSpPr>
          <p:nvPr>
            <p:ph type="sldNum" sz="quarter" idx="10"/>
          </p:nvPr>
        </p:nvSpPr>
        <p:spPr/>
        <p:txBody>
          <a:bodyPr/>
          <a:lstStyle/>
          <a:p>
            <a:pPr>
              <a:defRPr/>
            </a:pPr>
            <a:fld id="{A0A0875F-6827-4448-B2B3-E4574570D878}" type="slidenum">
              <a:rPr lang="ru-RU" smtClean="0"/>
              <a:pPr>
                <a:defRPr/>
              </a:pPr>
              <a:t>19</a:t>
            </a:fld>
            <a:endParaRPr lang="ru-RU" dirty="0"/>
          </a:p>
        </p:txBody>
      </p:sp>
    </p:spTree>
    <p:extLst>
      <p:ext uri="{BB962C8B-B14F-4D97-AF65-F5344CB8AC3E}">
        <p14:creationId xmlns:p14="http://schemas.microsoft.com/office/powerpoint/2010/main" val="34577278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ru-RU" baseline="0" dirty="0" smtClean="0"/>
              <a:t>«1С:Бухгалтерия строительной организации для Казахстана» - отраслевое решение, </a:t>
            </a:r>
            <a:r>
              <a:rPr lang="ru-RU" sz="1200" kern="1200" dirty="0" smtClean="0">
                <a:solidFill>
                  <a:schemeClr val="tx1"/>
                </a:solidFill>
                <a:latin typeface="Times New Roman" pitchFamily="18" charset="0"/>
                <a:ea typeface="+mn-ea"/>
                <a:cs typeface="+mn-cs"/>
              </a:rPr>
              <a:t>предназначенное для автоматизации оперативного, бухгалтерского и налогового учета строительно-монтажных работ по объектам строительства – их планирования, выполнения, взаиморасчетов с заказчиками и подрядчиками.</a:t>
            </a:r>
          </a:p>
          <a:p>
            <a:pPr marL="0" marR="0" indent="0" algn="l" defTabSz="914400" rtl="0" eaLnBrk="0" fontAlgn="base" latinLnBrk="0" hangingPunct="0">
              <a:lnSpc>
                <a:spcPct val="100000"/>
              </a:lnSpc>
              <a:spcBef>
                <a:spcPct val="30000"/>
              </a:spcBef>
              <a:spcAft>
                <a:spcPct val="0"/>
              </a:spcAft>
              <a:buClrTx/>
              <a:buSzTx/>
              <a:buFontTx/>
              <a:buNone/>
              <a:tabLst/>
              <a:defRPr/>
            </a:pPr>
            <a:r>
              <a:rPr lang="ru-RU" sz="1200" kern="1200" dirty="0" smtClean="0">
                <a:solidFill>
                  <a:schemeClr val="tx1"/>
                </a:solidFill>
                <a:latin typeface="Times New Roman" pitchFamily="18" charset="0"/>
                <a:ea typeface="+mn-ea"/>
                <a:cs typeface="+mn-cs"/>
              </a:rPr>
              <a:t>Круг пользователей данного программного продукта весьма разнообразен. Его возможности используются предприятиями, являющимися как строительными организациями (генеральными подрядчиками и субподрядчикам), так и заказчиками, инвесторами. </a:t>
            </a:r>
          </a:p>
          <a:p>
            <a:pPr marL="0" marR="0" indent="0" algn="l" defTabSz="914400" rtl="0" eaLnBrk="0" fontAlgn="base" latinLnBrk="0" hangingPunct="0">
              <a:lnSpc>
                <a:spcPct val="100000"/>
              </a:lnSpc>
              <a:spcBef>
                <a:spcPct val="30000"/>
              </a:spcBef>
              <a:spcAft>
                <a:spcPct val="0"/>
              </a:spcAft>
              <a:buClrTx/>
              <a:buSzTx/>
              <a:buFontTx/>
              <a:buNone/>
              <a:tabLst/>
              <a:defRPr/>
            </a:pPr>
            <a:endParaRPr lang="ru-RU" sz="1200" kern="1200" dirty="0" smtClean="0">
              <a:solidFill>
                <a:schemeClr val="tx1"/>
              </a:solidFill>
              <a:latin typeface="Times New Roman" pitchFamily="18"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ru-RU" sz="1200" kern="1200" dirty="0" smtClean="0">
              <a:solidFill>
                <a:schemeClr val="tx1"/>
              </a:solidFill>
              <a:latin typeface="Times New Roman" pitchFamily="18" charset="0"/>
              <a:ea typeface="+mn-ea"/>
              <a:cs typeface="+mn-cs"/>
            </a:endParaRPr>
          </a:p>
        </p:txBody>
      </p:sp>
      <p:sp>
        <p:nvSpPr>
          <p:cNvPr id="4" name="Номер слайда 3"/>
          <p:cNvSpPr>
            <a:spLocks noGrp="1"/>
          </p:cNvSpPr>
          <p:nvPr>
            <p:ph type="sldNum" sz="quarter" idx="10"/>
          </p:nvPr>
        </p:nvSpPr>
        <p:spPr/>
        <p:txBody>
          <a:bodyPr/>
          <a:lstStyle/>
          <a:p>
            <a:pPr>
              <a:defRPr/>
            </a:pPr>
            <a:fld id="{A0A0875F-6827-4448-B2B3-E4574570D878}" type="slidenum">
              <a:rPr lang="ru-RU" smtClean="0"/>
              <a:pPr>
                <a:defRPr/>
              </a:pPr>
              <a:t>2</a:t>
            </a:fld>
            <a:endParaRPr lang="ru-RU" dirty="0"/>
          </a:p>
        </p:txBody>
      </p:sp>
    </p:spTree>
    <p:extLst>
      <p:ext uri="{BB962C8B-B14F-4D97-AF65-F5344CB8AC3E}">
        <p14:creationId xmlns:p14="http://schemas.microsoft.com/office/powerpoint/2010/main" val="31202227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92500"/>
          </a:bodyPr>
          <a:lstStyle/>
          <a:p>
            <a:r>
              <a:rPr lang="ru-RU" sz="1200" kern="1200" dirty="0" smtClean="0">
                <a:solidFill>
                  <a:schemeClr val="tx1"/>
                </a:solidFill>
                <a:latin typeface="Times New Roman" pitchFamily="18" charset="0"/>
                <a:ea typeface="+mn-ea"/>
                <a:cs typeface="+mn-cs"/>
              </a:rPr>
              <a:t>Документ «Сдельный наряд на выполненные работы» предназначен для планирования и учета выполнения строительно-монтажных работ, а также для расчета сдельной оплаты сотрудникам по результатам выполнения работ.</a:t>
            </a:r>
          </a:p>
          <a:p>
            <a:endParaRPr lang="ru-RU" sz="1200" kern="1200" dirty="0" smtClean="0">
              <a:solidFill>
                <a:schemeClr val="tx1"/>
              </a:solidFill>
              <a:latin typeface="Times New Roman" pitchFamily="18" charset="0"/>
              <a:ea typeface="+mn-ea"/>
              <a:cs typeface="+mn-cs"/>
            </a:endParaRPr>
          </a:p>
          <a:p>
            <a:r>
              <a:rPr lang="ru-RU" sz="1200" b="1" kern="1200" dirty="0" smtClean="0">
                <a:solidFill>
                  <a:schemeClr val="tx1"/>
                </a:solidFill>
                <a:latin typeface="Times New Roman" pitchFamily="18" charset="0"/>
                <a:ea typeface="+mn-ea"/>
                <a:cs typeface="+mn-cs"/>
              </a:rPr>
              <a:t>Закладка </a:t>
            </a:r>
            <a:r>
              <a:rPr lang="ru-RU" sz="1200" b="1" kern="1200" baseline="0" dirty="0" smtClean="0">
                <a:solidFill>
                  <a:schemeClr val="tx1"/>
                </a:solidFill>
                <a:latin typeface="Times New Roman" pitchFamily="18" charset="0"/>
                <a:ea typeface="+mn-ea"/>
                <a:cs typeface="+mn-cs"/>
              </a:rPr>
              <a:t>«Выполненные работы»</a:t>
            </a:r>
            <a:r>
              <a:rPr lang="ru-RU" sz="1200" b="1" kern="1200" dirty="0" smtClean="0">
                <a:solidFill>
                  <a:schemeClr val="tx1"/>
                </a:solidFill>
                <a:latin typeface="Times New Roman" pitchFamily="18" charset="0"/>
                <a:ea typeface="+mn-ea"/>
                <a:cs typeface="+mn-cs"/>
              </a:rPr>
              <a:t>:</a:t>
            </a:r>
          </a:p>
          <a:p>
            <a:pPr>
              <a:buFontTx/>
              <a:buChar char="-"/>
            </a:pPr>
            <a:r>
              <a:rPr lang="ru-RU" sz="1200" kern="1200" dirty="0" smtClean="0">
                <a:solidFill>
                  <a:schemeClr val="tx1"/>
                </a:solidFill>
                <a:latin typeface="Times New Roman" pitchFamily="18" charset="0"/>
                <a:ea typeface="+mn-ea"/>
                <a:cs typeface="+mn-cs"/>
              </a:rPr>
              <a:t> В поле «Вид операции» – </a:t>
            </a:r>
            <a:r>
              <a:rPr lang="ru-RU" dirty="0" smtClean="0">
                <a:effectLst>
                  <a:outerShdw blurRad="38100" dist="38100" dir="2700000" algn="tl">
                    <a:srgbClr val="000000">
                      <a:alpha val="43137"/>
                    </a:srgbClr>
                  </a:outerShdw>
                </a:effectLst>
              </a:rPr>
              <a:t>определяется, будут ли для каждой работы определяться конкретные исполнители, либо наряд выписывается на бригаду с последующими коллективными расчетами.</a:t>
            </a:r>
            <a:endParaRPr lang="ru-RU" sz="1200" kern="1200" baseline="0" dirty="0" smtClean="0">
              <a:solidFill>
                <a:schemeClr val="tx1"/>
              </a:solidFill>
              <a:latin typeface="Times New Roman" pitchFamily="18" charset="0"/>
              <a:ea typeface="+mn-ea"/>
              <a:cs typeface="+mn-cs"/>
            </a:endParaRPr>
          </a:p>
          <a:p>
            <a:pPr>
              <a:buFontTx/>
              <a:buChar char="-"/>
            </a:pPr>
            <a:r>
              <a:rPr lang="ru-RU" sz="1200" kern="1200" baseline="0" dirty="0" smtClean="0">
                <a:solidFill>
                  <a:schemeClr val="tx1"/>
                </a:solidFill>
                <a:latin typeface="Times New Roman" pitchFamily="18" charset="0"/>
                <a:ea typeface="+mn-ea"/>
                <a:cs typeface="+mn-cs"/>
              </a:rPr>
              <a:t> В поле «Способ расчета сдельной оплаты» указывается способ </a:t>
            </a:r>
            <a:r>
              <a:rPr lang="ru-RU" dirty="0" smtClean="0"/>
              <a:t>расчета сумм к начислению: </a:t>
            </a:r>
          </a:p>
          <a:p>
            <a:pPr>
              <a:buFont typeface="Wingdings" pitchFamily="2" charset="2"/>
              <a:buChar char="§"/>
            </a:pPr>
            <a:r>
              <a:rPr lang="ru-RU" baseline="0" dirty="0" smtClean="0"/>
              <a:t>    ф</a:t>
            </a:r>
            <a:r>
              <a:rPr lang="ru-RU" dirty="0" smtClean="0"/>
              <a:t>иксированной величиной за объем работ - для каждой работы указывается ставка оплаты сотрудникам за единицу работ и количество работ. Сумма к оплате определяется как произведение ставки и объема выполненных работ;</a:t>
            </a:r>
          </a:p>
          <a:p>
            <a:pPr>
              <a:buFont typeface="Wingdings" pitchFamily="2" charset="2"/>
              <a:buChar char="§"/>
            </a:pPr>
            <a:r>
              <a:rPr lang="ru-RU" dirty="0" smtClean="0"/>
              <a:t>    процентом от стоимости работ - для каждой работы указывается стоимость, выставляемая заказчику и процент от этой стоимости, который используется для определения суммы к начислению сотрудникам.</a:t>
            </a:r>
          </a:p>
          <a:p>
            <a:pPr>
              <a:buFont typeface="Wingdings" pitchFamily="2" charset="2"/>
              <a:buChar char="§"/>
            </a:pPr>
            <a:endParaRPr lang="ru-RU" dirty="0" smtClean="0"/>
          </a:p>
          <a:p>
            <a:pPr marL="0" marR="0" indent="0" algn="l" defTabSz="914400" rtl="0" eaLnBrk="0" fontAlgn="base" latinLnBrk="0" hangingPunct="0">
              <a:lnSpc>
                <a:spcPct val="100000"/>
              </a:lnSpc>
              <a:spcBef>
                <a:spcPct val="30000"/>
              </a:spcBef>
              <a:spcAft>
                <a:spcPct val="0"/>
              </a:spcAft>
              <a:buClrTx/>
              <a:buSzTx/>
              <a:buFont typeface="Wingdings" pitchFamily="2" charset="2"/>
              <a:buNone/>
              <a:tabLst/>
              <a:defRPr/>
            </a:pPr>
            <a:r>
              <a:rPr lang="ru-RU" sz="1200" b="1" kern="1200" baseline="0" dirty="0" smtClean="0">
                <a:solidFill>
                  <a:schemeClr val="tx1"/>
                </a:solidFill>
                <a:latin typeface="Times New Roman" pitchFamily="18" charset="0"/>
                <a:ea typeface="+mn-ea"/>
                <a:cs typeface="+mn-cs"/>
              </a:rPr>
              <a:t>Закладка «Исполнители»</a:t>
            </a:r>
            <a:r>
              <a:rPr lang="ru-RU" sz="1200" b="1" kern="1200" dirty="0" smtClean="0">
                <a:solidFill>
                  <a:schemeClr val="tx1"/>
                </a:solidFill>
                <a:latin typeface="Times New Roman" pitchFamily="18" charset="0"/>
                <a:ea typeface="+mn-ea"/>
                <a:cs typeface="+mn-cs"/>
              </a:rPr>
              <a:t>:</a:t>
            </a:r>
          </a:p>
          <a:p>
            <a:pPr marL="0" marR="0" indent="0" algn="l" defTabSz="914400" rtl="0" eaLnBrk="0" fontAlgn="base" latinLnBrk="0" hangingPunct="0">
              <a:lnSpc>
                <a:spcPct val="100000"/>
              </a:lnSpc>
              <a:spcBef>
                <a:spcPct val="30000"/>
              </a:spcBef>
              <a:spcAft>
                <a:spcPct val="0"/>
              </a:spcAft>
              <a:buClrTx/>
              <a:buSzTx/>
              <a:buFont typeface="Wingdings" pitchFamily="2" charset="2"/>
              <a:buChar char="§"/>
              <a:tabLst/>
              <a:defRPr/>
            </a:pPr>
            <a:r>
              <a:rPr lang="ru-RU" dirty="0" smtClean="0">
                <a:effectLst>
                  <a:outerShdw blurRad="38100" dist="38100" dir="2700000" algn="tl">
                    <a:srgbClr val="000000">
                      <a:alpha val="43137"/>
                    </a:srgbClr>
                  </a:outerShdw>
                </a:effectLst>
              </a:rPr>
              <a:t>В том случае, если сдельный наряд</a:t>
            </a:r>
            <a:r>
              <a:rPr lang="ru-RU" baseline="0" dirty="0" smtClean="0">
                <a:effectLst>
                  <a:outerShdw blurRad="38100" dist="38100" dir="2700000" algn="tl">
                    <a:srgbClr val="000000">
                      <a:alpha val="43137"/>
                    </a:srgbClr>
                  </a:outerShdw>
                </a:effectLst>
              </a:rPr>
              <a:t> был выписан на бригаду, на закладке «исполнители» необходимо  указать список участников, </a:t>
            </a:r>
            <a:r>
              <a:rPr lang="ru-RU" dirty="0" smtClean="0">
                <a:effectLst>
                  <a:outerShdw blurRad="38100" dist="38100" dir="2700000" algn="tl">
                    <a:srgbClr val="000000">
                      <a:alpha val="43137"/>
                    </a:srgbClr>
                  </a:outerShdw>
                </a:effectLst>
              </a:rPr>
              <a:t>а также базу для распределения суммы наряда между исполнителями.</a:t>
            </a:r>
          </a:p>
          <a:p>
            <a:pPr>
              <a:buFont typeface="Wingdings" pitchFamily="2" charset="2"/>
              <a:buChar char="§"/>
            </a:pPr>
            <a:endParaRPr lang="ru-RU" dirty="0" smtClean="0"/>
          </a:p>
          <a:p>
            <a:pPr>
              <a:buFontTx/>
              <a:buNone/>
            </a:pPr>
            <a:endParaRPr lang="ru-RU" baseline="0" dirty="0" smtClean="0"/>
          </a:p>
        </p:txBody>
      </p:sp>
      <p:sp>
        <p:nvSpPr>
          <p:cNvPr id="4" name="Номер слайда 3"/>
          <p:cNvSpPr>
            <a:spLocks noGrp="1"/>
          </p:cNvSpPr>
          <p:nvPr>
            <p:ph type="sldNum" sz="quarter" idx="10"/>
          </p:nvPr>
        </p:nvSpPr>
        <p:spPr/>
        <p:txBody>
          <a:bodyPr/>
          <a:lstStyle/>
          <a:p>
            <a:pPr>
              <a:defRPr/>
            </a:pPr>
            <a:fld id="{A0A0875F-6827-4448-B2B3-E4574570D878}" type="slidenum">
              <a:rPr lang="ru-RU" smtClean="0"/>
              <a:pPr>
                <a:defRPr/>
              </a:pPr>
              <a:t>20</a:t>
            </a:fld>
            <a:endParaRPr lang="ru-RU" dirty="0"/>
          </a:p>
        </p:txBody>
      </p:sp>
    </p:spTree>
    <p:extLst>
      <p:ext uri="{BB962C8B-B14F-4D97-AF65-F5344CB8AC3E}">
        <p14:creationId xmlns:p14="http://schemas.microsoft.com/office/powerpoint/2010/main" val="12212783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85000" lnSpcReduction="20000"/>
          </a:bodyPr>
          <a:lstStyle/>
          <a:p>
            <a:r>
              <a:rPr lang="ru-RU" sz="1200" kern="1200" dirty="0" smtClean="0">
                <a:solidFill>
                  <a:schemeClr val="tx1"/>
                </a:solidFill>
                <a:latin typeface="Times New Roman" pitchFamily="18" charset="0"/>
                <a:ea typeface="+mn-ea"/>
                <a:cs typeface="+mn-cs"/>
              </a:rPr>
              <a:t>Документ «Аккордный сдельный наряд» отличается от документа «Сдельный наряд» тем, что позволяет рассчитывать премии за сокращение сроков выполнения работ, а также выполнять промежуточные расчеты с работниками.</a:t>
            </a:r>
          </a:p>
          <a:p>
            <a:endParaRPr lang="ru-RU" sz="1200" kern="1200" dirty="0" smtClean="0">
              <a:solidFill>
                <a:schemeClr val="tx1"/>
              </a:solidFill>
              <a:latin typeface="Times New Roman" pitchFamily="18" charset="0"/>
              <a:ea typeface="+mn-ea"/>
              <a:cs typeface="+mn-cs"/>
            </a:endParaRPr>
          </a:p>
          <a:p>
            <a:r>
              <a:rPr lang="ru-RU" sz="1200" kern="1200" dirty="0" smtClean="0">
                <a:solidFill>
                  <a:schemeClr val="tx1"/>
                </a:solidFill>
                <a:latin typeface="Times New Roman" pitchFamily="18" charset="0"/>
                <a:ea typeface="+mn-ea"/>
                <a:cs typeface="+mn-cs"/>
              </a:rPr>
              <a:t>Для расчета премии за сокращение сроков выполнения работ при закрытии наряда, необходимо указать:</a:t>
            </a:r>
          </a:p>
          <a:p>
            <a:pPr lvl="0"/>
            <a:r>
              <a:rPr lang="ru-RU" sz="1200" kern="1200" dirty="0" smtClean="0">
                <a:solidFill>
                  <a:schemeClr val="tx1"/>
                </a:solidFill>
                <a:latin typeface="Times New Roman" pitchFamily="18" charset="0"/>
                <a:ea typeface="+mn-ea"/>
                <a:cs typeface="+mn-cs"/>
              </a:rPr>
              <a:t>1) % премии </a:t>
            </a:r>
            <a:r>
              <a:rPr lang="ru-RU" sz="1200" kern="1200" dirty="0" err="1" smtClean="0">
                <a:solidFill>
                  <a:schemeClr val="tx1"/>
                </a:solidFill>
                <a:latin typeface="Times New Roman" pitchFamily="18" charset="0"/>
                <a:ea typeface="+mn-ea"/>
                <a:cs typeface="+mn-cs"/>
              </a:rPr>
              <a:t>премии</a:t>
            </a:r>
            <a:r>
              <a:rPr lang="ru-RU" sz="1200" kern="1200" dirty="0" smtClean="0">
                <a:solidFill>
                  <a:schemeClr val="tx1"/>
                </a:solidFill>
                <a:latin typeface="Times New Roman" pitchFamily="18" charset="0"/>
                <a:ea typeface="+mn-ea"/>
                <a:cs typeface="+mn-cs"/>
              </a:rPr>
              <a:t> от всей суммы наряда;</a:t>
            </a:r>
          </a:p>
          <a:p>
            <a:pPr lvl="0"/>
            <a:r>
              <a:rPr lang="ru-RU" sz="1200" kern="1200" dirty="0" smtClean="0">
                <a:solidFill>
                  <a:schemeClr val="tx1"/>
                </a:solidFill>
                <a:latin typeface="Times New Roman" pitchFamily="18" charset="0"/>
                <a:ea typeface="+mn-ea"/>
                <a:cs typeface="+mn-cs"/>
              </a:rPr>
              <a:t>2) базу расчета, за каждый ...  (процент сокращения рабочего времени в днях или часах, процент перевыполнения объема работ, процент сокращения календарных сроков и т.д.).</a:t>
            </a:r>
            <a:endParaRPr lang="ru-RU" dirty="0" smtClean="0"/>
          </a:p>
          <a:p>
            <a:endParaRPr lang="ru-RU" sz="1200" kern="1200" dirty="0" smtClean="0">
              <a:solidFill>
                <a:schemeClr val="tx1"/>
              </a:solidFill>
              <a:latin typeface="Times New Roman" pitchFamily="18" charset="0"/>
              <a:ea typeface="+mn-ea"/>
              <a:cs typeface="+mn-cs"/>
            </a:endParaRPr>
          </a:p>
          <a:p>
            <a:r>
              <a:rPr lang="ru-RU" dirty="0" smtClean="0"/>
              <a:t>Для ситуаций, в которых необходимо произвести расчеты с работниками по аккордному сдельному наряду в несколько этапов, предусмотрено промежуточное закрытие работ. Это может понадобиться, например, если аккордный сдельный наряд относится к нескольким расчетным периодам, и в каждом из них требуется произвести расчеты с сотрудниками за фактически выполненные работы.</a:t>
            </a:r>
          </a:p>
          <a:p>
            <a:r>
              <a:rPr lang="ru-RU" dirty="0" smtClean="0"/>
              <a:t>Для того, чтобы выполнить промежуточный расчет, необходимо ввести документ «Сдельный наряд на выполнение работ" на основании аккордного. </a:t>
            </a:r>
          </a:p>
          <a:p>
            <a:pPr marL="0" marR="0" indent="0" algn="l" defTabSz="914400" rtl="0" eaLnBrk="0" fontAlgn="base" latinLnBrk="0" hangingPunct="0">
              <a:lnSpc>
                <a:spcPct val="100000"/>
              </a:lnSpc>
              <a:spcBef>
                <a:spcPct val="30000"/>
              </a:spcBef>
              <a:spcAft>
                <a:spcPct val="0"/>
              </a:spcAft>
              <a:buClrTx/>
              <a:buSzTx/>
              <a:buFontTx/>
              <a:buNone/>
              <a:tabLst/>
              <a:defRPr/>
            </a:pPr>
            <a:endParaRPr lang="ru-RU"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ru-RU" dirty="0" smtClean="0"/>
              <a:t>Для того, чтобы проанализировать наличие и объемы промежуточных закрытий, в верхней командной панели аккордного наряда имеется команда "Анализ промежуточных расчетов". По ее нажатию формируется анализ наличия закрытий по работам и остатки по незакрытым объемам работ.</a:t>
            </a:r>
          </a:p>
          <a:p>
            <a:endParaRPr lang="ru-RU" dirty="0" smtClean="0"/>
          </a:p>
          <a:p>
            <a:endParaRPr lang="ru-RU" sz="1200" kern="1200" dirty="0" smtClean="0">
              <a:solidFill>
                <a:schemeClr val="tx1"/>
              </a:solidFill>
              <a:latin typeface="Times New Roman" pitchFamily="18" charset="0"/>
              <a:ea typeface="+mn-ea"/>
              <a:cs typeface="+mn-cs"/>
            </a:endParaRPr>
          </a:p>
          <a:p>
            <a:endParaRPr lang="ru-RU" sz="1200" kern="1200" dirty="0" smtClean="0">
              <a:solidFill>
                <a:schemeClr val="tx1"/>
              </a:solidFill>
              <a:latin typeface="Times New Roman" pitchFamily="18" charset="0"/>
              <a:ea typeface="+mn-ea"/>
              <a:cs typeface="+mn-cs"/>
            </a:endParaRPr>
          </a:p>
          <a:p>
            <a:r>
              <a:rPr lang="ru-RU" sz="1200" kern="1200" dirty="0" smtClean="0">
                <a:solidFill>
                  <a:schemeClr val="tx1"/>
                </a:solidFill>
                <a:latin typeface="Times New Roman" pitchFamily="18" charset="0"/>
                <a:ea typeface="+mn-ea"/>
                <a:cs typeface="+mn-cs"/>
              </a:rPr>
              <a:t> </a:t>
            </a:r>
            <a:endParaRPr lang="ru-RU" baseline="0" dirty="0" smtClean="0"/>
          </a:p>
        </p:txBody>
      </p:sp>
      <p:sp>
        <p:nvSpPr>
          <p:cNvPr id="4" name="Номер слайда 3"/>
          <p:cNvSpPr>
            <a:spLocks noGrp="1"/>
          </p:cNvSpPr>
          <p:nvPr>
            <p:ph type="sldNum" sz="quarter" idx="10"/>
          </p:nvPr>
        </p:nvSpPr>
        <p:spPr/>
        <p:txBody>
          <a:bodyPr/>
          <a:lstStyle/>
          <a:p>
            <a:pPr>
              <a:defRPr/>
            </a:pPr>
            <a:fld id="{A0A0875F-6827-4448-B2B3-E4574570D878}" type="slidenum">
              <a:rPr lang="ru-RU" smtClean="0"/>
              <a:pPr>
                <a:defRPr/>
              </a:pPr>
              <a:t>21</a:t>
            </a:fld>
            <a:endParaRPr lang="ru-RU" dirty="0"/>
          </a:p>
        </p:txBody>
      </p:sp>
    </p:spTree>
    <p:extLst>
      <p:ext uri="{BB962C8B-B14F-4D97-AF65-F5344CB8AC3E}">
        <p14:creationId xmlns:p14="http://schemas.microsoft.com/office/powerpoint/2010/main" val="24277494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ru-RU" dirty="0" smtClean="0">
                <a:effectLst>
                  <a:outerShdw blurRad="38100" dist="38100" dir="2700000" algn="tl">
                    <a:srgbClr val="000000">
                      <a:alpha val="43137"/>
                    </a:srgbClr>
                  </a:outerShdw>
                </a:effectLst>
              </a:rPr>
              <a:t>Для того, чтобы  вести учет по сдельным нарядам и путевым листам, в документах при приеме на работу/кадровом перемещении необходимо указать:</a:t>
            </a:r>
          </a:p>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ru-RU" dirty="0" smtClean="0">
                <a:effectLst>
                  <a:outerShdw blurRad="38100" dist="38100" dir="2700000" algn="tl">
                    <a:srgbClr val="000000">
                      <a:alpha val="43137"/>
                    </a:srgbClr>
                  </a:outerShdw>
                </a:effectLst>
              </a:rPr>
              <a:t>график работы сотрудника;</a:t>
            </a:r>
          </a:p>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ru-RU" dirty="0" smtClean="0">
                <a:effectLst>
                  <a:outerShdw blurRad="38100" dist="38100" dir="2700000" algn="tl">
                    <a:srgbClr val="000000">
                      <a:alpha val="43137"/>
                    </a:srgbClr>
                  </a:outerShdw>
                </a:effectLst>
              </a:rPr>
              <a:t>признак начисления оплаты исключительно за закрытое сдельными нарядами и путевыми листами время.</a:t>
            </a:r>
          </a:p>
          <a:p>
            <a:pPr marL="0" marR="0" indent="0" algn="l" defTabSz="914400" rtl="0" eaLnBrk="0" fontAlgn="base" latinLnBrk="0" hangingPunct="0">
              <a:lnSpc>
                <a:spcPct val="100000"/>
              </a:lnSpc>
              <a:spcBef>
                <a:spcPct val="30000"/>
              </a:spcBef>
              <a:spcAft>
                <a:spcPct val="0"/>
              </a:spcAft>
              <a:buClrTx/>
              <a:buSzTx/>
              <a:buFontTx/>
              <a:buNone/>
              <a:tabLst/>
              <a:defRPr/>
            </a:pPr>
            <a:endParaRPr lang="ru-RU" dirty="0" smtClean="0">
              <a:effectLst>
                <a:outerShdw blurRad="38100" dist="38100" dir="2700000" algn="tl">
                  <a:srgbClr val="000000">
                    <a:alpha val="43137"/>
                  </a:srgbClr>
                </a:outerShdw>
              </a:effectLst>
            </a:endParaRPr>
          </a:p>
          <a:p>
            <a:endParaRPr lang="ru-RU" dirty="0"/>
          </a:p>
        </p:txBody>
      </p:sp>
      <p:sp>
        <p:nvSpPr>
          <p:cNvPr id="4" name="Номер слайда 3"/>
          <p:cNvSpPr>
            <a:spLocks noGrp="1"/>
          </p:cNvSpPr>
          <p:nvPr>
            <p:ph type="sldNum" sz="quarter" idx="10"/>
          </p:nvPr>
        </p:nvSpPr>
        <p:spPr/>
        <p:txBody>
          <a:bodyPr/>
          <a:lstStyle/>
          <a:p>
            <a:pPr>
              <a:defRPr/>
            </a:pPr>
            <a:fld id="{A0A0875F-6827-4448-B2B3-E4574570D878}" type="slidenum">
              <a:rPr lang="ru-RU" smtClean="0"/>
              <a:pPr>
                <a:defRPr/>
              </a:pPr>
              <a:t>22</a:t>
            </a:fld>
            <a:endParaRPr lang="ru-RU"/>
          </a:p>
        </p:txBody>
      </p:sp>
    </p:spTree>
    <p:extLst>
      <p:ext uri="{BB962C8B-B14F-4D97-AF65-F5344CB8AC3E}">
        <p14:creationId xmlns:p14="http://schemas.microsoft.com/office/powerpoint/2010/main" val="7979242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Times New Roman" pitchFamily="18" charset="0"/>
                <a:ea typeface="+mn-ea"/>
                <a:cs typeface="+mn-cs"/>
              </a:rPr>
              <a:t>Перечень всех графиков работы предприятия</a:t>
            </a:r>
            <a:r>
              <a:rPr lang="ru-RU" sz="1200" kern="1200" baseline="0" dirty="0" smtClean="0">
                <a:solidFill>
                  <a:schemeClr val="tx1"/>
                </a:solidFill>
                <a:latin typeface="Times New Roman" pitchFamily="18" charset="0"/>
                <a:ea typeface="+mn-ea"/>
                <a:cs typeface="+mn-cs"/>
              </a:rPr>
              <a:t> хранится в справочнике </a:t>
            </a:r>
            <a:r>
              <a:rPr lang="ru-RU" sz="1200" kern="1200" dirty="0" smtClean="0">
                <a:solidFill>
                  <a:schemeClr val="tx1"/>
                </a:solidFill>
                <a:latin typeface="Times New Roman" pitchFamily="18" charset="0"/>
                <a:ea typeface="+mn-ea"/>
                <a:cs typeface="+mn-cs"/>
              </a:rPr>
              <a:t>«Графики работы» и предназначен для целей учета рабочего времени по принципу отклонений. </a:t>
            </a:r>
          </a:p>
          <a:p>
            <a:r>
              <a:rPr lang="ru-RU" sz="1200" kern="1200" dirty="0" smtClean="0">
                <a:solidFill>
                  <a:schemeClr val="tx1"/>
                </a:solidFill>
                <a:latin typeface="Times New Roman" pitchFamily="18" charset="0"/>
                <a:ea typeface="+mn-ea"/>
                <a:cs typeface="+mn-cs"/>
              </a:rPr>
              <a:t>График хранит в себе информацию об объемах рабочего времени по дням и/или сменам. Графики настраиваются и заполняются в форме элемента справочника. </a:t>
            </a:r>
          </a:p>
          <a:p>
            <a:r>
              <a:rPr lang="ru-RU" sz="1200" kern="1200" dirty="0" smtClean="0">
                <a:solidFill>
                  <a:schemeClr val="tx1"/>
                </a:solidFill>
                <a:latin typeface="Times New Roman" pitchFamily="18" charset="0"/>
                <a:ea typeface="+mn-ea"/>
                <a:cs typeface="+mn-cs"/>
              </a:rPr>
              <a:t>График может быть одного из следующих типов: пятидневный, шестидневный и сменный. </a:t>
            </a:r>
          </a:p>
          <a:p>
            <a:r>
              <a:rPr lang="ru-RU" sz="1200" kern="1200" dirty="0" smtClean="0">
                <a:solidFill>
                  <a:schemeClr val="tx1"/>
                </a:solidFill>
                <a:latin typeface="Times New Roman" pitchFamily="18" charset="0"/>
                <a:ea typeface="+mn-ea"/>
                <a:cs typeface="+mn-cs"/>
              </a:rPr>
              <a:t>Настройка графика осуществляется через Помощник заполнения, который позволяет выбрать способ заполнения графика: «Заполнить по шаблону» либо «Настроить вручную».</a:t>
            </a:r>
            <a:endParaRPr lang="ru-RU" sz="1200" kern="1200" dirty="0">
              <a:solidFill>
                <a:schemeClr val="tx1"/>
              </a:solidFill>
              <a:latin typeface="Times New Roman" pitchFamily="18" charset="0"/>
              <a:ea typeface="+mn-ea"/>
              <a:cs typeface="+mn-cs"/>
            </a:endParaRPr>
          </a:p>
        </p:txBody>
      </p:sp>
      <p:sp>
        <p:nvSpPr>
          <p:cNvPr id="4" name="Номер слайда 3"/>
          <p:cNvSpPr>
            <a:spLocks noGrp="1"/>
          </p:cNvSpPr>
          <p:nvPr>
            <p:ph type="sldNum" sz="quarter" idx="10"/>
          </p:nvPr>
        </p:nvSpPr>
        <p:spPr/>
        <p:txBody>
          <a:bodyPr/>
          <a:lstStyle/>
          <a:p>
            <a:pPr>
              <a:defRPr/>
            </a:pPr>
            <a:fld id="{A0A0875F-6827-4448-B2B3-E4574570D878}" type="slidenum">
              <a:rPr lang="ru-RU" smtClean="0"/>
              <a:pPr>
                <a:defRPr/>
              </a:pPr>
              <a:t>23</a:t>
            </a:fld>
            <a:endParaRPr lang="ru-RU"/>
          </a:p>
        </p:txBody>
      </p:sp>
    </p:spTree>
    <p:extLst>
      <p:ext uri="{BB962C8B-B14F-4D97-AF65-F5344CB8AC3E}">
        <p14:creationId xmlns:p14="http://schemas.microsoft.com/office/powerpoint/2010/main" val="35833092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92500" lnSpcReduction="100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ru-RU" sz="1200" kern="1200" dirty="0" smtClean="0">
                <a:solidFill>
                  <a:schemeClr val="tx1"/>
                </a:solidFill>
                <a:latin typeface="Times New Roman" pitchFamily="18" charset="0"/>
                <a:ea typeface="+mn-ea"/>
                <a:cs typeface="+mn-cs"/>
              </a:rPr>
              <a:t>Документ «Табель учета рабочего времени» предназначен для регистрации фактически отработанного времени сотрудниками организации. В зависимости от настроек учета, может применяться как сплошное, так и выборочное ведение табеля по сотрудникам.</a:t>
            </a:r>
          </a:p>
          <a:p>
            <a:pPr marL="0" marR="0" indent="0" algn="l" defTabSz="914400" rtl="0" eaLnBrk="0" fontAlgn="base" latinLnBrk="0" hangingPunct="0">
              <a:lnSpc>
                <a:spcPct val="100000"/>
              </a:lnSpc>
              <a:spcBef>
                <a:spcPct val="30000"/>
              </a:spcBef>
              <a:spcAft>
                <a:spcPct val="0"/>
              </a:spcAft>
              <a:buClrTx/>
              <a:buSzTx/>
              <a:buFontTx/>
              <a:buNone/>
              <a:tabLst/>
              <a:defRPr/>
            </a:pPr>
            <a:endParaRPr lang="ru-RU"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ru-RU" dirty="0" smtClean="0"/>
              <a:t>На закладке "Табель" вводится список сотрудников, для которых заполняется отработанное время.</a:t>
            </a:r>
          </a:p>
          <a:p>
            <a:pPr marL="0" marR="0" indent="0" algn="l" defTabSz="914400" rtl="0" eaLnBrk="0" fontAlgn="base" latinLnBrk="0" hangingPunct="0">
              <a:lnSpc>
                <a:spcPct val="100000"/>
              </a:lnSpc>
              <a:spcBef>
                <a:spcPct val="30000"/>
              </a:spcBef>
              <a:spcAft>
                <a:spcPct val="0"/>
              </a:spcAft>
              <a:buClrTx/>
              <a:buSzTx/>
              <a:buFontTx/>
              <a:buNone/>
              <a:tabLst/>
              <a:defRPr/>
            </a:pPr>
            <a:endParaRPr lang="ru-RU" sz="1200" kern="1200" dirty="0" smtClean="0">
              <a:solidFill>
                <a:schemeClr val="tx1"/>
              </a:solidFill>
              <a:latin typeface="Times New Roman" pitchFamily="18" charset="0"/>
              <a:ea typeface="+mn-ea"/>
              <a:cs typeface="+mn-cs"/>
            </a:endParaRPr>
          </a:p>
          <a:p>
            <a:r>
              <a:rPr lang="ru-RU" dirty="0" smtClean="0"/>
              <a:t>При </a:t>
            </a:r>
            <a:r>
              <a:rPr lang="ru-RU" dirty="0" err="1" smtClean="0"/>
              <a:t>автозаполнении</a:t>
            </a:r>
            <a:r>
              <a:rPr lang="ru-RU" dirty="0" smtClean="0"/>
              <a:t> табличной части документа используются следующие правила:</a:t>
            </a:r>
          </a:p>
          <a:p>
            <a:pPr>
              <a:buFont typeface="Arial" pitchFamily="34" charset="0"/>
              <a:buChar char="•"/>
            </a:pPr>
            <a:r>
              <a:rPr lang="ru-RU" dirty="0" smtClean="0"/>
              <a:t>Заполнение табеля в общем случае производится на основании данных графиков. Отклонение от графика регистрируется документом «Отсутствие на работе организаций». Для сдельных начислений используются данные нарядов. В настройках параметров учета в группе «Табель учета рабочего времени» настраивается способ ввода данных об основном рабочем времени и прочих видах времени – "в том числе" или "сверх" основного рабочего времени; </a:t>
            </a:r>
          </a:p>
          <a:p>
            <a:pPr>
              <a:buFont typeface="Arial" pitchFamily="34" charset="0"/>
              <a:buChar char="•"/>
            </a:pPr>
            <a:r>
              <a:rPr lang="ru-RU" dirty="0" smtClean="0"/>
              <a:t>Для сотрудников, работающих на условиях, в кадровых документах приема и перемещения следует установить признак «Учитывать отработанное время по нарядам». Если данный признак установлен, то по</a:t>
            </a:r>
            <a:r>
              <a:rPr lang="ru-RU" baseline="0" dirty="0" smtClean="0"/>
              <a:t> </a:t>
            </a:r>
            <a:r>
              <a:rPr lang="ru-RU" dirty="0" smtClean="0"/>
              <a:t>умолчанию для таких сотрудников отработанное время регистрируется сдельными нарядами и путевыми листами, в табеле при </a:t>
            </a:r>
            <a:r>
              <a:rPr lang="ru-RU" dirty="0" err="1" smtClean="0"/>
              <a:t>автозаполнении</a:t>
            </a:r>
            <a:r>
              <a:rPr lang="ru-RU" dirty="0" smtClean="0"/>
              <a:t> оно не рассчитывается. Если этот признак установлен не будет, отработанное время будет равняться плановым данным графика.</a:t>
            </a:r>
          </a:p>
          <a:p>
            <a:pPr>
              <a:buFont typeface="Arial" pitchFamily="34" charset="0"/>
              <a:buChar char="•"/>
            </a:pPr>
            <a:endParaRPr lang="ru-RU"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ru-RU" sz="1200" kern="1200" dirty="0" smtClean="0">
              <a:solidFill>
                <a:schemeClr val="tx1"/>
              </a:solidFill>
              <a:latin typeface="Times New Roman" pitchFamily="18" charset="0"/>
              <a:ea typeface="+mn-ea"/>
              <a:cs typeface="+mn-cs"/>
            </a:endParaRPr>
          </a:p>
        </p:txBody>
      </p:sp>
      <p:sp>
        <p:nvSpPr>
          <p:cNvPr id="4" name="Номер слайда 3"/>
          <p:cNvSpPr>
            <a:spLocks noGrp="1"/>
          </p:cNvSpPr>
          <p:nvPr>
            <p:ph type="sldNum" sz="quarter" idx="10"/>
          </p:nvPr>
        </p:nvSpPr>
        <p:spPr/>
        <p:txBody>
          <a:bodyPr/>
          <a:lstStyle/>
          <a:p>
            <a:pPr>
              <a:defRPr/>
            </a:pPr>
            <a:fld id="{A0A0875F-6827-4448-B2B3-E4574570D878}" type="slidenum">
              <a:rPr lang="ru-RU" smtClean="0"/>
              <a:pPr>
                <a:defRPr/>
              </a:pPr>
              <a:t>24</a:t>
            </a:fld>
            <a:endParaRPr lang="ru-RU"/>
          </a:p>
        </p:txBody>
      </p:sp>
    </p:spTree>
    <p:extLst>
      <p:ext uri="{BB962C8B-B14F-4D97-AF65-F5344CB8AC3E}">
        <p14:creationId xmlns:p14="http://schemas.microsoft.com/office/powerpoint/2010/main" val="37414055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algn="l"/>
            <a:r>
              <a:rPr lang="ru-RU" dirty="0" smtClean="0">
                <a:effectLst>
                  <a:outerShdw blurRad="38100" dist="38100" dir="2700000" algn="tl">
                    <a:srgbClr val="000000">
                      <a:alpha val="43137"/>
                    </a:srgbClr>
                  </a:outerShdw>
                </a:effectLst>
              </a:rPr>
              <a:t>В табеле помимо основного рабочего времени регистрируются простои и сверхнормативные работы (ночные, сверхурочные, работа в праздничные и выходные).</a:t>
            </a:r>
            <a:endParaRPr lang="ru-RU" dirty="0">
              <a:effectLst>
                <a:outerShdw blurRad="38100" dist="38100" dir="2700000" algn="tl">
                  <a:srgbClr val="000000">
                    <a:alpha val="43137"/>
                  </a:srgbClr>
                </a:outerShdw>
              </a:effectLst>
            </a:endParaRPr>
          </a:p>
        </p:txBody>
      </p:sp>
      <p:sp>
        <p:nvSpPr>
          <p:cNvPr id="4" name="Номер слайда 3"/>
          <p:cNvSpPr>
            <a:spLocks noGrp="1"/>
          </p:cNvSpPr>
          <p:nvPr>
            <p:ph type="sldNum" sz="quarter" idx="10"/>
          </p:nvPr>
        </p:nvSpPr>
        <p:spPr/>
        <p:txBody>
          <a:bodyPr/>
          <a:lstStyle/>
          <a:p>
            <a:pPr>
              <a:defRPr/>
            </a:pPr>
            <a:fld id="{A0A0875F-6827-4448-B2B3-E4574570D878}" type="slidenum">
              <a:rPr lang="ru-RU" smtClean="0"/>
              <a:pPr>
                <a:defRPr/>
              </a:pPr>
              <a:t>25</a:t>
            </a:fld>
            <a:endParaRPr lang="ru-RU"/>
          </a:p>
        </p:txBody>
      </p:sp>
    </p:spTree>
    <p:extLst>
      <p:ext uri="{BB962C8B-B14F-4D97-AF65-F5344CB8AC3E}">
        <p14:creationId xmlns:p14="http://schemas.microsoft.com/office/powerpoint/2010/main" val="11307159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85000" lnSpcReduction="10000"/>
          </a:bodyPr>
          <a:lstStyle/>
          <a:p>
            <a:r>
              <a:rPr lang="ru-RU" dirty="0" smtClean="0"/>
              <a:t>В табличной части "Распределение начислений" при позиционировании на строке табеля производится работа с распределением времени для выбранного сотрудника. Табличная часть хранит пропорции распределения отработанного времени, указанного в строке табеля. </a:t>
            </a:r>
          </a:p>
          <a:p>
            <a:endParaRPr lang="ru-RU" dirty="0" smtClean="0"/>
          </a:p>
          <a:p>
            <a:r>
              <a:rPr lang="ru-RU" dirty="0" smtClean="0"/>
              <a:t>Данная табличная часть автоматически заполняется в следующих случаях:</a:t>
            </a:r>
          </a:p>
          <a:p>
            <a:pPr>
              <a:buFont typeface="Arial" pitchFamily="34" charset="0"/>
              <a:buChar char="•"/>
            </a:pPr>
            <a:r>
              <a:rPr lang="ru-RU" dirty="0" smtClean="0"/>
              <a:t>по сотруднику имеются сдельные наряды. Эти данные служат для распределения отработанного времени по объектам строительства; </a:t>
            </a:r>
          </a:p>
          <a:p>
            <a:pPr>
              <a:buFont typeface="Arial" pitchFamily="34" charset="0"/>
              <a:buChar char="•"/>
            </a:pPr>
            <a:r>
              <a:rPr lang="ru-RU" dirty="0" smtClean="0"/>
              <a:t>для повременщика имеются первичные документы учета рабочего времени - "Рапорт о работе строительного механизма", "Путевой лист" и "Сдельный наряд". Для машиниста заполняется машина из путевых листов и рапортов; </a:t>
            </a:r>
          </a:p>
          <a:p>
            <a:pPr>
              <a:buFont typeface="Arial" pitchFamily="34" charset="0"/>
              <a:buChar char="•"/>
            </a:pPr>
            <a:r>
              <a:rPr lang="ru-RU" dirty="0" smtClean="0"/>
              <a:t>если для подразделения и/или должности сотрудника настроено распределение в регистре сведений «Настройки распределения по объектам строительства», которое позволяет, например, распределять затраты на заработную плату вспомогательного производственного персонала или АУП по объектам строительства.</a:t>
            </a:r>
          </a:p>
          <a:p>
            <a:r>
              <a:rPr lang="ru-RU" dirty="0" smtClean="0"/>
              <a:t>Если для строки табеля распределений в данной табличной части нет, тогда при отражений заработной платы начисления сотрудника будут отражаться по умолчанию.</a:t>
            </a:r>
          </a:p>
          <a:p>
            <a:endParaRPr lang="ru-RU"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ru-RU" dirty="0" smtClean="0"/>
              <a:t>Также</a:t>
            </a:r>
            <a:r>
              <a:rPr lang="ru-RU" baseline="0" dirty="0" smtClean="0"/>
              <a:t> в табеле имеется возможность переопределить настройки учета отработанного времени для сотрудников</a:t>
            </a:r>
            <a:endParaRPr lang="ru-RU" dirty="0" smtClean="0"/>
          </a:p>
          <a:p>
            <a:r>
              <a:rPr lang="ru-RU" dirty="0" smtClean="0"/>
              <a:t/>
            </a:r>
            <a:br>
              <a:rPr lang="ru-RU" dirty="0" smtClean="0"/>
            </a:br>
            <a:endParaRPr lang="ru-RU" dirty="0" smtClean="0"/>
          </a:p>
          <a:p>
            <a:r>
              <a:rPr lang="ru-RU" dirty="0" smtClean="0"/>
              <a:t/>
            </a:r>
            <a:br>
              <a:rPr lang="ru-RU" dirty="0" smtClean="0"/>
            </a:br>
            <a:r>
              <a:rPr lang="ru-RU" dirty="0" smtClean="0"/>
              <a:t/>
            </a:r>
            <a:br>
              <a:rPr lang="ru-RU" dirty="0" smtClean="0"/>
            </a:br>
            <a:endParaRPr lang="ru-RU" dirty="0"/>
          </a:p>
        </p:txBody>
      </p:sp>
      <p:sp>
        <p:nvSpPr>
          <p:cNvPr id="4" name="Номер слайда 3"/>
          <p:cNvSpPr>
            <a:spLocks noGrp="1"/>
          </p:cNvSpPr>
          <p:nvPr>
            <p:ph type="sldNum" sz="quarter" idx="10"/>
          </p:nvPr>
        </p:nvSpPr>
        <p:spPr/>
        <p:txBody>
          <a:bodyPr/>
          <a:lstStyle/>
          <a:p>
            <a:pPr>
              <a:defRPr/>
            </a:pPr>
            <a:fld id="{A0A0875F-6827-4448-B2B3-E4574570D878}" type="slidenum">
              <a:rPr lang="ru-RU" smtClean="0"/>
              <a:pPr>
                <a:defRPr/>
              </a:pPr>
              <a:t>26</a:t>
            </a:fld>
            <a:endParaRPr lang="ru-RU"/>
          </a:p>
        </p:txBody>
      </p:sp>
    </p:spTree>
    <p:extLst>
      <p:ext uri="{BB962C8B-B14F-4D97-AF65-F5344CB8AC3E}">
        <p14:creationId xmlns:p14="http://schemas.microsoft.com/office/powerpoint/2010/main" val="14088653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Для регистрации разовых доплат, связанных</a:t>
            </a:r>
            <a:r>
              <a:rPr lang="ru-RU" baseline="0" dirty="0" smtClean="0"/>
              <a:t> с условиями производства работ, применяется д</a:t>
            </a:r>
            <a:r>
              <a:rPr lang="ru-RU" dirty="0" smtClean="0"/>
              <a:t>окумент «Листок на доплату». Документ регистрирует доплаты, полагающиеся к начислению сотрудникам, и не производит каких-либо начислений. Его данные используются при расчете заработной платы.</a:t>
            </a:r>
          </a:p>
          <a:p>
            <a:r>
              <a:rPr lang="ru-RU" dirty="0" smtClean="0"/>
              <a:t>Перечень</a:t>
            </a:r>
            <a:r>
              <a:rPr lang="ru-RU" baseline="0" dirty="0" smtClean="0"/>
              <a:t> видов доплат с указанием размера и способа расчета хранится в справочнике «Виды доплат сотрудникам».</a:t>
            </a:r>
            <a:endParaRPr lang="ru-RU" dirty="0"/>
          </a:p>
        </p:txBody>
      </p:sp>
      <p:sp>
        <p:nvSpPr>
          <p:cNvPr id="4" name="Номер слайда 3"/>
          <p:cNvSpPr>
            <a:spLocks noGrp="1"/>
          </p:cNvSpPr>
          <p:nvPr>
            <p:ph type="sldNum" sz="quarter" idx="10"/>
          </p:nvPr>
        </p:nvSpPr>
        <p:spPr/>
        <p:txBody>
          <a:bodyPr/>
          <a:lstStyle/>
          <a:p>
            <a:pPr>
              <a:defRPr/>
            </a:pPr>
            <a:fld id="{A0A0875F-6827-4448-B2B3-E4574570D878}" type="slidenum">
              <a:rPr lang="ru-RU" smtClean="0"/>
              <a:pPr>
                <a:defRPr/>
              </a:pPr>
              <a:t>27</a:t>
            </a:fld>
            <a:endParaRPr lang="ru-RU"/>
          </a:p>
        </p:txBody>
      </p:sp>
    </p:spTree>
    <p:extLst>
      <p:ext uri="{BB962C8B-B14F-4D97-AF65-F5344CB8AC3E}">
        <p14:creationId xmlns:p14="http://schemas.microsoft.com/office/powerpoint/2010/main" val="29203108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lvl="0"/>
            <a:r>
              <a:rPr lang="ru-RU" sz="1200" i="0" dirty="0" smtClean="0">
                <a:solidFill>
                  <a:schemeClr val="accent4">
                    <a:lumMod val="90000"/>
                    <a:lumOff val="10000"/>
                  </a:schemeClr>
                </a:solidFill>
              </a:rPr>
              <a:t>Учет затрат на оплату труда предназначен для фактического  отражения затрат по оплате труда в разрезе объектов строительства.</a:t>
            </a:r>
          </a:p>
          <a:p>
            <a:endParaRPr lang="ru-RU" dirty="0" smtClean="0"/>
          </a:p>
          <a:p>
            <a:r>
              <a:rPr lang="ru-RU" dirty="0" smtClean="0"/>
              <a:t>Документ «Отражение зарплаты в </a:t>
            </a:r>
            <a:r>
              <a:rPr lang="ru-RU" dirty="0" err="1" smtClean="0"/>
              <a:t>регл</a:t>
            </a:r>
            <a:r>
              <a:rPr lang="ru-RU" dirty="0" smtClean="0"/>
              <a:t>. учете» предназначен для автоматизированного формирования проводок по бухгалтерскому и налоговому учету рассчитанной зарплаты.</a:t>
            </a:r>
          </a:p>
          <a:p>
            <a:r>
              <a:rPr lang="ru-RU" dirty="0" smtClean="0"/>
              <a:t>Табличная часть «Отражение в учете» содержит проводки по отражению зарплаты в бухгалтерском учете.</a:t>
            </a:r>
          </a:p>
          <a:p>
            <a:r>
              <a:rPr lang="ru-RU" dirty="0" smtClean="0"/>
              <a:t>Перед использованием документа, соответственно, необходимо:</a:t>
            </a:r>
          </a:p>
          <a:p>
            <a:r>
              <a:rPr lang="ru-RU" dirty="0" smtClean="0"/>
              <a:t>- Указать правила отражения отдельных видов начислений и удержаний, которые устанавливаются в справочнике «Способы отражения зарплаты в регламентированном учете»; </a:t>
            </a:r>
          </a:p>
          <a:p>
            <a:r>
              <a:rPr lang="ru-RU" dirty="0" smtClean="0"/>
              <a:t>- Рассчитать зарплату за соответствующий период</a:t>
            </a:r>
            <a:r>
              <a:rPr lang="ru-RU" baseline="0" dirty="0" smtClean="0"/>
              <a:t> (произвести начисление).</a:t>
            </a:r>
            <a:endParaRPr lang="ru-RU" dirty="0" smtClean="0"/>
          </a:p>
        </p:txBody>
      </p:sp>
      <p:sp>
        <p:nvSpPr>
          <p:cNvPr id="4" name="Номер слайда 3"/>
          <p:cNvSpPr>
            <a:spLocks noGrp="1"/>
          </p:cNvSpPr>
          <p:nvPr>
            <p:ph type="sldNum" sz="quarter" idx="10"/>
          </p:nvPr>
        </p:nvSpPr>
        <p:spPr/>
        <p:txBody>
          <a:bodyPr/>
          <a:lstStyle/>
          <a:p>
            <a:pPr>
              <a:defRPr/>
            </a:pPr>
            <a:fld id="{A0A0875F-6827-4448-B2B3-E4574570D878}" type="slidenum">
              <a:rPr lang="ru-RU" smtClean="0"/>
              <a:pPr>
                <a:defRPr/>
              </a:pPr>
              <a:t>28</a:t>
            </a:fld>
            <a:endParaRPr lang="ru-RU"/>
          </a:p>
        </p:txBody>
      </p:sp>
    </p:spTree>
    <p:extLst>
      <p:ext uri="{BB962C8B-B14F-4D97-AF65-F5344CB8AC3E}">
        <p14:creationId xmlns:p14="http://schemas.microsoft.com/office/powerpoint/2010/main" val="3468806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algn="l"/>
            <a:r>
              <a:rPr lang="ru-RU" dirty="0" smtClean="0">
                <a:effectLst>
                  <a:outerShdw blurRad="38100" dist="38100" dir="2700000" algn="tl">
                    <a:srgbClr val="000000">
                      <a:alpha val="43137"/>
                    </a:srgbClr>
                  </a:outerShdw>
                </a:effectLst>
              </a:rPr>
              <a:t>В случае необходимости отнесения на затраты по объектам строительства заработной платы, например, административного персонала, занятого в организации строительства, обслуживающего персонала, и прочего персонала, затраты на оплату труда которого необходимо отнести на конкретный объект или распределить между группой объектов, устанавливаются периодические настройки распределения.</a:t>
            </a:r>
          </a:p>
          <a:p>
            <a:pPr marL="0" marR="0" indent="0" algn="l" defTabSz="914400" rtl="0" eaLnBrk="0" fontAlgn="base" latinLnBrk="0" hangingPunct="0">
              <a:lnSpc>
                <a:spcPct val="100000"/>
              </a:lnSpc>
              <a:spcBef>
                <a:spcPct val="30000"/>
              </a:spcBef>
              <a:spcAft>
                <a:spcPct val="0"/>
              </a:spcAft>
              <a:buClrTx/>
              <a:buSzTx/>
              <a:buFontTx/>
              <a:buNone/>
              <a:tabLst/>
              <a:defRPr/>
            </a:pPr>
            <a:endParaRPr lang="ru-RU" sz="1200" kern="1200" dirty="0" smtClean="0">
              <a:solidFill>
                <a:schemeClr val="tx1"/>
              </a:solidFill>
              <a:latin typeface="Times New Roman" pitchFamily="18"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ru-RU" sz="1200" kern="1200" dirty="0" smtClean="0">
                <a:solidFill>
                  <a:schemeClr val="tx1"/>
                </a:solidFill>
                <a:latin typeface="Times New Roman" pitchFamily="18" charset="0"/>
                <a:ea typeface="+mn-ea"/>
                <a:cs typeface="+mn-cs"/>
              </a:rPr>
              <a:t>Необходимо обязательно указать подразделение, для сотрудников которого производится настройка. Также можно указать должность для более детальной настройки. Если должность не указана, тогда настройка применяется ко всем сотрудникам подразделения. Если за расчетный период по сотруднику были введены сдельные наряды или наряды на работу техники, тогда данные настройки не применяются, а используются данные нарядов. </a:t>
            </a:r>
          </a:p>
          <a:p>
            <a:pPr algn="l"/>
            <a:endParaRPr lang="ru-RU" dirty="0">
              <a:effectLst>
                <a:outerShdw blurRad="38100" dist="38100" dir="2700000" algn="tl">
                  <a:srgbClr val="000000">
                    <a:alpha val="43137"/>
                  </a:srgbClr>
                </a:outerShdw>
              </a:effectLst>
            </a:endParaRPr>
          </a:p>
        </p:txBody>
      </p:sp>
      <p:sp>
        <p:nvSpPr>
          <p:cNvPr id="4" name="Номер слайда 3"/>
          <p:cNvSpPr>
            <a:spLocks noGrp="1"/>
          </p:cNvSpPr>
          <p:nvPr>
            <p:ph type="sldNum" sz="quarter" idx="10"/>
          </p:nvPr>
        </p:nvSpPr>
        <p:spPr/>
        <p:txBody>
          <a:bodyPr/>
          <a:lstStyle/>
          <a:p>
            <a:pPr>
              <a:defRPr/>
            </a:pPr>
            <a:fld id="{A0A0875F-6827-4448-B2B3-E4574570D878}" type="slidenum">
              <a:rPr lang="ru-RU" smtClean="0"/>
              <a:pPr>
                <a:defRPr/>
              </a:pPr>
              <a:t>29</a:t>
            </a:fld>
            <a:endParaRPr lang="ru-RU"/>
          </a:p>
        </p:txBody>
      </p:sp>
    </p:spTree>
    <p:extLst>
      <p:ext uri="{BB962C8B-B14F-4D97-AF65-F5344CB8AC3E}">
        <p14:creationId xmlns:p14="http://schemas.microsoft.com/office/powerpoint/2010/main" val="14108909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85000" lnSpcReduction="100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ru-RU" sz="1050" kern="1200" dirty="0" smtClean="0">
                <a:solidFill>
                  <a:srgbClr val="292929"/>
                </a:solidFill>
                <a:latin typeface="Times New Roman" pitchFamily="18" charset="0"/>
                <a:ea typeface="+mn-ea"/>
                <a:cs typeface="Times New Roman" pitchFamily="18" charset="0"/>
              </a:rPr>
              <a:t>Программный продукт «1С:Бухгалтерия строительной организации для Казахстана» разработан на базе типового решения </a:t>
            </a:r>
            <a:r>
              <a:rPr lang="ru-RU" sz="1050" kern="1200" dirty="0" smtClean="0">
                <a:solidFill>
                  <a:srgbClr val="0070C0"/>
                </a:solidFill>
                <a:latin typeface="Times New Roman" pitchFamily="18" charset="0"/>
                <a:ea typeface="+mn-ea"/>
                <a:cs typeface="Times New Roman" pitchFamily="18" charset="0"/>
              </a:rPr>
              <a:t>«1С:Бухгалтерия для Казахстана 8». </a:t>
            </a:r>
            <a:r>
              <a:rPr lang="ru-RU" sz="1050" kern="1200" dirty="0" smtClean="0">
                <a:solidFill>
                  <a:srgbClr val="292929"/>
                </a:solidFill>
                <a:latin typeface="Times New Roman" pitchFamily="18" charset="0"/>
                <a:ea typeface="+mn-ea"/>
                <a:cs typeface="Times New Roman" pitchFamily="18" charset="0"/>
              </a:rPr>
              <a:t>В данном отраслевом решении выполнено объединение специфического функционала с функционалом типового продукта.</a:t>
            </a:r>
          </a:p>
          <a:p>
            <a:pPr marL="0" marR="0" indent="0" algn="l" defTabSz="914400" rtl="0" eaLnBrk="0" fontAlgn="base" latinLnBrk="0" hangingPunct="0">
              <a:lnSpc>
                <a:spcPct val="100000"/>
              </a:lnSpc>
              <a:spcBef>
                <a:spcPct val="30000"/>
              </a:spcBef>
              <a:spcAft>
                <a:spcPct val="0"/>
              </a:spcAft>
              <a:buClrTx/>
              <a:buSzTx/>
              <a:buFontTx/>
              <a:buNone/>
              <a:tabLst/>
              <a:defRPr/>
            </a:pPr>
            <a:r>
              <a:rPr lang="ru-RU" dirty="0" smtClean="0"/>
              <a:t>Так, например,</a:t>
            </a:r>
            <a:r>
              <a:rPr lang="ru-RU" baseline="0" dirty="0" smtClean="0"/>
              <a:t> функционал типового решения дополнен:</a:t>
            </a:r>
          </a:p>
          <a:p>
            <a:pPr marL="0" marR="0" indent="0" algn="l" defTabSz="914400" rtl="0" eaLnBrk="0" fontAlgn="base" latinLnBrk="0" hangingPunct="0">
              <a:lnSpc>
                <a:spcPct val="100000"/>
              </a:lnSpc>
              <a:spcBef>
                <a:spcPct val="30000"/>
              </a:spcBef>
              <a:spcAft>
                <a:spcPct val="0"/>
              </a:spcAft>
              <a:buClrTx/>
              <a:buSzTx/>
              <a:buFontTx/>
              <a:buChar char="-"/>
              <a:tabLst/>
              <a:defRPr/>
            </a:pPr>
            <a:r>
              <a:rPr lang="ru-RU" baseline="0" dirty="0" smtClean="0"/>
              <a:t>возможностями по настройке параметров учета для строительной организации. Имеется возможность дополнительно установить настройки для учета специфического функционала (например, вести учет финансирования, спецодежды и инвентаря, распределять затраты на объекты по долям, вести ордерный склад и другие);  </a:t>
            </a:r>
          </a:p>
          <a:p>
            <a:pPr marL="0" marR="0" indent="0" algn="l" defTabSz="914400" rtl="0" eaLnBrk="0" fontAlgn="base" latinLnBrk="0" hangingPunct="0">
              <a:lnSpc>
                <a:spcPct val="100000"/>
              </a:lnSpc>
              <a:spcBef>
                <a:spcPct val="30000"/>
              </a:spcBef>
              <a:spcAft>
                <a:spcPct val="0"/>
              </a:spcAft>
              <a:buClrTx/>
              <a:buSzTx/>
              <a:buFontTx/>
              <a:buChar char="-"/>
              <a:tabLst/>
              <a:defRPr/>
            </a:pPr>
            <a:r>
              <a:rPr lang="ru-RU" baseline="0" dirty="0" smtClean="0"/>
              <a:t>возможностями по учету товарно-материальных запасов. Имеется дополнительный функционал по ведению ордерного склада (то есть о</a:t>
            </a:r>
            <a:r>
              <a:rPr lang="ru-RU" altLang="ru-RU" sz="1200" b="0" dirty="0" smtClean="0"/>
              <a:t>формление поступлений и использования товаров по факту получения, при этом финансовые документы могут быть получены позднее, ведение материального</a:t>
            </a:r>
            <a:r>
              <a:rPr lang="ru-RU" altLang="ru-RU" sz="1200" b="0" baseline="0" dirty="0" smtClean="0"/>
              <a:t> учета по участкам), по учету спецодежды и инвентаря (учет движения с момента поступления в эксплуатацию до полного списания);</a:t>
            </a:r>
          </a:p>
          <a:p>
            <a:pPr marL="0" marR="0" indent="0" algn="l" defTabSz="914400" rtl="0" eaLnBrk="0" fontAlgn="base" latinLnBrk="0" hangingPunct="0">
              <a:lnSpc>
                <a:spcPct val="100000"/>
              </a:lnSpc>
              <a:spcBef>
                <a:spcPct val="30000"/>
              </a:spcBef>
              <a:spcAft>
                <a:spcPct val="0"/>
              </a:spcAft>
              <a:buClrTx/>
              <a:buSzTx/>
              <a:buFontTx/>
              <a:buChar char="-"/>
              <a:tabLst/>
              <a:defRPr/>
            </a:pPr>
            <a:r>
              <a:rPr lang="ru-RU" altLang="ru-RU" sz="1200" b="0" baseline="0" dirty="0" smtClean="0"/>
              <a:t> возможностями учета финансирования и долевого финансирования от различных источников;</a:t>
            </a:r>
          </a:p>
          <a:p>
            <a:pPr marL="0" marR="0" indent="0" algn="l" defTabSz="914400" rtl="0" eaLnBrk="0" fontAlgn="base" latinLnBrk="0" hangingPunct="0">
              <a:lnSpc>
                <a:spcPct val="100000"/>
              </a:lnSpc>
              <a:spcBef>
                <a:spcPct val="30000"/>
              </a:spcBef>
              <a:spcAft>
                <a:spcPct val="0"/>
              </a:spcAft>
              <a:buClrTx/>
              <a:buSzTx/>
              <a:buFontTx/>
              <a:buChar char="-"/>
              <a:tabLst/>
              <a:defRPr/>
            </a:pPr>
            <a:r>
              <a:rPr lang="ru-RU" altLang="ru-RU" sz="1200" b="0" baseline="0" dirty="0" smtClean="0"/>
              <a:t>  возможностями по учету заработной платы по сдельным нарядам – для рабочих, по путевым листам и рапортам о работе механизма – для механизаторов, по расчету оплаты труда с дифференциацией в зависимости от тарифного разряда;</a:t>
            </a:r>
          </a:p>
          <a:p>
            <a:pPr marL="0" marR="0" indent="0" algn="l" defTabSz="914400" rtl="0" eaLnBrk="0" fontAlgn="base" latinLnBrk="0" hangingPunct="0">
              <a:lnSpc>
                <a:spcPct val="100000"/>
              </a:lnSpc>
              <a:spcBef>
                <a:spcPct val="30000"/>
              </a:spcBef>
              <a:spcAft>
                <a:spcPct val="0"/>
              </a:spcAft>
              <a:buClrTx/>
              <a:buSzTx/>
              <a:buFontTx/>
              <a:buChar char="-"/>
              <a:tabLst/>
              <a:defRPr/>
            </a:pPr>
            <a:r>
              <a:rPr lang="ru-RU" altLang="ru-RU" sz="1200" b="0" baseline="0" dirty="0" smtClean="0"/>
              <a:t>дополнительными возможностями по учету производства (выполненные работы СМР, затраты на механизацию).</a:t>
            </a:r>
          </a:p>
          <a:p>
            <a:pPr marL="0" marR="0" indent="0" algn="l" defTabSz="914400" rtl="0" eaLnBrk="0" fontAlgn="base" latinLnBrk="0" hangingPunct="0">
              <a:lnSpc>
                <a:spcPct val="100000"/>
              </a:lnSpc>
              <a:spcBef>
                <a:spcPct val="30000"/>
              </a:spcBef>
              <a:spcAft>
                <a:spcPct val="0"/>
              </a:spcAft>
              <a:buClrTx/>
              <a:buSzTx/>
              <a:buFontTx/>
              <a:buNone/>
              <a:tabLst/>
              <a:defRPr/>
            </a:pPr>
            <a:endParaRPr lang="ru-RU" altLang="ru-RU" sz="1200" b="0"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ru-RU" altLang="ru-RU" sz="1200" b="0" dirty="0" smtClean="0"/>
          </a:p>
          <a:p>
            <a:r>
              <a:rPr lang="ru-RU" baseline="0" dirty="0" smtClean="0"/>
              <a:t> </a:t>
            </a:r>
            <a:endParaRPr lang="ru-RU" dirty="0"/>
          </a:p>
        </p:txBody>
      </p:sp>
      <p:sp>
        <p:nvSpPr>
          <p:cNvPr id="4" name="Номер слайда 3"/>
          <p:cNvSpPr>
            <a:spLocks noGrp="1"/>
          </p:cNvSpPr>
          <p:nvPr>
            <p:ph type="sldNum" sz="quarter" idx="10"/>
          </p:nvPr>
        </p:nvSpPr>
        <p:spPr/>
        <p:txBody>
          <a:bodyPr/>
          <a:lstStyle/>
          <a:p>
            <a:pPr>
              <a:defRPr/>
            </a:pPr>
            <a:fld id="{A0A0875F-6827-4448-B2B3-E4574570D878}" type="slidenum">
              <a:rPr lang="ru-RU" smtClean="0"/>
              <a:pPr>
                <a:defRPr/>
              </a:pPr>
              <a:t>3</a:t>
            </a:fld>
            <a:endParaRPr lang="ru-RU" dirty="0"/>
          </a:p>
        </p:txBody>
      </p:sp>
    </p:spTree>
    <p:extLst>
      <p:ext uri="{BB962C8B-B14F-4D97-AF65-F5344CB8AC3E}">
        <p14:creationId xmlns:p14="http://schemas.microsoft.com/office/powerpoint/2010/main" val="29539177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ru-RU" baseline="0" dirty="0" smtClean="0"/>
              <a:t>Подсистема «Материальный учет» предназначена для ведения оперативного учета по поступлению и движению ТМЗ по строительным и производственным участкам, ведения ордерного склада, учета спецодежды и инвентаря, учета хранения и списания материалов по объектам строительства, а также для  контроля целевого использования материальных ресурсов.</a:t>
            </a:r>
          </a:p>
          <a:p>
            <a:pPr marL="0" marR="0" indent="0" algn="l" defTabSz="914400" rtl="0" eaLnBrk="0" fontAlgn="base" latinLnBrk="0" hangingPunct="0">
              <a:lnSpc>
                <a:spcPct val="100000"/>
              </a:lnSpc>
              <a:spcBef>
                <a:spcPct val="30000"/>
              </a:spcBef>
              <a:spcAft>
                <a:spcPct val="0"/>
              </a:spcAft>
              <a:buClrTx/>
              <a:buSzTx/>
              <a:buFontTx/>
              <a:buNone/>
              <a:tabLst/>
              <a:defRPr/>
            </a:pPr>
            <a:endParaRPr lang="ru-RU"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ru-RU" baseline="0" dirty="0" smtClean="0"/>
              <a:t>Основными возможностями подсистемы являются:</a:t>
            </a:r>
          </a:p>
          <a:p>
            <a:pPr marL="228600" marR="0" indent="-228600" algn="l" defTabSz="914400" rtl="0" eaLnBrk="0" fontAlgn="base" latinLnBrk="0" hangingPunct="0">
              <a:lnSpc>
                <a:spcPct val="100000"/>
              </a:lnSpc>
              <a:spcBef>
                <a:spcPct val="30000"/>
              </a:spcBef>
              <a:spcAft>
                <a:spcPct val="0"/>
              </a:spcAft>
              <a:buClrTx/>
              <a:buSzTx/>
              <a:buFontTx/>
              <a:buAutoNum type="arabicParenR"/>
              <a:tabLst/>
              <a:defRPr/>
            </a:pPr>
            <a:r>
              <a:rPr lang="ru-RU" baseline="0" dirty="0" smtClean="0"/>
              <a:t>Ведение ордерного склада;</a:t>
            </a:r>
          </a:p>
          <a:p>
            <a:pPr marL="228600" marR="0" indent="-228600" algn="l" defTabSz="914400" rtl="0" eaLnBrk="0" fontAlgn="base" latinLnBrk="0" hangingPunct="0">
              <a:lnSpc>
                <a:spcPct val="100000"/>
              </a:lnSpc>
              <a:spcBef>
                <a:spcPct val="30000"/>
              </a:spcBef>
              <a:spcAft>
                <a:spcPct val="0"/>
              </a:spcAft>
              <a:buClrTx/>
              <a:buSzTx/>
              <a:buFontTx/>
              <a:buAutoNum type="arabicParenR"/>
              <a:tabLst/>
              <a:defRPr/>
            </a:pPr>
            <a:r>
              <a:rPr lang="ru-RU" baseline="0" dirty="0" smtClean="0"/>
              <a:t>Учет спецодежды и инвентаря.</a:t>
            </a:r>
          </a:p>
          <a:p>
            <a:pPr marL="0" marR="0" indent="0" algn="l" defTabSz="914400" rtl="0" eaLnBrk="0" fontAlgn="base" latinLnBrk="0" hangingPunct="0">
              <a:lnSpc>
                <a:spcPct val="100000"/>
              </a:lnSpc>
              <a:spcBef>
                <a:spcPct val="30000"/>
              </a:spcBef>
              <a:spcAft>
                <a:spcPct val="0"/>
              </a:spcAft>
              <a:buClrTx/>
              <a:buSzTx/>
              <a:buFontTx/>
              <a:buNone/>
              <a:tabLst/>
              <a:defRPr/>
            </a:pPr>
            <a:endParaRPr lang="ru-RU" baseline="0" dirty="0" smtClean="0"/>
          </a:p>
        </p:txBody>
      </p:sp>
      <p:sp>
        <p:nvSpPr>
          <p:cNvPr id="4" name="Номер слайда 3"/>
          <p:cNvSpPr>
            <a:spLocks noGrp="1"/>
          </p:cNvSpPr>
          <p:nvPr>
            <p:ph type="sldNum" sz="quarter" idx="10"/>
          </p:nvPr>
        </p:nvSpPr>
        <p:spPr/>
        <p:txBody>
          <a:bodyPr/>
          <a:lstStyle/>
          <a:p>
            <a:pPr>
              <a:defRPr/>
            </a:pPr>
            <a:fld id="{A0A0875F-6827-4448-B2B3-E4574570D878}" type="slidenum">
              <a:rPr lang="ru-RU" smtClean="0"/>
              <a:pPr>
                <a:defRPr/>
              </a:pPr>
              <a:t>30</a:t>
            </a:fld>
            <a:endParaRPr lang="ru-RU"/>
          </a:p>
        </p:txBody>
      </p:sp>
    </p:spTree>
    <p:extLst>
      <p:ext uri="{BB962C8B-B14F-4D97-AF65-F5344CB8AC3E}">
        <p14:creationId xmlns:p14="http://schemas.microsoft.com/office/powerpoint/2010/main" val="1398581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0" kern="1200" dirty="0" smtClean="0">
                <a:solidFill>
                  <a:schemeClr val="tx1"/>
                </a:solidFill>
                <a:latin typeface="Times New Roman" pitchFamily="18" charset="0"/>
                <a:ea typeface="+mn-ea"/>
                <a:cs typeface="+mn-cs"/>
              </a:rPr>
              <a:t>Ордерная схема предполагает:</a:t>
            </a:r>
          </a:p>
          <a:p>
            <a:r>
              <a:rPr lang="ru-RU" sz="1200" b="0" kern="1200" baseline="0" dirty="0" smtClean="0">
                <a:solidFill>
                  <a:schemeClr val="tx1"/>
                </a:solidFill>
                <a:latin typeface="Times New Roman" pitchFamily="18" charset="0"/>
                <a:ea typeface="+mn-ea"/>
                <a:cs typeface="+mn-cs"/>
              </a:rPr>
              <a:t>1) </a:t>
            </a:r>
            <a:r>
              <a:rPr lang="ru-RU" sz="1200" b="0" dirty="0" smtClean="0"/>
              <a:t>Оформление поступлений и использования товаров на ордерном складе по факту получения, при этом финансовые документы могут быть получены позднее;</a:t>
            </a:r>
          </a:p>
          <a:p>
            <a:pPr marL="0" marR="0" indent="0" algn="l" defTabSz="914400" rtl="0" eaLnBrk="0" fontAlgn="base" latinLnBrk="0" hangingPunct="0">
              <a:lnSpc>
                <a:spcPct val="100000"/>
              </a:lnSpc>
              <a:spcBef>
                <a:spcPct val="30000"/>
              </a:spcBef>
              <a:spcAft>
                <a:spcPct val="0"/>
              </a:spcAft>
              <a:buClrTx/>
              <a:buSzTx/>
              <a:buFontTx/>
              <a:buNone/>
              <a:tabLst/>
              <a:defRPr/>
            </a:pPr>
            <a:r>
              <a:rPr lang="ru-RU" sz="1200" b="0" dirty="0" smtClean="0"/>
              <a:t>2) </a:t>
            </a:r>
            <a:r>
              <a:rPr lang="ru-RU" altLang="ru-RU" sz="1200" b="0" dirty="0" smtClean="0"/>
              <a:t>Анализ движения материалов по объектам строительства, и контроль их целевого использования;</a:t>
            </a:r>
          </a:p>
          <a:p>
            <a:pPr marL="0" marR="0" indent="0" algn="l" defTabSz="914400" rtl="0" eaLnBrk="0" fontAlgn="base" latinLnBrk="0" hangingPunct="0">
              <a:lnSpc>
                <a:spcPct val="100000"/>
              </a:lnSpc>
              <a:spcBef>
                <a:spcPct val="30000"/>
              </a:spcBef>
              <a:spcAft>
                <a:spcPct val="0"/>
              </a:spcAft>
              <a:buClrTx/>
              <a:buSzTx/>
              <a:buFontTx/>
              <a:buNone/>
              <a:tabLst/>
              <a:defRPr/>
            </a:pPr>
            <a:r>
              <a:rPr lang="ru-RU" altLang="ru-RU" sz="1200" b="0" dirty="0" smtClean="0"/>
              <a:t>3) Учет перемещений и использования товаров, не отражающихся в бухгалтерском учете;</a:t>
            </a:r>
          </a:p>
          <a:p>
            <a:pPr marL="0" marR="0" indent="0" algn="l" defTabSz="914400" rtl="0" eaLnBrk="0" fontAlgn="base" latinLnBrk="0" hangingPunct="0">
              <a:lnSpc>
                <a:spcPct val="100000"/>
              </a:lnSpc>
              <a:spcBef>
                <a:spcPct val="30000"/>
              </a:spcBef>
              <a:spcAft>
                <a:spcPct val="0"/>
              </a:spcAft>
              <a:buClrTx/>
              <a:buSzTx/>
              <a:buFontTx/>
              <a:buNone/>
              <a:tabLst/>
              <a:defRPr/>
            </a:pPr>
            <a:r>
              <a:rPr lang="ru-RU" altLang="ru-RU" sz="1200" b="0" dirty="0" smtClean="0"/>
              <a:t>4) Ведение материального учета по строительным участкам.</a:t>
            </a:r>
          </a:p>
          <a:p>
            <a:pPr marL="0" marR="0" indent="0" algn="l" defTabSz="914400" rtl="0" eaLnBrk="0" fontAlgn="base" latinLnBrk="0" hangingPunct="0">
              <a:lnSpc>
                <a:spcPct val="100000"/>
              </a:lnSpc>
              <a:spcBef>
                <a:spcPct val="30000"/>
              </a:spcBef>
              <a:spcAft>
                <a:spcPct val="0"/>
              </a:spcAft>
              <a:buClrTx/>
              <a:buSzTx/>
              <a:buFontTx/>
              <a:buNone/>
              <a:tabLst/>
              <a:defRPr/>
            </a:pPr>
            <a:endParaRPr lang="ru-RU" altLang="ru-RU" sz="1200" b="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ru-RU" sz="1200" kern="1200" dirty="0" smtClean="0">
                <a:solidFill>
                  <a:schemeClr val="tx1"/>
                </a:solidFill>
                <a:latin typeface="Times New Roman" pitchFamily="18" charset="0"/>
                <a:ea typeface="+mn-ea"/>
                <a:cs typeface="+mn-cs"/>
              </a:rPr>
              <a:t>Данная подсистема также позволяет обеспечить прозрачность использования ТМЗ на строительных участках, повысить точность информации по использованию ТМЗ на выполнение строительно-монтажных работ по объектам строительства.</a:t>
            </a:r>
          </a:p>
          <a:p>
            <a:pPr marL="0" marR="0" indent="0" algn="l" defTabSz="914400" rtl="0" eaLnBrk="0" fontAlgn="base" latinLnBrk="0" hangingPunct="0">
              <a:lnSpc>
                <a:spcPct val="100000"/>
              </a:lnSpc>
              <a:spcBef>
                <a:spcPct val="30000"/>
              </a:spcBef>
              <a:spcAft>
                <a:spcPct val="0"/>
              </a:spcAft>
              <a:buClrTx/>
              <a:buSzTx/>
              <a:buFontTx/>
              <a:buNone/>
              <a:tabLst/>
              <a:defRPr/>
            </a:pPr>
            <a:r>
              <a:rPr lang="ru-RU" altLang="ru-RU" sz="1200" b="0" dirty="0" smtClean="0"/>
              <a:t> </a:t>
            </a:r>
          </a:p>
          <a:p>
            <a:pPr marL="0" marR="0" indent="0" algn="l" defTabSz="914400" rtl="0" eaLnBrk="0" fontAlgn="base" latinLnBrk="0" hangingPunct="0">
              <a:lnSpc>
                <a:spcPct val="100000"/>
              </a:lnSpc>
              <a:spcBef>
                <a:spcPct val="30000"/>
              </a:spcBef>
              <a:spcAft>
                <a:spcPct val="0"/>
              </a:spcAft>
              <a:buClrTx/>
              <a:buSzTx/>
              <a:buFontTx/>
              <a:buNone/>
              <a:tabLst/>
              <a:defRPr/>
            </a:pPr>
            <a:endParaRPr lang="ru-RU" altLang="ru-RU" sz="1200" b="0"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ru-RU" altLang="ru-RU" sz="1200" b="0" dirty="0" smtClean="0"/>
          </a:p>
          <a:p>
            <a:endParaRPr lang="ru-RU" sz="1200" b="1" dirty="0"/>
          </a:p>
        </p:txBody>
      </p:sp>
      <p:sp>
        <p:nvSpPr>
          <p:cNvPr id="4" name="Номер слайда 3"/>
          <p:cNvSpPr>
            <a:spLocks noGrp="1"/>
          </p:cNvSpPr>
          <p:nvPr>
            <p:ph type="sldNum" sz="quarter" idx="10"/>
          </p:nvPr>
        </p:nvSpPr>
        <p:spPr/>
        <p:txBody>
          <a:bodyPr/>
          <a:lstStyle/>
          <a:p>
            <a:pPr>
              <a:defRPr/>
            </a:pPr>
            <a:fld id="{A0A0875F-6827-4448-B2B3-E4574570D878}" type="slidenum">
              <a:rPr lang="ru-RU" smtClean="0"/>
              <a:pPr>
                <a:defRPr/>
              </a:pPr>
              <a:t>31</a:t>
            </a:fld>
            <a:endParaRPr lang="ru-RU"/>
          </a:p>
        </p:txBody>
      </p:sp>
    </p:spTree>
    <p:extLst>
      <p:ext uri="{BB962C8B-B14F-4D97-AF65-F5344CB8AC3E}">
        <p14:creationId xmlns:p14="http://schemas.microsoft.com/office/powerpoint/2010/main" val="102629380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ru-RU" sz="1200" kern="1200" dirty="0" smtClean="0">
                <a:solidFill>
                  <a:schemeClr val="tx1"/>
                </a:solidFill>
                <a:latin typeface="Times New Roman" pitchFamily="18" charset="0"/>
                <a:ea typeface="+mn-ea"/>
                <a:cs typeface="+mn-cs"/>
              </a:rPr>
              <a:t>Включение работы подсистемы «Ордерный склад», а также необходимость ведения ордерного склада в разрезе организаций, определяются в настройках параметров учета строительной организации. Для каждой организации дата начала ведения ордерного склада определяется учетной политикой строительной организации.</a:t>
            </a:r>
          </a:p>
          <a:p>
            <a:r>
              <a:rPr lang="ru-RU" sz="1200" kern="1200" dirty="0" smtClean="0">
                <a:solidFill>
                  <a:schemeClr val="tx1"/>
                </a:solidFill>
                <a:latin typeface="Times New Roman" pitchFamily="18" charset="0"/>
                <a:ea typeface="+mn-ea"/>
                <a:cs typeface="+mn-cs"/>
              </a:rPr>
              <a:t>В регистре сведений «Учетная политика строительной организации», имеется параметр: отражать бухгалтерские операции на ордерном складе – параметр, определяет необходимость формирования проводок по оперативному учету товаров при проведении бухгалтерских документов.</a:t>
            </a:r>
          </a:p>
          <a:p>
            <a:endParaRPr lang="ru-RU" sz="1200" kern="1200" dirty="0">
              <a:solidFill>
                <a:schemeClr val="tx1"/>
              </a:solidFill>
              <a:latin typeface="Times New Roman" pitchFamily="18" charset="0"/>
              <a:ea typeface="+mn-ea"/>
              <a:cs typeface="+mn-cs"/>
            </a:endParaRPr>
          </a:p>
        </p:txBody>
      </p:sp>
      <p:sp>
        <p:nvSpPr>
          <p:cNvPr id="4" name="Номер слайда 3"/>
          <p:cNvSpPr>
            <a:spLocks noGrp="1"/>
          </p:cNvSpPr>
          <p:nvPr>
            <p:ph type="sldNum" sz="quarter" idx="10"/>
          </p:nvPr>
        </p:nvSpPr>
        <p:spPr/>
        <p:txBody>
          <a:bodyPr/>
          <a:lstStyle/>
          <a:p>
            <a:pPr>
              <a:defRPr/>
            </a:pPr>
            <a:fld id="{A0A0875F-6827-4448-B2B3-E4574570D878}" type="slidenum">
              <a:rPr lang="ru-RU" smtClean="0"/>
              <a:pPr>
                <a:defRPr/>
              </a:pPr>
              <a:t>32</a:t>
            </a:fld>
            <a:endParaRPr lang="ru-RU"/>
          </a:p>
        </p:txBody>
      </p:sp>
    </p:spTree>
    <p:extLst>
      <p:ext uri="{BB962C8B-B14F-4D97-AF65-F5344CB8AC3E}">
        <p14:creationId xmlns:p14="http://schemas.microsoft.com/office/powerpoint/2010/main" val="33983493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92500" lnSpcReduction="200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ru-RU" sz="1200" kern="1200" dirty="0" smtClean="0">
                <a:solidFill>
                  <a:schemeClr val="tx1"/>
                </a:solidFill>
                <a:latin typeface="Times New Roman" pitchFamily="18" charset="0"/>
                <a:ea typeface="+mn-ea"/>
                <a:cs typeface="+mn-cs"/>
              </a:rPr>
              <a:t>Для ведения оперативного учета по ордерному складу необходимо определить перечень ордерных складов, их вид. </a:t>
            </a:r>
          </a:p>
          <a:p>
            <a:r>
              <a:rPr lang="ru-RU" sz="1200" kern="1200" dirty="0" smtClean="0">
                <a:solidFill>
                  <a:schemeClr val="tx1"/>
                </a:solidFill>
                <a:latin typeface="Times New Roman" pitchFamily="18" charset="0"/>
                <a:ea typeface="+mn-ea"/>
                <a:cs typeface="+mn-cs"/>
              </a:rPr>
              <a:t>Справочник «Виды ордерных складов» хранит перечень видов ордерных складов, п</a:t>
            </a:r>
            <a:r>
              <a:rPr lang="ru-RU" dirty="0" smtClean="0"/>
              <a:t>озволяет классифицировать ордерные склады на материально-ответственных лиц, склады организации, склады участков и т.д.</a:t>
            </a:r>
            <a:br>
              <a:rPr lang="ru-RU" dirty="0" smtClean="0"/>
            </a:br>
            <a:r>
              <a:rPr lang="ru-RU" sz="1200" kern="1200" dirty="0" smtClean="0">
                <a:solidFill>
                  <a:schemeClr val="tx1"/>
                </a:solidFill>
                <a:latin typeface="Times New Roman" pitchFamily="18" charset="0"/>
                <a:ea typeface="+mn-ea"/>
                <a:cs typeface="+mn-cs"/>
              </a:rPr>
              <a:t>Предопределенные значения:</a:t>
            </a:r>
          </a:p>
          <a:p>
            <a:pPr lvl="0">
              <a:buFont typeface="Arial" pitchFamily="34" charset="0"/>
              <a:buChar char="•"/>
            </a:pPr>
            <a:r>
              <a:rPr lang="ru-RU" sz="1200" kern="1200" dirty="0" smtClean="0">
                <a:solidFill>
                  <a:schemeClr val="tx1"/>
                </a:solidFill>
                <a:latin typeface="Times New Roman" pitchFamily="18" charset="0"/>
                <a:ea typeface="+mn-ea"/>
                <a:cs typeface="+mn-cs"/>
              </a:rPr>
              <a:t>Материально-ответственное лицо;</a:t>
            </a:r>
          </a:p>
          <a:p>
            <a:pPr lvl="0">
              <a:buFont typeface="Arial" pitchFamily="34" charset="0"/>
              <a:buChar char="•"/>
            </a:pPr>
            <a:r>
              <a:rPr lang="ru-RU" sz="1200" kern="1200" dirty="0" smtClean="0">
                <a:solidFill>
                  <a:schemeClr val="tx1"/>
                </a:solidFill>
                <a:latin typeface="Times New Roman" pitchFamily="18" charset="0"/>
                <a:ea typeface="+mn-ea"/>
                <a:cs typeface="+mn-cs"/>
              </a:rPr>
              <a:t>Склад организации.</a:t>
            </a:r>
          </a:p>
          <a:p>
            <a:pPr lvl="0"/>
            <a:endParaRPr lang="ru-RU" sz="1200" kern="1200" dirty="0" smtClean="0">
              <a:solidFill>
                <a:schemeClr val="tx1"/>
              </a:solidFill>
              <a:latin typeface="Times New Roman" pitchFamily="18" charset="0"/>
              <a:ea typeface="+mn-ea"/>
              <a:cs typeface="+mn-cs"/>
            </a:endParaRPr>
          </a:p>
          <a:p>
            <a:r>
              <a:rPr lang="ru-RU" sz="1200" kern="1200" dirty="0" smtClean="0">
                <a:solidFill>
                  <a:schemeClr val="tx1"/>
                </a:solidFill>
                <a:latin typeface="Times New Roman" pitchFamily="18" charset="0"/>
                <a:ea typeface="+mn-ea"/>
                <a:cs typeface="+mn-cs"/>
              </a:rPr>
              <a:t>Справочник  «Склады (места хранения)» хранит перечень мест хранения товарно-материальных запасов.</a:t>
            </a:r>
          </a:p>
          <a:p>
            <a:r>
              <a:rPr lang="ru-RU" sz="1200" kern="1200" dirty="0" smtClean="0">
                <a:solidFill>
                  <a:schemeClr val="tx1"/>
                </a:solidFill>
                <a:latin typeface="Times New Roman" pitchFamily="18" charset="0"/>
                <a:ea typeface="+mn-ea"/>
                <a:cs typeface="+mn-cs"/>
              </a:rPr>
              <a:t>Элементы справочника «Склады (места хранения)» используются в документах регистрирующих движение товаров и определяют место хранения, по которому фактически совершено то или иное движение.</a:t>
            </a:r>
          </a:p>
          <a:p>
            <a:r>
              <a:rPr lang="ru-RU" sz="1200" kern="1200" dirty="0" smtClean="0">
                <a:solidFill>
                  <a:schemeClr val="tx1"/>
                </a:solidFill>
                <a:latin typeface="Times New Roman" pitchFamily="18" charset="0"/>
                <a:ea typeface="+mn-ea"/>
                <a:cs typeface="+mn-cs"/>
              </a:rPr>
              <a:t>В реквизите «Подразделение» указывается подразделение, соответствующее данному складу (например, если это склад строительного участка) для регистрации материальных затрат в разрезе подразделений.</a:t>
            </a:r>
          </a:p>
          <a:p>
            <a:endParaRPr lang="ru-RU" sz="1200" kern="1200" dirty="0" smtClean="0">
              <a:solidFill>
                <a:schemeClr val="tx1"/>
              </a:solidFill>
              <a:latin typeface="Times New Roman" pitchFamily="18" charset="0"/>
              <a:ea typeface="+mn-ea"/>
              <a:cs typeface="+mn-cs"/>
            </a:endParaRPr>
          </a:p>
          <a:p>
            <a:r>
              <a:rPr lang="ru-RU" sz="1200" kern="1200" dirty="0" smtClean="0">
                <a:solidFill>
                  <a:schemeClr val="tx1"/>
                </a:solidFill>
                <a:latin typeface="Times New Roman" pitchFamily="18" charset="0"/>
                <a:ea typeface="+mn-ea"/>
                <a:cs typeface="+mn-cs"/>
              </a:rPr>
              <a:t>В справочник «Склады (места хранения)» может быть введено любое количество складов. Информация хотя бы об одном складе должна присутствовать обязательно. Один из складов следует указать в качестве основного склада в настройках пользователя. Указанный склад будет использоваться по умолчанию при начальной установке значений реквизитов для новых документов. </a:t>
            </a:r>
          </a:p>
          <a:p>
            <a:pPr marL="0" marR="0" indent="0" algn="l" defTabSz="914400" rtl="0" eaLnBrk="0" fontAlgn="base" latinLnBrk="0" hangingPunct="0">
              <a:lnSpc>
                <a:spcPct val="100000"/>
              </a:lnSpc>
              <a:spcBef>
                <a:spcPct val="30000"/>
              </a:spcBef>
              <a:spcAft>
                <a:spcPct val="0"/>
              </a:spcAft>
              <a:buClrTx/>
              <a:buSzTx/>
              <a:buFontTx/>
              <a:buNone/>
              <a:tabLst/>
              <a:defRPr/>
            </a:pPr>
            <a:endParaRPr lang="ru-RU" sz="1200" kern="1200" dirty="0">
              <a:solidFill>
                <a:schemeClr val="tx1"/>
              </a:solidFill>
              <a:latin typeface="Times New Roman" pitchFamily="18" charset="0"/>
              <a:ea typeface="+mn-ea"/>
              <a:cs typeface="+mn-cs"/>
            </a:endParaRPr>
          </a:p>
        </p:txBody>
      </p:sp>
      <p:sp>
        <p:nvSpPr>
          <p:cNvPr id="4" name="Номер слайда 3"/>
          <p:cNvSpPr>
            <a:spLocks noGrp="1"/>
          </p:cNvSpPr>
          <p:nvPr>
            <p:ph type="sldNum" sz="quarter" idx="10"/>
          </p:nvPr>
        </p:nvSpPr>
        <p:spPr/>
        <p:txBody>
          <a:bodyPr/>
          <a:lstStyle/>
          <a:p>
            <a:pPr>
              <a:defRPr/>
            </a:pPr>
            <a:fld id="{A0A0875F-6827-4448-B2B3-E4574570D878}" type="slidenum">
              <a:rPr lang="ru-RU" smtClean="0"/>
              <a:pPr>
                <a:defRPr/>
              </a:pPr>
              <a:t>33</a:t>
            </a:fld>
            <a:endParaRPr lang="ru-RU"/>
          </a:p>
        </p:txBody>
      </p:sp>
    </p:spTree>
    <p:extLst>
      <p:ext uri="{BB962C8B-B14F-4D97-AF65-F5344CB8AC3E}">
        <p14:creationId xmlns:p14="http://schemas.microsoft.com/office/powerpoint/2010/main" val="195145943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 typeface="Arial" pitchFamily="34" charset="0"/>
              <a:buNone/>
              <a:tabLst/>
              <a:defRPr/>
            </a:pPr>
            <a:r>
              <a:rPr lang="ru-RU" sz="1200" kern="1200" dirty="0" smtClean="0">
                <a:solidFill>
                  <a:schemeClr val="tx1"/>
                </a:solidFill>
                <a:latin typeface="Times New Roman" pitchFamily="18" charset="0"/>
                <a:ea typeface="+mn-ea"/>
                <a:cs typeface="+mn-cs"/>
              </a:rPr>
              <a:t>В подсистеме «Ордерный склад» поддерживается два вида учета материалов -</a:t>
            </a:r>
            <a:r>
              <a:rPr lang="ru-RU" sz="1200" kern="1200" baseline="0" dirty="0" smtClean="0">
                <a:solidFill>
                  <a:schemeClr val="tx1"/>
                </a:solidFill>
                <a:latin typeface="Times New Roman" pitchFamily="18" charset="0"/>
                <a:ea typeface="+mn-ea"/>
                <a:cs typeface="+mn-cs"/>
              </a:rPr>
              <a:t> </a:t>
            </a:r>
            <a:r>
              <a:rPr lang="ru-RU" sz="1200" kern="1200" dirty="0" smtClean="0">
                <a:solidFill>
                  <a:schemeClr val="tx1"/>
                </a:solidFill>
                <a:latin typeface="Times New Roman" pitchFamily="18" charset="0"/>
                <a:ea typeface="+mn-ea"/>
                <a:cs typeface="+mn-cs"/>
              </a:rPr>
              <a:t>балансовый или </a:t>
            </a:r>
            <a:r>
              <a:rPr lang="ru-RU" sz="1200" kern="1200" dirty="0" err="1" smtClean="0">
                <a:solidFill>
                  <a:schemeClr val="tx1"/>
                </a:solidFill>
                <a:latin typeface="Times New Roman" pitchFamily="18" charset="0"/>
                <a:ea typeface="+mn-ea"/>
                <a:cs typeface="+mn-cs"/>
              </a:rPr>
              <a:t>забалансовый</a:t>
            </a:r>
            <a:r>
              <a:rPr lang="ru-RU" sz="1200" kern="1200" dirty="0" smtClean="0">
                <a:solidFill>
                  <a:schemeClr val="tx1"/>
                </a:solidFill>
                <a:latin typeface="Times New Roman" pitchFamily="18" charset="0"/>
                <a:ea typeface="+mn-ea"/>
                <a:cs typeface="+mn-cs"/>
              </a:rPr>
              <a:t>.</a:t>
            </a:r>
          </a:p>
          <a:p>
            <a:pPr marL="0" marR="0" indent="0" algn="l" defTabSz="914400" rtl="0" eaLnBrk="0" fontAlgn="base" latinLnBrk="0" hangingPunct="0">
              <a:lnSpc>
                <a:spcPct val="100000"/>
              </a:lnSpc>
              <a:spcBef>
                <a:spcPct val="30000"/>
              </a:spcBef>
              <a:spcAft>
                <a:spcPct val="0"/>
              </a:spcAft>
              <a:buClrTx/>
              <a:buSzTx/>
              <a:buFont typeface="Arial" pitchFamily="34" charset="0"/>
              <a:buNone/>
              <a:tabLst/>
              <a:defRPr/>
            </a:pPr>
            <a:r>
              <a:rPr lang="ru-RU" sz="1200" kern="1200" dirty="0" smtClean="0">
                <a:solidFill>
                  <a:schemeClr val="tx1"/>
                </a:solidFill>
                <a:latin typeface="Times New Roman" pitchFamily="18" charset="0"/>
                <a:ea typeface="+mn-ea"/>
                <a:cs typeface="+mn-cs"/>
              </a:rPr>
              <a:t>Необходимость отражения операции в бухгалтерском учете</a:t>
            </a:r>
            <a:r>
              <a:rPr lang="ru-RU" sz="1200" kern="1200" baseline="0" dirty="0" smtClean="0">
                <a:solidFill>
                  <a:schemeClr val="tx1"/>
                </a:solidFill>
                <a:latin typeface="Times New Roman" pitchFamily="18" charset="0"/>
                <a:ea typeface="+mn-ea"/>
                <a:cs typeface="+mn-cs"/>
              </a:rPr>
              <a:t> определяет вид учета. </a:t>
            </a:r>
            <a:r>
              <a:rPr lang="ru-RU" sz="1200" kern="1200" dirty="0" smtClean="0">
                <a:solidFill>
                  <a:schemeClr val="tx1"/>
                </a:solidFill>
                <a:latin typeface="Times New Roman" pitchFamily="18" charset="0"/>
                <a:ea typeface="+mn-ea"/>
                <a:cs typeface="+mn-cs"/>
              </a:rPr>
              <a:t>В первую очередь </a:t>
            </a:r>
            <a:r>
              <a:rPr lang="ru-RU" sz="1200" kern="1200" dirty="0" err="1" smtClean="0">
                <a:solidFill>
                  <a:schemeClr val="tx1"/>
                </a:solidFill>
                <a:latin typeface="Times New Roman" pitchFamily="18" charset="0"/>
                <a:ea typeface="+mn-ea"/>
                <a:cs typeface="+mn-cs"/>
              </a:rPr>
              <a:t>забалансовый</a:t>
            </a:r>
            <a:r>
              <a:rPr lang="ru-RU" sz="1200" kern="1200" dirty="0" smtClean="0">
                <a:solidFill>
                  <a:schemeClr val="tx1"/>
                </a:solidFill>
                <a:latin typeface="Times New Roman" pitchFamily="18" charset="0"/>
                <a:ea typeface="+mn-ea"/>
                <a:cs typeface="+mn-cs"/>
              </a:rPr>
              <a:t> учет используется для отражения факта получения материалов заказчика строительства для последующего их перемещения и использования.</a:t>
            </a:r>
          </a:p>
        </p:txBody>
      </p:sp>
      <p:sp>
        <p:nvSpPr>
          <p:cNvPr id="4" name="Номер слайда 3"/>
          <p:cNvSpPr>
            <a:spLocks noGrp="1"/>
          </p:cNvSpPr>
          <p:nvPr>
            <p:ph type="sldNum" sz="quarter" idx="10"/>
          </p:nvPr>
        </p:nvSpPr>
        <p:spPr/>
        <p:txBody>
          <a:bodyPr/>
          <a:lstStyle/>
          <a:p>
            <a:pPr>
              <a:defRPr/>
            </a:pPr>
            <a:fld id="{A0A0875F-6827-4448-B2B3-E4574570D878}" type="slidenum">
              <a:rPr lang="ru-RU" smtClean="0"/>
              <a:pPr>
                <a:defRPr/>
              </a:pPr>
              <a:t>34</a:t>
            </a:fld>
            <a:endParaRPr lang="ru-RU"/>
          </a:p>
        </p:txBody>
      </p:sp>
    </p:spTree>
    <p:extLst>
      <p:ext uri="{BB962C8B-B14F-4D97-AF65-F5344CB8AC3E}">
        <p14:creationId xmlns:p14="http://schemas.microsoft.com/office/powerpoint/2010/main" val="422259921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77500" lnSpcReduction="20000"/>
          </a:bodyPr>
          <a:lstStyle/>
          <a:p>
            <a:r>
              <a:rPr lang="ru-RU" sz="1200" kern="1200" dirty="0" smtClean="0">
                <a:solidFill>
                  <a:schemeClr val="tx1"/>
                </a:solidFill>
                <a:latin typeface="Times New Roman" pitchFamily="18" charset="0"/>
                <a:ea typeface="+mn-ea"/>
                <a:cs typeface="+mn-cs"/>
              </a:rPr>
              <a:t>Для регистрации операций по оперативному учету, оторванных по времени от оформления операций по бух. учету, или не отражающихся по бух. учету, используются документы «Приходный ордер на товары» и «Расходный ордер на товары». Документы н</a:t>
            </a:r>
            <a:r>
              <a:rPr lang="ru-RU" dirty="0" smtClean="0"/>
              <a:t>е формируют бухгалтерских проводок, предназначены для ведения оперативного учета движения товаров.</a:t>
            </a:r>
            <a:endParaRPr lang="ru-RU" sz="1200" kern="1200" dirty="0" smtClean="0">
              <a:solidFill>
                <a:schemeClr val="tx1"/>
              </a:solidFill>
              <a:latin typeface="Times New Roman" pitchFamily="18" charset="0"/>
              <a:ea typeface="+mn-ea"/>
              <a:cs typeface="+mn-cs"/>
            </a:endParaRPr>
          </a:p>
          <a:p>
            <a:endParaRPr lang="ru-RU" sz="1200" kern="1200" dirty="0" smtClean="0">
              <a:solidFill>
                <a:schemeClr val="tx1"/>
              </a:solidFill>
              <a:latin typeface="Times New Roman" pitchFamily="18"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ru-RU" sz="1200" kern="1200" dirty="0" smtClean="0">
                <a:solidFill>
                  <a:schemeClr val="tx1"/>
                </a:solidFill>
                <a:latin typeface="Times New Roman" pitchFamily="18" charset="0"/>
                <a:ea typeface="+mn-ea"/>
                <a:cs typeface="+mn-cs"/>
              </a:rPr>
              <a:t>Документ «Приходный ордер на товары» о</a:t>
            </a:r>
            <a:r>
              <a:rPr lang="ru-RU" dirty="0" smtClean="0"/>
              <a:t>тражает поступление товаров на ордерный склад в случаях: </a:t>
            </a:r>
          </a:p>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ru-RU" dirty="0" smtClean="0"/>
              <a:t>ордерного поступления, когда финансовые документы поступают позднее товаров;</a:t>
            </a:r>
          </a:p>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ru-RU" dirty="0" smtClean="0"/>
              <a:t>внутреннего перемещения между ордерными складами. </a:t>
            </a:r>
          </a:p>
          <a:p>
            <a:pPr marL="0" marR="0" indent="0" algn="l" defTabSz="914400" rtl="0" eaLnBrk="0" fontAlgn="base" latinLnBrk="0" hangingPunct="0">
              <a:lnSpc>
                <a:spcPct val="100000"/>
              </a:lnSpc>
              <a:spcBef>
                <a:spcPct val="30000"/>
              </a:spcBef>
              <a:spcAft>
                <a:spcPct val="0"/>
              </a:spcAft>
              <a:buClrTx/>
              <a:buSzTx/>
              <a:buFont typeface="Arial" pitchFamily="34" charset="0"/>
              <a:buNone/>
              <a:tabLst/>
              <a:defRPr/>
            </a:pPr>
            <a:endParaRPr lang="ru-RU" sz="1200" kern="1200" dirty="0" smtClean="0">
              <a:solidFill>
                <a:schemeClr val="tx1"/>
              </a:solidFill>
              <a:latin typeface="Times New Roman" pitchFamily="18" charset="0"/>
              <a:ea typeface="+mn-ea"/>
              <a:cs typeface="+mn-cs"/>
            </a:endParaRPr>
          </a:p>
          <a:p>
            <a:pPr marL="0" marR="0" indent="0" algn="l" defTabSz="914400" rtl="0" eaLnBrk="0" fontAlgn="base" latinLnBrk="0" hangingPunct="0">
              <a:lnSpc>
                <a:spcPct val="100000"/>
              </a:lnSpc>
              <a:spcBef>
                <a:spcPct val="30000"/>
              </a:spcBef>
              <a:spcAft>
                <a:spcPct val="0"/>
              </a:spcAft>
              <a:buClrTx/>
              <a:buSzTx/>
              <a:buFont typeface="Arial" pitchFamily="34" charset="0"/>
              <a:buNone/>
              <a:tabLst/>
              <a:defRPr/>
            </a:pPr>
            <a:r>
              <a:rPr lang="ru-RU" sz="1200" kern="1200" dirty="0" smtClean="0">
                <a:solidFill>
                  <a:schemeClr val="tx1"/>
                </a:solidFill>
                <a:latin typeface="Times New Roman" pitchFamily="18" charset="0"/>
                <a:ea typeface="+mn-ea"/>
                <a:cs typeface="+mn-cs"/>
              </a:rPr>
              <a:t>Вид учета материалов (балансовый или </a:t>
            </a:r>
            <a:r>
              <a:rPr lang="ru-RU" sz="1200" kern="1200" dirty="0" err="1" smtClean="0">
                <a:solidFill>
                  <a:schemeClr val="tx1"/>
                </a:solidFill>
                <a:latin typeface="Times New Roman" pitchFamily="18" charset="0"/>
                <a:ea typeface="+mn-ea"/>
                <a:cs typeface="+mn-cs"/>
              </a:rPr>
              <a:t>забалансовый</a:t>
            </a:r>
            <a:r>
              <a:rPr lang="ru-RU" sz="1200" kern="1200" dirty="0" smtClean="0">
                <a:solidFill>
                  <a:schemeClr val="tx1"/>
                </a:solidFill>
                <a:latin typeface="Times New Roman" pitchFamily="18" charset="0"/>
                <a:ea typeface="+mn-ea"/>
                <a:cs typeface="+mn-cs"/>
              </a:rPr>
              <a:t>) определяет необходимость отражения операции в бухгалтерском учете. В первую очередь </a:t>
            </a:r>
            <a:r>
              <a:rPr lang="ru-RU" sz="1200" kern="1200" dirty="0" err="1" smtClean="0">
                <a:solidFill>
                  <a:schemeClr val="tx1"/>
                </a:solidFill>
                <a:latin typeface="Times New Roman" pitchFamily="18" charset="0"/>
                <a:ea typeface="+mn-ea"/>
                <a:cs typeface="+mn-cs"/>
              </a:rPr>
              <a:t>забалансовый</a:t>
            </a:r>
            <a:r>
              <a:rPr lang="ru-RU" sz="1200" kern="1200" dirty="0" smtClean="0">
                <a:solidFill>
                  <a:schemeClr val="tx1"/>
                </a:solidFill>
                <a:latin typeface="Times New Roman" pitchFamily="18" charset="0"/>
                <a:ea typeface="+mn-ea"/>
                <a:cs typeface="+mn-cs"/>
              </a:rPr>
              <a:t> учет используется для отражения факта получения материалов заказчика строительства для последующего их перемещения и использования.</a:t>
            </a:r>
          </a:p>
          <a:p>
            <a:pPr marL="0" marR="0" indent="0" algn="l" defTabSz="914400" rtl="0" eaLnBrk="0" fontAlgn="base" latinLnBrk="0" hangingPunct="0">
              <a:lnSpc>
                <a:spcPct val="100000"/>
              </a:lnSpc>
              <a:spcBef>
                <a:spcPct val="30000"/>
              </a:spcBef>
              <a:spcAft>
                <a:spcPct val="0"/>
              </a:spcAft>
              <a:buClrTx/>
              <a:buSzTx/>
              <a:buFont typeface="Arial" pitchFamily="34" charset="0"/>
              <a:buNone/>
              <a:tabLst/>
              <a:defRPr/>
            </a:pPr>
            <a:endParaRPr lang="ru-RU" sz="1200" kern="1200" dirty="0" smtClean="0">
              <a:solidFill>
                <a:schemeClr val="tx1"/>
              </a:solidFill>
              <a:latin typeface="Times New Roman" pitchFamily="18" charset="0"/>
              <a:ea typeface="+mn-ea"/>
              <a:cs typeface="+mn-cs"/>
            </a:endParaRPr>
          </a:p>
          <a:p>
            <a:r>
              <a:rPr lang="ru-RU" sz="1200" kern="1200" dirty="0" smtClean="0">
                <a:solidFill>
                  <a:schemeClr val="tx1"/>
                </a:solidFill>
                <a:latin typeface="Times New Roman" pitchFamily="18" charset="0"/>
                <a:ea typeface="+mn-ea"/>
                <a:cs typeface="+mn-cs"/>
              </a:rPr>
              <a:t>Предусмотрены следующие виды операций:</a:t>
            </a:r>
          </a:p>
          <a:p>
            <a:pPr lvl="0"/>
            <a:r>
              <a:rPr lang="ru-RU" sz="1200" kern="1200" dirty="0" smtClean="0">
                <a:solidFill>
                  <a:schemeClr val="tx1"/>
                </a:solidFill>
                <a:latin typeface="Times New Roman" pitchFamily="18" charset="0"/>
                <a:ea typeface="+mn-ea"/>
                <a:cs typeface="+mn-cs"/>
              </a:rPr>
              <a:t>1) </a:t>
            </a:r>
            <a:r>
              <a:rPr lang="ru-RU" sz="1200" u="sng" kern="1200" dirty="0" smtClean="0">
                <a:solidFill>
                  <a:schemeClr val="tx1"/>
                </a:solidFill>
                <a:latin typeface="Times New Roman" pitchFamily="18" charset="0"/>
                <a:ea typeface="+mn-ea"/>
                <a:cs typeface="+mn-cs"/>
              </a:rPr>
              <a:t>От поставщика </a:t>
            </a:r>
            <a:r>
              <a:rPr lang="ru-RU" sz="1200" kern="1200" dirty="0" smtClean="0">
                <a:solidFill>
                  <a:schemeClr val="tx1"/>
                </a:solidFill>
                <a:latin typeface="Times New Roman" pitchFamily="18" charset="0"/>
                <a:ea typeface="+mn-ea"/>
                <a:cs typeface="+mn-cs"/>
              </a:rPr>
              <a:t>– ордерное поступление от поставщика. Подлежит последующему </a:t>
            </a:r>
            <a:r>
              <a:rPr lang="ru-RU" sz="1200" kern="1200" dirty="0" err="1" smtClean="0">
                <a:solidFill>
                  <a:schemeClr val="tx1"/>
                </a:solidFill>
                <a:latin typeface="Times New Roman" pitchFamily="18" charset="0"/>
                <a:ea typeface="+mn-ea"/>
                <a:cs typeface="+mn-cs"/>
              </a:rPr>
              <a:t>оприходованию</a:t>
            </a:r>
            <a:r>
              <a:rPr lang="ru-RU" sz="1200" kern="1200" dirty="0" smtClean="0">
                <a:solidFill>
                  <a:schemeClr val="tx1"/>
                </a:solidFill>
                <a:latin typeface="Times New Roman" pitchFamily="18" charset="0"/>
                <a:ea typeface="+mn-ea"/>
                <a:cs typeface="+mn-cs"/>
              </a:rPr>
              <a:t> по </a:t>
            </a:r>
            <a:r>
              <a:rPr lang="ru-RU" sz="1200" kern="1200" dirty="0" err="1" smtClean="0">
                <a:solidFill>
                  <a:schemeClr val="tx1"/>
                </a:solidFill>
                <a:latin typeface="Times New Roman" pitchFamily="18" charset="0"/>
                <a:ea typeface="+mn-ea"/>
                <a:cs typeface="+mn-cs"/>
              </a:rPr>
              <a:t>бух.учету</a:t>
            </a:r>
            <a:r>
              <a:rPr lang="ru-RU" sz="1200" kern="1200" dirty="0" smtClean="0">
                <a:solidFill>
                  <a:schemeClr val="tx1"/>
                </a:solidFill>
                <a:latin typeface="Times New Roman" pitchFamily="18" charset="0"/>
                <a:ea typeface="+mn-ea"/>
                <a:cs typeface="+mn-cs"/>
              </a:rPr>
              <a:t> документами поступления товаров и услуг по ордеру; </a:t>
            </a:r>
          </a:p>
          <a:p>
            <a:pPr lvl="0"/>
            <a:r>
              <a:rPr lang="ru-RU" sz="1200" kern="1200" dirty="0" smtClean="0">
                <a:solidFill>
                  <a:schemeClr val="tx1"/>
                </a:solidFill>
                <a:latin typeface="Times New Roman" pitchFamily="18" charset="0"/>
                <a:ea typeface="+mn-ea"/>
                <a:cs typeface="+mn-cs"/>
              </a:rPr>
              <a:t>2) </a:t>
            </a:r>
            <a:r>
              <a:rPr lang="ru-RU" sz="1200" u="sng" kern="1200" dirty="0" smtClean="0">
                <a:solidFill>
                  <a:schemeClr val="tx1"/>
                </a:solidFill>
                <a:latin typeface="Times New Roman" pitchFamily="18" charset="0"/>
                <a:ea typeface="+mn-ea"/>
                <a:cs typeface="+mn-cs"/>
              </a:rPr>
              <a:t>От покупателя </a:t>
            </a:r>
            <a:r>
              <a:rPr lang="ru-RU" sz="1200" kern="1200" dirty="0" smtClean="0">
                <a:solidFill>
                  <a:schemeClr val="tx1"/>
                </a:solidFill>
                <a:latin typeface="Times New Roman" pitchFamily="18" charset="0"/>
                <a:ea typeface="+mn-ea"/>
                <a:cs typeface="+mn-cs"/>
              </a:rPr>
              <a:t>– ордерный возврат товара от покупателя. Подлежит последующему </a:t>
            </a:r>
            <a:r>
              <a:rPr lang="ru-RU" sz="1200" kern="1200" dirty="0" err="1" smtClean="0">
                <a:solidFill>
                  <a:schemeClr val="tx1"/>
                </a:solidFill>
                <a:latin typeface="Times New Roman" pitchFamily="18" charset="0"/>
                <a:ea typeface="+mn-ea"/>
                <a:cs typeface="+mn-cs"/>
              </a:rPr>
              <a:t>оприходованию</a:t>
            </a:r>
            <a:r>
              <a:rPr lang="ru-RU" sz="1200" kern="1200" dirty="0" smtClean="0">
                <a:solidFill>
                  <a:schemeClr val="tx1"/>
                </a:solidFill>
                <a:latin typeface="Times New Roman" pitchFamily="18" charset="0"/>
                <a:ea typeface="+mn-ea"/>
                <a:cs typeface="+mn-cs"/>
              </a:rPr>
              <a:t> по </a:t>
            </a:r>
            <a:r>
              <a:rPr lang="ru-RU" sz="1200" kern="1200" dirty="0" err="1" smtClean="0">
                <a:solidFill>
                  <a:schemeClr val="tx1"/>
                </a:solidFill>
                <a:latin typeface="Times New Roman" pitchFamily="18" charset="0"/>
                <a:ea typeface="+mn-ea"/>
                <a:cs typeface="+mn-cs"/>
              </a:rPr>
              <a:t>бух.учету</a:t>
            </a:r>
            <a:r>
              <a:rPr lang="ru-RU" sz="1200" kern="1200" dirty="0" smtClean="0">
                <a:solidFill>
                  <a:schemeClr val="tx1"/>
                </a:solidFill>
                <a:latin typeface="Times New Roman" pitchFamily="18" charset="0"/>
                <a:ea typeface="+mn-ea"/>
                <a:cs typeface="+mn-cs"/>
              </a:rPr>
              <a:t> документами возврата товаров от покупателя по ордеру; </a:t>
            </a:r>
          </a:p>
          <a:p>
            <a:pPr lvl="0"/>
            <a:r>
              <a:rPr lang="ru-RU" sz="1200" kern="1200" dirty="0" smtClean="0">
                <a:solidFill>
                  <a:schemeClr val="tx1"/>
                </a:solidFill>
                <a:latin typeface="Times New Roman" pitchFamily="18" charset="0"/>
                <a:ea typeface="+mn-ea"/>
                <a:cs typeface="+mn-cs"/>
              </a:rPr>
              <a:t>3) </a:t>
            </a:r>
            <a:r>
              <a:rPr lang="ru-RU" sz="1200" u="sng" kern="1200" dirty="0" smtClean="0">
                <a:solidFill>
                  <a:schemeClr val="tx1"/>
                </a:solidFill>
                <a:latin typeface="Times New Roman" pitchFamily="18" charset="0"/>
                <a:ea typeface="+mn-ea"/>
                <a:cs typeface="+mn-cs"/>
              </a:rPr>
              <a:t>Перемещение</a:t>
            </a:r>
            <a:r>
              <a:rPr lang="ru-RU" sz="1200" kern="1200" dirty="0" smtClean="0">
                <a:solidFill>
                  <a:schemeClr val="tx1"/>
                </a:solidFill>
                <a:latin typeface="Times New Roman" pitchFamily="18" charset="0"/>
                <a:ea typeface="+mn-ea"/>
                <a:cs typeface="+mn-cs"/>
              </a:rPr>
              <a:t> – </a:t>
            </a:r>
            <a:r>
              <a:rPr lang="ru-RU" sz="1200" kern="1200" dirty="0" err="1" smtClean="0">
                <a:solidFill>
                  <a:schemeClr val="tx1"/>
                </a:solidFill>
                <a:latin typeface="Times New Roman" pitchFamily="18" charset="0"/>
                <a:ea typeface="+mn-ea"/>
                <a:cs typeface="+mn-cs"/>
              </a:rPr>
              <a:t>перемещение</a:t>
            </a:r>
            <a:r>
              <a:rPr lang="ru-RU" sz="1200" kern="1200" dirty="0" smtClean="0">
                <a:solidFill>
                  <a:schemeClr val="tx1"/>
                </a:solidFill>
                <a:latin typeface="Times New Roman" pitchFamily="18" charset="0"/>
                <a:ea typeface="+mn-ea"/>
                <a:cs typeface="+mn-cs"/>
              </a:rPr>
              <a:t> между ордерными складами. Ордер с данным видом операции отражает факт получения на складе-получателе товара, отправленного со склада-отправителя расходным ордером на товары; </a:t>
            </a:r>
          </a:p>
          <a:p>
            <a:pPr lvl="0"/>
            <a:r>
              <a:rPr lang="ru-RU" sz="1200" kern="1200" dirty="0" smtClean="0">
                <a:solidFill>
                  <a:schemeClr val="tx1"/>
                </a:solidFill>
                <a:latin typeface="Times New Roman" pitchFamily="18" charset="0"/>
                <a:ea typeface="+mn-ea"/>
                <a:cs typeface="+mn-cs"/>
              </a:rPr>
              <a:t>4) </a:t>
            </a:r>
            <a:r>
              <a:rPr lang="ru-RU" sz="1200" u="sng" kern="1200" dirty="0" smtClean="0">
                <a:solidFill>
                  <a:schemeClr val="tx1"/>
                </a:solidFill>
                <a:latin typeface="Times New Roman" pitchFamily="18" charset="0"/>
                <a:ea typeface="+mn-ea"/>
                <a:cs typeface="+mn-cs"/>
              </a:rPr>
              <a:t>От </a:t>
            </a:r>
            <a:r>
              <a:rPr lang="ru-RU" sz="1200" u="sng" kern="1200" dirty="0" err="1" smtClean="0">
                <a:solidFill>
                  <a:schemeClr val="tx1"/>
                </a:solidFill>
                <a:latin typeface="Times New Roman" pitchFamily="18" charset="0"/>
                <a:ea typeface="+mn-ea"/>
                <a:cs typeface="+mn-cs"/>
              </a:rPr>
              <a:t>подотчетника</a:t>
            </a:r>
            <a:r>
              <a:rPr lang="ru-RU" sz="1200" u="sng" kern="1200" dirty="0" smtClean="0">
                <a:solidFill>
                  <a:schemeClr val="tx1"/>
                </a:solidFill>
                <a:latin typeface="Times New Roman" pitchFamily="18" charset="0"/>
                <a:ea typeface="+mn-ea"/>
                <a:cs typeface="+mn-cs"/>
              </a:rPr>
              <a:t> </a:t>
            </a:r>
            <a:r>
              <a:rPr lang="ru-RU" sz="1200" kern="1200" dirty="0" smtClean="0">
                <a:solidFill>
                  <a:schemeClr val="tx1"/>
                </a:solidFill>
                <a:latin typeface="Times New Roman" pitchFamily="18" charset="0"/>
                <a:ea typeface="+mn-ea"/>
                <a:cs typeface="+mn-cs"/>
              </a:rPr>
              <a:t>– ордерное получение от </a:t>
            </a:r>
            <a:r>
              <a:rPr lang="ru-RU" sz="1200" kern="1200" dirty="0" err="1" smtClean="0">
                <a:solidFill>
                  <a:schemeClr val="tx1"/>
                </a:solidFill>
                <a:latin typeface="Times New Roman" pitchFamily="18" charset="0"/>
                <a:ea typeface="+mn-ea"/>
                <a:cs typeface="+mn-cs"/>
              </a:rPr>
              <a:t>подотчетника</a:t>
            </a:r>
            <a:r>
              <a:rPr lang="ru-RU" sz="1200" kern="1200" dirty="0" smtClean="0">
                <a:solidFill>
                  <a:schemeClr val="tx1"/>
                </a:solidFill>
                <a:latin typeface="Times New Roman" pitchFamily="18" charset="0"/>
                <a:ea typeface="+mn-ea"/>
                <a:cs typeface="+mn-cs"/>
              </a:rPr>
              <a:t>. Подлежит последующему оформлению по бух. учету авансовым отчетом.</a:t>
            </a:r>
          </a:p>
          <a:p>
            <a:pPr marL="0" marR="0" indent="0" algn="l" defTabSz="914400" rtl="0" eaLnBrk="0" fontAlgn="base" latinLnBrk="0" hangingPunct="0">
              <a:lnSpc>
                <a:spcPct val="100000"/>
              </a:lnSpc>
              <a:spcBef>
                <a:spcPct val="30000"/>
              </a:spcBef>
              <a:spcAft>
                <a:spcPct val="0"/>
              </a:spcAft>
              <a:buClrTx/>
              <a:buSzTx/>
              <a:buFontTx/>
              <a:buNone/>
              <a:tabLst/>
              <a:defRPr/>
            </a:pPr>
            <a:endParaRPr lang="ru-RU" dirty="0" smtClean="0"/>
          </a:p>
          <a:p>
            <a:r>
              <a:rPr lang="ru-RU" sz="1200" kern="1200" dirty="0" smtClean="0">
                <a:solidFill>
                  <a:schemeClr val="tx1"/>
                </a:solidFill>
                <a:latin typeface="Times New Roman" pitchFamily="18" charset="0"/>
                <a:ea typeface="+mn-ea"/>
                <a:cs typeface="+mn-cs"/>
              </a:rPr>
              <a:t>Документ «Приходный ордер на товары» может как вводиться на основании других документов, так и быть</a:t>
            </a:r>
            <a:r>
              <a:rPr lang="ru-RU" sz="1200" kern="1200" baseline="0" dirty="0" smtClean="0">
                <a:solidFill>
                  <a:schemeClr val="tx1"/>
                </a:solidFill>
                <a:latin typeface="Times New Roman" pitchFamily="18" charset="0"/>
                <a:ea typeface="+mn-ea"/>
                <a:cs typeface="+mn-cs"/>
              </a:rPr>
              <a:t> основанием для ввода документов. </a:t>
            </a:r>
            <a:r>
              <a:rPr lang="ru-RU" sz="1200" kern="1200" dirty="0" smtClean="0">
                <a:solidFill>
                  <a:schemeClr val="tx1"/>
                </a:solidFill>
                <a:latin typeface="Times New Roman" pitchFamily="18" charset="0"/>
                <a:ea typeface="+mn-ea"/>
                <a:cs typeface="+mn-cs"/>
              </a:rPr>
              <a:t> </a:t>
            </a:r>
            <a:endParaRPr lang="ru-RU" sz="1200" kern="1200" baseline="0" dirty="0" smtClean="0">
              <a:solidFill>
                <a:schemeClr val="tx1"/>
              </a:solidFill>
              <a:latin typeface="Times New Roman" pitchFamily="18" charset="0"/>
              <a:ea typeface="+mn-ea"/>
              <a:cs typeface="+mn-cs"/>
            </a:endParaRPr>
          </a:p>
          <a:p>
            <a:r>
              <a:rPr lang="ru-RU" sz="1200" kern="1200" baseline="0" dirty="0" smtClean="0">
                <a:solidFill>
                  <a:schemeClr val="tx1"/>
                </a:solidFill>
                <a:latin typeface="Times New Roman" pitchFamily="18" charset="0"/>
                <a:ea typeface="+mn-ea"/>
                <a:cs typeface="+mn-cs"/>
              </a:rPr>
              <a:t>!!! Необходимым условием для этого является то, что все документы должны быть введены по ордерной схеме.</a:t>
            </a:r>
            <a:endParaRPr lang="ru-RU" sz="1200" kern="1200" dirty="0" smtClean="0">
              <a:solidFill>
                <a:schemeClr val="tx1"/>
              </a:solidFill>
              <a:latin typeface="Times New Roman" pitchFamily="18" charset="0"/>
              <a:ea typeface="+mn-ea"/>
              <a:cs typeface="+mn-cs"/>
            </a:endParaRPr>
          </a:p>
          <a:p>
            <a:endParaRPr lang="ru-RU" sz="1200" kern="1200" dirty="0" smtClean="0">
              <a:solidFill>
                <a:schemeClr val="tx1"/>
              </a:solidFill>
              <a:latin typeface="Times New Roman" pitchFamily="18" charset="0"/>
              <a:ea typeface="+mn-ea"/>
              <a:cs typeface="+mn-cs"/>
            </a:endParaRPr>
          </a:p>
          <a:p>
            <a:endParaRPr lang="ru-RU" sz="1200" kern="1200" dirty="0">
              <a:solidFill>
                <a:schemeClr val="tx1"/>
              </a:solidFill>
              <a:latin typeface="Times New Roman" pitchFamily="18" charset="0"/>
              <a:ea typeface="+mn-ea"/>
              <a:cs typeface="+mn-cs"/>
            </a:endParaRPr>
          </a:p>
        </p:txBody>
      </p:sp>
      <p:sp>
        <p:nvSpPr>
          <p:cNvPr id="4" name="Номер слайда 3"/>
          <p:cNvSpPr>
            <a:spLocks noGrp="1"/>
          </p:cNvSpPr>
          <p:nvPr>
            <p:ph type="sldNum" sz="quarter" idx="10"/>
          </p:nvPr>
        </p:nvSpPr>
        <p:spPr/>
        <p:txBody>
          <a:bodyPr/>
          <a:lstStyle/>
          <a:p>
            <a:pPr>
              <a:defRPr/>
            </a:pPr>
            <a:fld id="{A0A0875F-6827-4448-B2B3-E4574570D878}" type="slidenum">
              <a:rPr lang="ru-RU" smtClean="0"/>
              <a:pPr>
                <a:defRPr/>
              </a:pPr>
              <a:t>35</a:t>
            </a:fld>
            <a:endParaRPr lang="ru-RU"/>
          </a:p>
        </p:txBody>
      </p:sp>
    </p:spTree>
    <p:extLst>
      <p:ext uri="{BB962C8B-B14F-4D97-AF65-F5344CB8AC3E}">
        <p14:creationId xmlns:p14="http://schemas.microsoft.com/office/powerpoint/2010/main" val="76006195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55000" lnSpcReduction="20000"/>
          </a:bodyPr>
          <a:lstStyle/>
          <a:p>
            <a:pPr algn="l">
              <a:spcBef>
                <a:spcPts val="0"/>
              </a:spcBef>
            </a:pPr>
            <a:r>
              <a:rPr lang="ru-RU" sz="1200" b="0" dirty="0" smtClean="0"/>
              <a:t>Документ «Расходный ордер на товары» отражает списание товаров с ордерного склада в случаях: </a:t>
            </a:r>
          </a:p>
          <a:p>
            <a:pPr lvl="0" algn="l">
              <a:spcBef>
                <a:spcPts val="0"/>
              </a:spcBef>
              <a:buFont typeface="Arial" pitchFamily="34" charset="0"/>
              <a:buChar char="•"/>
            </a:pPr>
            <a:r>
              <a:rPr lang="ru-RU" sz="1200" b="0" dirty="0" smtClean="0"/>
              <a:t>ордерного поступления, когда финансовые документы поступают позднее товаров; </a:t>
            </a:r>
          </a:p>
          <a:p>
            <a:pPr lvl="0" algn="l">
              <a:spcBef>
                <a:spcPts val="0"/>
              </a:spcBef>
              <a:buFont typeface="Arial" pitchFamily="34" charset="0"/>
              <a:buChar char="•"/>
            </a:pPr>
            <a:r>
              <a:rPr lang="ru-RU" sz="1200" b="0" dirty="0" smtClean="0"/>
              <a:t>в случае внутреннего перемещения между ордерными складами; </a:t>
            </a:r>
          </a:p>
          <a:p>
            <a:pPr lvl="0" algn="l">
              <a:spcBef>
                <a:spcPts val="0"/>
              </a:spcBef>
              <a:buFont typeface="Arial" pitchFamily="34" charset="0"/>
              <a:buChar char="•"/>
            </a:pPr>
            <a:r>
              <a:rPr lang="ru-RU" sz="1200" b="0" dirty="0" smtClean="0"/>
              <a:t>списания с ордерного склада без отражения финансовыми документами. </a:t>
            </a:r>
          </a:p>
          <a:p>
            <a:pPr marL="0" marR="0" indent="0" algn="l" defTabSz="914400" rtl="0" eaLnBrk="0" fontAlgn="base" latinLnBrk="0" hangingPunct="0">
              <a:lnSpc>
                <a:spcPct val="100000"/>
              </a:lnSpc>
              <a:spcBef>
                <a:spcPct val="30000"/>
              </a:spcBef>
              <a:spcAft>
                <a:spcPct val="0"/>
              </a:spcAft>
              <a:buClrTx/>
              <a:buSzTx/>
              <a:buFont typeface="Arial" pitchFamily="34" charset="0"/>
              <a:buNone/>
              <a:tabLst/>
              <a:defRPr/>
            </a:pPr>
            <a:endParaRPr lang="ru-RU" sz="1200" kern="1200" dirty="0" smtClean="0">
              <a:solidFill>
                <a:schemeClr val="tx1"/>
              </a:solidFill>
              <a:latin typeface="Times New Roman" pitchFamily="18" charset="0"/>
              <a:ea typeface="+mn-ea"/>
              <a:cs typeface="+mn-cs"/>
            </a:endParaRPr>
          </a:p>
          <a:p>
            <a:pPr marL="0" marR="0" indent="0" algn="l" defTabSz="914400" rtl="0" eaLnBrk="0" fontAlgn="base" latinLnBrk="0" hangingPunct="0">
              <a:lnSpc>
                <a:spcPct val="100000"/>
              </a:lnSpc>
              <a:spcBef>
                <a:spcPct val="30000"/>
              </a:spcBef>
              <a:spcAft>
                <a:spcPct val="0"/>
              </a:spcAft>
              <a:buClrTx/>
              <a:buSzTx/>
              <a:buFont typeface="Arial" pitchFamily="34" charset="0"/>
              <a:buNone/>
              <a:tabLst/>
              <a:defRPr/>
            </a:pPr>
            <a:r>
              <a:rPr lang="ru-RU" sz="1200" kern="1200" dirty="0" smtClean="0">
                <a:solidFill>
                  <a:schemeClr val="tx1"/>
                </a:solidFill>
                <a:latin typeface="Times New Roman" pitchFamily="18" charset="0"/>
                <a:ea typeface="+mn-ea"/>
                <a:cs typeface="+mn-cs"/>
              </a:rPr>
              <a:t>Вид учета материалов (балансовый или </a:t>
            </a:r>
            <a:r>
              <a:rPr lang="ru-RU" sz="1200" kern="1200" dirty="0" err="1" smtClean="0">
                <a:solidFill>
                  <a:schemeClr val="tx1"/>
                </a:solidFill>
                <a:latin typeface="Times New Roman" pitchFamily="18" charset="0"/>
                <a:ea typeface="+mn-ea"/>
                <a:cs typeface="+mn-cs"/>
              </a:rPr>
              <a:t>забалансовый</a:t>
            </a:r>
            <a:r>
              <a:rPr lang="ru-RU" sz="1200" kern="1200" dirty="0" smtClean="0">
                <a:solidFill>
                  <a:schemeClr val="tx1"/>
                </a:solidFill>
                <a:latin typeface="Times New Roman" pitchFamily="18" charset="0"/>
                <a:ea typeface="+mn-ea"/>
                <a:cs typeface="+mn-cs"/>
              </a:rPr>
              <a:t>) определяет необходимость отражения операции в бухгалтерском учете. В первую очередь </a:t>
            </a:r>
            <a:r>
              <a:rPr lang="ru-RU" sz="1200" kern="1200" dirty="0" err="1" smtClean="0">
                <a:solidFill>
                  <a:schemeClr val="tx1"/>
                </a:solidFill>
                <a:latin typeface="Times New Roman" pitchFamily="18" charset="0"/>
                <a:ea typeface="+mn-ea"/>
                <a:cs typeface="+mn-cs"/>
              </a:rPr>
              <a:t>забалансовый</a:t>
            </a:r>
            <a:r>
              <a:rPr lang="ru-RU" sz="1200" kern="1200" dirty="0" smtClean="0">
                <a:solidFill>
                  <a:schemeClr val="tx1"/>
                </a:solidFill>
                <a:latin typeface="Times New Roman" pitchFamily="18" charset="0"/>
                <a:ea typeface="+mn-ea"/>
                <a:cs typeface="+mn-cs"/>
              </a:rPr>
              <a:t> учет используется для отражения факта получения материалов заказчика строительства для последующего их перемещения и использования.</a:t>
            </a:r>
          </a:p>
          <a:p>
            <a:pPr marL="0" marR="0" indent="0" algn="l" defTabSz="914400" rtl="0" eaLnBrk="0" fontAlgn="base" latinLnBrk="0" hangingPunct="0">
              <a:lnSpc>
                <a:spcPct val="100000"/>
              </a:lnSpc>
              <a:spcBef>
                <a:spcPct val="30000"/>
              </a:spcBef>
              <a:spcAft>
                <a:spcPct val="0"/>
              </a:spcAft>
              <a:buClrTx/>
              <a:buSzTx/>
              <a:buFontTx/>
              <a:buNone/>
              <a:tabLst/>
              <a:defRPr/>
            </a:pPr>
            <a:endParaRPr lang="ru-RU" dirty="0" smtClean="0"/>
          </a:p>
          <a:p>
            <a:r>
              <a:rPr lang="ru-RU" sz="1200" kern="1200" dirty="0" smtClean="0">
                <a:solidFill>
                  <a:schemeClr val="tx1"/>
                </a:solidFill>
                <a:latin typeface="Times New Roman" pitchFamily="18" charset="0"/>
                <a:ea typeface="+mn-ea"/>
                <a:cs typeface="+mn-cs"/>
              </a:rPr>
              <a:t>Доступны виды операций:</a:t>
            </a:r>
          </a:p>
          <a:p>
            <a:pPr lvl="0"/>
            <a:r>
              <a:rPr lang="ru-RU" sz="1200" kern="1200" dirty="0" smtClean="0">
                <a:solidFill>
                  <a:schemeClr val="tx1"/>
                </a:solidFill>
                <a:latin typeface="Times New Roman" pitchFamily="18" charset="0"/>
                <a:ea typeface="+mn-ea"/>
                <a:cs typeface="+mn-cs"/>
              </a:rPr>
              <a:t>1) </a:t>
            </a:r>
            <a:r>
              <a:rPr lang="ru-RU" sz="1200" u="sng" kern="1200" dirty="0" smtClean="0">
                <a:solidFill>
                  <a:schemeClr val="tx1"/>
                </a:solidFill>
                <a:latin typeface="Times New Roman" pitchFamily="18" charset="0"/>
                <a:ea typeface="+mn-ea"/>
                <a:cs typeface="+mn-cs"/>
              </a:rPr>
              <a:t>Возврат по приходному ордеру </a:t>
            </a:r>
            <a:r>
              <a:rPr lang="ru-RU" sz="1200" kern="1200" dirty="0" smtClean="0">
                <a:solidFill>
                  <a:schemeClr val="tx1"/>
                </a:solidFill>
                <a:latin typeface="Times New Roman" pitchFamily="18" charset="0"/>
                <a:ea typeface="+mn-ea"/>
                <a:cs typeface="+mn-cs"/>
              </a:rPr>
              <a:t>– ордер на возврат товаров поставщику в случае, если финансовые документы поступления товаров по приходному ордеру еще не были оформлены, и позднее будут оформлены на невозвращенное количество товаров; </a:t>
            </a:r>
          </a:p>
          <a:p>
            <a:pPr lvl="0"/>
            <a:r>
              <a:rPr lang="ru-RU" sz="1200" kern="1200" dirty="0" smtClean="0">
                <a:solidFill>
                  <a:schemeClr val="tx1"/>
                </a:solidFill>
                <a:latin typeface="Times New Roman" pitchFamily="18" charset="0"/>
                <a:ea typeface="+mn-ea"/>
                <a:cs typeface="+mn-cs"/>
              </a:rPr>
              <a:t>2) </a:t>
            </a:r>
            <a:r>
              <a:rPr lang="ru-RU" sz="1200" u="sng" kern="1200" dirty="0" smtClean="0">
                <a:solidFill>
                  <a:schemeClr val="tx1"/>
                </a:solidFill>
                <a:latin typeface="Times New Roman" pitchFamily="18" charset="0"/>
                <a:ea typeface="+mn-ea"/>
                <a:cs typeface="+mn-cs"/>
              </a:rPr>
              <a:t>Возврат поставщику </a:t>
            </a:r>
            <a:r>
              <a:rPr lang="ru-RU" sz="1200" kern="1200" dirty="0" smtClean="0">
                <a:solidFill>
                  <a:schemeClr val="tx1"/>
                </a:solidFill>
                <a:latin typeface="Times New Roman" pitchFamily="18" charset="0"/>
                <a:ea typeface="+mn-ea"/>
                <a:cs typeface="+mn-cs"/>
              </a:rPr>
              <a:t>- ордер на возврат товаров поставщику в случае, если финансовые документы поступления товаров по приходному ордеру были оформлены, а финансовые документы возврата буду оформлены позднее; </a:t>
            </a:r>
          </a:p>
          <a:p>
            <a:pPr lvl="0"/>
            <a:r>
              <a:rPr lang="ru-RU" sz="1200" kern="1200" dirty="0" smtClean="0">
                <a:solidFill>
                  <a:schemeClr val="tx1"/>
                </a:solidFill>
                <a:latin typeface="Times New Roman" pitchFamily="18" charset="0"/>
                <a:ea typeface="+mn-ea"/>
                <a:cs typeface="+mn-cs"/>
              </a:rPr>
              <a:t>3) </a:t>
            </a:r>
            <a:r>
              <a:rPr lang="ru-RU" sz="1200" u="sng" kern="1200" dirty="0" smtClean="0">
                <a:solidFill>
                  <a:schemeClr val="tx1"/>
                </a:solidFill>
                <a:latin typeface="Times New Roman" pitchFamily="18" charset="0"/>
                <a:ea typeface="+mn-ea"/>
                <a:cs typeface="+mn-cs"/>
              </a:rPr>
              <a:t>Расход по накладной </a:t>
            </a:r>
            <a:r>
              <a:rPr lang="ru-RU" sz="1200" kern="1200" dirty="0" smtClean="0">
                <a:solidFill>
                  <a:schemeClr val="tx1"/>
                </a:solidFill>
                <a:latin typeface="Times New Roman" pitchFamily="18" charset="0"/>
                <a:ea typeface="+mn-ea"/>
                <a:cs typeface="+mn-cs"/>
              </a:rPr>
              <a:t>– ордерное списание товаров при реализации, если финансовые документы были оформлены ранее, а товар отгружается позднее; </a:t>
            </a:r>
          </a:p>
          <a:p>
            <a:pPr lvl="0"/>
            <a:r>
              <a:rPr lang="ru-RU" sz="1200" kern="1200" dirty="0" smtClean="0">
                <a:solidFill>
                  <a:schemeClr val="tx1"/>
                </a:solidFill>
                <a:latin typeface="Times New Roman" pitchFamily="18" charset="0"/>
                <a:ea typeface="+mn-ea"/>
                <a:cs typeface="+mn-cs"/>
              </a:rPr>
              <a:t>4) </a:t>
            </a:r>
            <a:r>
              <a:rPr lang="ru-RU" sz="1200" u="sng" kern="1200" dirty="0" smtClean="0">
                <a:solidFill>
                  <a:schemeClr val="tx1"/>
                </a:solidFill>
                <a:latin typeface="Times New Roman" pitchFamily="18" charset="0"/>
                <a:ea typeface="+mn-ea"/>
                <a:cs typeface="+mn-cs"/>
              </a:rPr>
              <a:t>Перемещение по накладной </a:t>
            </a:r>
            <a:r>
              <a:rPr lang="ru-RU" sz="1200" kern="1200" dirty="0" smtClean="0">
                <a:solidFill>
                  <a:schemeClr val="tx1"/>
                </a:solidFill>
                <a:latin typeface="Times New Roman" pitchFamily="18" charset="0"/>
                <a:ea typeface="+mn-ea"/>
                <a:cs typeface="+mn-cs"/>
              </a:rPr>
              <a:t>– перемещение товаров, уже списанных по бух. учету по ордерной схеме, на другой ордерный склад; </a:t>
            </a:r>
          </a:p>
          <a:p>
            <a:pPr lvl="0"/>
            <a:r>
              <a:rPr lang="ru-RU" sz="1200" kern="1200" dirty="0" smtClean="0">
                <a:solidFill>
                  <a:schemeClr val="tx1"/>
                </a:solidFill>
                <a:latin typeface="Times New Roman" pitchFamily="18" charset="0"/>
                <a:ea typeface="+mn-ea"/>
                <a:cs typeface="+mn-cs"/>
              </a:rPr>
              <a:t>5) </a:t>
            </a:r>
            <a:r>
              <a:rPr lang="ru-RU" sz="1200" u="sng" kern="1200" dirty="0" smtClean="0">
                <a:solidFill>
                  <a:schemeClr val="tx1"/>
                </a:solidFill>
                <a:latin typeface="Times New Roman" pitchFamily="18" charset="0"/>
                <a:ea typeface="+mn-ea"/>
                <a:cs typeface="+mn-cs"/>
              </a:rPr>
              <a:t>Перемещение</a:t>
            </a:r>
            <a:r>
              <a:rPr lang="ru-RU" sz="1200" kern="1200" dirty="0" smtClean="0">
                <a:solidFill>
                  <a:schemeClr val="tx1"/>
                </a:solidFill>
                <a:latin typeface="Times New Roman" pitchFamily="18" charset="0"/>
                <a:ea typeface="+mn-ea"/>
                <a:cs typeface="+mn-cs"/>
              </a:rPr>
              <a:t> – </a:t>
            </a:r>
            <a:r>
              <a:rPr lang="ru-RU" sz="1200" kern="1200" dirty="0" err="1" smtClean="0">
                <a:solidFill>
                  <a:schemeClr val="tx1"/>
                </a:solidFill>
                <a:latin typeface="Times New Roman" pitchFamily="18" charset="0"/>
                <a:ea typeface="+mn-ea"/>
                <a:cs typeface="+mn-cs"/>
              </a:rPr>
              <a:t>перемещение</a:t>
            </a:r>
            <a:r>
              <a:rPr lang="ru-RU" sz="1200" kern="1200" dirty="0" smtClean="0">
                <a:solidFill>
                  <a:schemeClr val="tx1"/>
                </a:solidFill>
                <a:latin typeface="Times New Roman" pitchFamily="18" charset="0"/>
                <a:ea typeface="+mn-ea"/>
                <a:cs typeface="+mn-cs"/>
              </a:rPr>
              <a:t> между ордерными складами. В таком случае ордер отражает факт отгрузки товаров со склада-отправителя. поступление на склад получатель отражается по факту, приходным ордером; </a:t>
            </a:r>
          </a:p>
          <a:p>
            <a:pPr lvl="0"/>
            <a:r>
              <a:rPr lang="ru-RU" sz="1200" kern="1200" dirty="0" smtClean="0">
                <a:solidFill>
                  <a:schemeClr val="tx1"/>
                </a:solidFill>
                <a:latin typeface="Times New Roman" pitchFamily="18" charset="0"/>
                <a:ea typeface="+mn-ea"/>
                <a:cs typeface="+mn-cs"/>
              </a:rPr>
              <a:t>6) </a:t>
            </a:r>
            <a:r>
              <a:rPr lang="ru-RU" sz="1200" b="0" u="sng" kern="1200" dirty="0" smtClean="0">
                <a:solidFill>
                  <a:schemeClr val="tx1"/>
                </a:solidFill>
                <a:latin typeface="Times New Roman" pitchFamily="18" charset="0"/>
                <a:ea typeface="+mn-ea"/>
                <a:cs typeface="+mn-cs"/>
              </a:rPr>
              <a:t>Расход с ордерного склада </a:t>
            </a:r>
            <a:r>
              <a:rPr lang="ru-RU" sz="1200" kern="1200" dirty="0" smtClean="0">
                <a:solidFill>
                  <a:schemeClr val="tx1"/>
                </a:solidFill>
                <a:latin typeface="Times New Roman" pitchFamily="18" charset="0"/>
                <a:ea typeface="+mn-ea"/>
                <a:cs typeface="+mn-cs"/>
              </a:rPr>
              <a:t>– списание товаров только с ордерного склада, без последующего отражения в бухгалтерском учете. </a:t>
            </a:r>
          </a:p>
          <a:p>
            <a:pPr lvl="0"/>
            <a:r>
              <a:rPr lang="ru-RU" sz="1200" kern="1200" dirty="0" smtClean="0">
                <a:solidFill>
                  <a:schemeClr val="tx1"/>
                </a:solidFill>
                <a:latin typeface="Times New Roman" pitchFamily="18" charset="0"/>
                <a:ea typeface="+mn-ea"/>
                <a:cs typeface="+mn-cs"/>
              </a:rPr>
              <a:t>Предназначено для списания использованных в производство, испорченных и забракованных товаров, ранее списанных по ордерной схеме финансовыми документами и перемещенными на выбранный склад, к которым в связи с этим невозможно применить вид операции «Расход по накладной»; </a:t>
            </a:r>
          </a:p>
          <a:p>
            <a:pPr lvl="0"/>
            <a:r>
              <a:rPr lang="ru-RU" sz="1200" kern="1200" dirty="0" smtClean="0">
                <a:solidFill>
                  <a:schemeClr val="tx1"/>
                </a:solidFill>
                <a:latin typeface="Times New Roman" pitchFamily="18" charset="0"/>
                <a:ea typeface="+mn-ea"/>
                <a:cs typeface="+mn-cs"/>
              </a:rPr>
              <a:t>7) </a:t>
            </a:r>
            <a:r>
              <a:rPr lang="ru-RU" sz="1200" u="sng" kern="1200" dirty="0" smtClean="0">
                <a:solidFill>
                  <a:schemeClr val="tx1"/>
                </a:solidFill>
                <a:latin typeface="Times New Roman" pitchFamily="18" charset="0"/>
                <a:ea typeface="+mn-ea"/>
                <a:cs typeface="+mn-cs"/>
              </a:rPr>
              <a:t>Требование-накладная</a:t>
            </a:r>
            <a:r>
              <a:rPr lang="ru-RU" sz="1200" kern="1200" dirty="0" smtClean="0">
                <a:solidFill>
                  <a:schemeClr val="tx1"/>
                </a:solidFill>
                <a:latin typeface="Times New Roman" pitchFamily="18" charset="0"/>
                <a:ea typeface="+mn-ea"/>
                <a:cs typeface="+mn-cs"/>
              </a:rPr>
              <a:t> – списание товаров с ордерного склада в производство, с последующим отражением документами «Требование-накладная»; </a:t>
            </a:r>
          </a:p>
          <a:p>
            <a:pPr lvl="0"/>
            <a:r>
              <a:rPr lang="ru-RU" sz="1200" kern="1200" dirty="0" smtClean="0">
                <a:solidFill>
                  <a:schemeClr val="tx1"/>
                </a:solidFill>
                <a:latin typeface="Times New Roman" pitchFamily="18" charset="0"/>
                <a:ea typeface="+mn-ea"/>
                <a:cs typeface="+mn-cs"/>
              </a:rPr>
              <a:t>8) </a:t>
            </a:r>
            <a:r>
              <a:rPr lang="ru-RU" sz="1200" u="sng" kern="1200" dirty="0" smtClean="0">
                <a:solidFill>
                  <a:schemeClr val="tx1"/>
                </a:solidFill>
                <a:latin typeface="Times New Roman" pitchFamily="18" charset="0"/>
                <a:ea typeface="+mn-ea"/>
                <a:cs typeface="+mn-cs"/>
              </a:rPr>
              <a:t>Накладная на списание </a:t>
            </a:r>
            <a:r>
              <a:rPr lang="ru-RU" sz="1200" kern="1200" dirty="0" smtClean="0">
                <a:solidFill>
                  <a:schemeClr val="tx1"/>
                </a:solidFill>
                <a:latin typeface="Times New Roman" pitchFamily="18" charset="0"/>
                <a:ea typeface="+mn-ea"/>
                <a:cs typeface="+mn-cs"/>
              </a:rPr>
              <a:t>– списание брака, порчи, недостачи, и прочие виды списания по ордерному складу, с последующим отражением документами «Списание ТМЗ».</a:t>
            </a:r>
            <a:endParaRPr lang="ru-RU"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ru-RU" dirty="0" smtClean="0"/>
          </a:p>
          <a:p>
            <a:r>
              <a:rPr lang="ru-RU" sz="1200" kern="1200" dirty="0" smtClean="0">
                <a:solidFill>
                  <a:schemeClr val="tx1"/>
                </a:solidFill>
                <a:latin typeface="Times New Roman" pitchFamily="18" charset="0"/>
                <a:ea typeface="+mn-ea"/>
                <a:cs typeface="+mn-cs"/>
              </a:rPr>
              <a:t>Документ «Расходный ордер на товары» может как вводиться на основании других документов, так и быть</a:t>
            </a:r>
            <a:r>
              <a:rPr lang="ru-RU" sz="1200" kern="1200" baseline="0" dirty="0" smtClean="0">
                <a:solidFill>
                  <a:schemeClr val="tx1"/>
                </a:solidFill>
                <a:latin typeface="Times New Roman" pitchFamily="18" charset="0"/>
                <a:ea typeface="+mn-ea"/>
                <a:cs typeface="+mn-cs"/>
              </a:rPr>
              <a:t> основанием для ввода документов. </a:t>
            </a:r>
            <a:r>
              <a:rPr lang="ru-RU" sz="1200" kern="1200" dirty="0" smtClean="0">
                <a:solidFill>
                  <a:schemeClr val="tx1"/>
                </a:solidFill>
                <a:latin typeface="Times New Roman" pitchFamily="18" charset="0"/>
                <a:ea typeface="+mn-ea"/>
                <a:cs typeface="+mn-cs"/>
              </a:rPr>
              <a:t> </a:t>
            </a:r>
            <a:endParaRPr lang="ru-RU" sz="1200" kern="1200" baseline="0" dirty="0" smtClean="0">
              <a:solidFill>
                <a:schemeClr val="tx1"/>
              </a:solidFill>
              <a:latin typeface="Times New Roman" pitchFamily="18" charset="0"/>
              <a:ea typeface="+mn-ea"/>
              <a:cs typeface="+mn-cs"/>
            </a:endParaRPr>
          </a:p>
          <a:p>
            <a:r>
              <a:rPr lang="ru-RU" sz="1200" kern="1200" baseline="0" dirty="0" smtClean="0">
                <a:solidFill>
                  <a:schemeClr val="tx1"/>
                </a:solidFill>
                <a:latin typeface="Times New Roman" pitchFamily="18" charset="0"/>
                <a:ea typeface="+mn-ea"/>
                <a:cs typeface="+mn-cs"/>
              </a:rPr>
              <a:t>!!! Необходимым условием для этого является то, что все документы должны быть введены по ордерной схеме.</a:t>
            </a:r>
            <a:endParaRPr lang="ru-RU" sz="1200" kern="1200" dirty="0" smtClean="0">
              <a:solidFill>
                <a:schemeClr val="tx1"/>
              </a:solidFill>
              <a:latin typeface="Times New Roman" pitchFamily="18"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ru-RU" dirty="0" smtClean="0"/>
          </a:p>
          <a:p>
            <a:endParaRPr lang="ru-RU" sz="1200" kern="1200" dirty="0" smtClean="0">
              <a:solidFill>
                <a:schemeClr val="tx1"/>
              </a:solidFill>
              <a:latin typeface="Times New Roman" pitchFamily="18" charset="0"/>
              <a:ea typeface="+mn-ea"/>
              <a:cs typeface="+mn-cs"/>
            </a:endParaRPr>
          </a:p>
          <a:p>
            <a:endParaRPr lang="ru-RU" sz="1200" kern="1200" dirty="0" smtClean="0">
              <a:solidFill>
                <a:schemeClr val="tx1"/>
              </a:solidFill>
              <a:latin typeface="Times New Roman" pitchFamily="18" charset="0"/>
              <a:ea typeface="+mn-ea"/>
              <a:cs typeface="+mn-cs"/>
            </a:endParaRPr>
          </a:p>
          <a:p>
            <a:endParaRPr lang="ru-RU" sz="1200" kern="1200" dirty="0">
              <a:solidFill>
                <a:schemeClr val="tx1"/>
              </a:solidFill>
              <a:latin typeface="Times New Roman" pitchFamily="18" charset="0"/>
              <a:ea typeface="+mn-ea"/>
              <a:cs typeface="+mn-cs"/>
            </a:endParaRPr>
          </a:p>
        </p:txBody>
      </p:sp>
      <p:sp>
        <p:nvSpPr>
          <p:cNvPr id="4" name="Номер слайда 3"/>
          <p:cNvSpPr>
            <a:spLocks noGrp="1"/>
          </p:cNvSpPr>
          <p:nvPr>
            <p:ph type="sldNum" sz="quarter" idx="10"/>
          </p:nvPr>
        </p:nvSpPr>
        <p:spPr/>
        <p:txBody>
          <a:bodyPr/>
          <a:lstStyle/>
          <a:p>
            <a:pPr>
              <a:defRPr/>
            </a:pPr>
            <a:fld id="{A0A0875F-6827-4448-B2B3-E4574570D878}" type="slidenum">
              <a:rPr lang="ru-RU" smtClean="0"/>
              <a:pPr>
                <a:defRPr/>
              </a:pPr>
              <a:t>36</a:t>
            </a:fld>
            <a:endParaRPr lang="ru-RU"/>
          </a:p>
        </p:txBody>
      </p:sp>
    </p:spTree>
    <p:extLst>
      <p:ext uri="{BB962C8B-B14F-4D97-AF65-F5344CB8AC3E}">
        <p14:creationId xmlns:p14="http://schemas.microsoft.com/office/powerpoint/2010/main" val="348285293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lnSpcReduction="100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ru-RU" sz="1200" kern="1200" dirty="0" smtClean="0">
                <a:solidFill>
                  <a:schemeClr val="tx1"/>
                </a:solidFill>
                <a:latin typeface="Times New Roman" pitchFamily="18" charset="0"/>
                <a:ea typeface="+mn-ea"/>
                <a:cs typeface="+mn-cs"/>
              </a:rPr>
              <a:t>Документ «Журнал расхода материалов в строительстве (М-29)» предназначен для расчета расхода материалов в разрезе объектов строительства, определения объема материалов, включаемых в акты выполненных СМР, а также использования этой информации для последующего отражения списания в бух. учете.</a:t>
            </a:r>
          </a:p>
          <a:p>
            <a:pPr marL="0" marR="0" indent="0" algn="l" defTabSz="914400" rtl="0" eaLnBrk="0" fontAlgn="base" latinLnBrk="0" hangingPunct="0">
              <a:lnSpc>
                <a:spcPct val="100000"/>
              </a:lnSpc>
              <a:spcBef>
                <a:spcPct val="30000"/>
              </a:spcBef>
              <a:spcAft>
                <a:spcPct val="0"/>
              </a:spcAft>
              <a:buClrTx/>
              <a:buSzTx/>
              <a:buFontTx/>
              <a:buNone/>
              <a:tabLst/>
              <a:defRPr/>
            </a:pPr>
            <a:r>
              <a:rPr lang="ru-RU" sz="1200" kern="1200" dirty="0" smtClean="0">
                <a:solidFill>
                  <a:schemeClr val="tx1"/>
                </a:solidFill>
                <a:latin typeface="Times New Roman" pitchFamily="18" charset="0"/>
                <a:ea typeface="+mn-ea"/>
                <a:cs typeface="+mn-cs"/>
              </a:rPr>
              <a:t> </a:t>
            </a:r>
          </a:p>
          <a:p>
            <a:r>
              <a:rPr lang="ru-RU" dirty="0" smtClean="0"/>
              <a:t>Табличная</a:t>
            </a:r>
            <a:r>
              <a:rPr lang="ru-RU" baseline="0" dirty="0" smtClean="0"/>
              <a:t> часть журнала может быть заполнена автоматически. </a:t>
            </a:r>
            <a:r>
              <a:rPr lang="ru-RU" dirty="0" smtClean="0"/>
              <a:t>Для автоматического расчета данных журнала необходимо использовать команду "Заполнить". При расчете данных журнала используются данные:</a:t>
            </a:r>
          </a:p>
          <a:p>
            <a:pPr>
              <a:buFont typeface="Arial" pitchFamily="34" charset="0"/>
              <a:buChar char="•"/>
            </a:pPr>
            <a:r>
              <a:rPr lang="ru-RU" baseline="0" dirty="0" smtClean="0"/>
              <a:t> </a:t>
            </a:r>
            <a:r>
              <a:rPr lang="ru-RU" dirty="0" smtClean="0"/>
              <a:t>Журналов учета выполненных строительно-монтажных работ</a:t>
            </a:r>
          </a:p>
          <a:p>
            <a:pPr>
              <a:buFont typeface="Arial" pitchFamily="34" charset="0"/>
              <a:buChar char="•"/>
            </a:pPr>
            <a:r>
              <a:rPr lang="ru-RU" dirty="0" smtClean="0"/>
              <a:t> Ордерного склада по списанию материалов. В журнал попадут данные документов «Расходный ордер на товары", в которых указано списание по текущему объекту строительства, с видами операций: </a:t>
            </a:r>
          </a:p>
          <a:p>
            <a:pPr lvl="1"/>
            <a:r>
              <a:rPr lang="ru-RU" dirty="0" smtClean="0"/>
              <a:t>Расход по накладной; </a:t>
            </a:r>
          </a:p>
          <a:p>
            <a:pPr lvl="1"/>
            <a:r>
              <a:rPr lang="ru-RU" dirty="0" smtClean="0"/>
              <a:t>Требование-накладная; </a:t>
            </a:r>
          </a:p>
          <a:p>
            <a:pPr lvl="1"/>
            <a:r>
              <a:rPr lang="ru-RU" dirty="0" smtClean="0"/>
              <a:t>Расход с ордерного склада; </a:t>
            </a:r>
          </a:p>
          <a:p>
            <a:pPr lvl="1"/>
            <a:r>
              <a:rPr lang="ru-RU" dirty="0" smtClean="0"/>
              <a:t>Накладная на списание;</a:t>
            </a:r>
          </a:p>
          <a:p>
            <a:endParaRPr lang="ru-RU" dirty="0" smtClean="0"/>
          </a:p>
          <a:p>
            <a:r>
              <a:rPr lang="ru-RU" dirty="0" smtClean="0"/>
              <a:t>Если при списании с ордерного склада товар списан по </a:t>
            </a:r>
            <a:r>
              <a:rPr lang="ru-RU" dirty="0" err="1" smtClean="0"/>
              <a:t>забалансовому</a:t>
            </a:r>
            <a:r>
              <a:rPr lang="ru-RU" dirty="0" smtClean="0"/>
              <a:t> учету, то в журнале он отражается как материал заказчика.</a:t>
            </a:r>
          </a:p>
          <a:p>
            <a:pPr marL="0" marR="0" indent="0" algn="l" defTabSz="914400" rtl="0" eaLnBrk="0" fontAlgn="base" latinLnBrk="0" hangingPunct="0">
              <a:lnSpc>
                <a:spcPct val="100000"/>
              </a:lnSpc>
              <a:spcBef>
                <a:spcPct val="30000"/>
              </a:spcBef>
              <a:spcAft>
                <a:spcPct val="0"/>
              </a:spcAft>
              <a:buClrTx/>
              <a:buSzTx/>
              <a:buFontTx/>
              <a:buNone/>
              <a:tabLst/>
              <a:defRPr/>
            </a:pPr>
            <a:endParaRPr lang="ru-RU" sz="1200" kern="1200" dirty="0" smtClean="0">
              <a:solidFill>
                <a:schemeClr val="tx1"/>
              </a:solidFill>
              <a:latin typeface="Times New Roman" pitchFamily="18" charset="0"/>
              <a:ea typeface="+mn-ea"/>
              <a:cs typeface="+mn-cs"/>
            </a:endParaRPr>
          </a:p>
        </p:txBody>
      </p:sp>
      <p:sp>
        <p:nvSpPr>
          <p:cNvPr id="4" name="Номер слайда 3"/>
          <p:cNvSpPr>
            <a:spLocks noGrp="1"/>
          </p:cNvSpPr>
          <p:nvPr>
            <p:ph type="sldNum" sz="quarter" idx="10"/>
          </p:nvPr>
        </p:nvSpPr>
        <p:spPr/>
        <p:txBody>
          <a:bodyPr/>
          <a:lstStyle/>
          <a:p>
            <a:pPr>
              <a:defRPr/>
            </a:pPr>
            <a:fld id="{A0A0875F-6827-4448-B2B3-E4574570D878}" type="slidenum">
              <a:rPr lang="ru-RU" smtClean="0"/>
              <a:pPr>
                <a:defRPr/>
              </a:pPr>
              <a:t>37</a:t>
            </a:fld>
            <a:endParaRPr lang="ru-RU"/>
          </a:p>
        </p:txBody>
      </p:sp>
    </p:spTree>
    <p:extLst>
      <p:ext uri="{BB962C8B-B14F-4D97-AF65-F5344CB8AC3E}">
        <p14:creationId xmlns:p14="http://schemas.microsoft.com/office/powerpoint/2010/main" val="187952446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lnSpcReduction="100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ru-RU" sz="1200" kern="1200" dirty="0" smtClean="0">
                <a:solidFill>
                  <a:schemeClr val="tx1"/>
                </a:solidFill>
                <a:latin typeface="Times New Roman" pitchFamily="18" charset="0"/>
                <a:ea typeface="+mn-ea"/>
                <a:cs typeface="+mn-cs"/>
              </a:rPr>
              <a:t>В бухгалтерских документах по учету движений ТМЗ имеются реквизиты, определяющие порядок отражения бухгалтерских операций.</a:t>
            </a:r>
          </a:p>
          <a:p>
            <a:pPr marL="0" marR="0" indent="0" algn="l" defTabSz="914400" rtl="0" eaLnBrk="0" fontAlgn="base" latinLnBrk="0" hangingPunct="0">
              <a:lnSpc>
                <a:spcPct val="100000"/>
              </a:lnSpc>
              <a:spcBef>
                <a:spcPct val="30000"/>
              </a:spcBef>
              <a:spcAft>
                <a:spcPct val="0"/>
              </a:spcAft>
              <a:buClrTx/>
              <a:buSzTx/>
              <a:buFontTx/>
              <a:buNone/>
              <a:tabLst/>
              <a:defRPr/>
            </a:pPr>
            <a:r>
              <a:rPr lang="ru-RU" sz="1200" kern="1200" dirty="0" smtClean="0">
                <a:solidFill>
                  <a:schemeClr val="tx1"/>
                </a:solidFill>
                <a:latin typeface="Times New Roman" pitchFamily="18" charset="0"/>
                <a:ea typeface="+mn-ea"/>
                <a:cs typeface="+mn-cs"/>
              </a:rPr>
              <a:t>Виды движения по ордерному складу:</a:t>
            </a:r>
          </a:p>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ru-RU" sz="1200" u="sng" kern="1200" dirty="0" smtClean="0">
                <a:solidFill>
                  <a:schemeClr val="tx1"/>
                </a:solidFill>
                <a:latin typeface="Times New Roman" pitchFamily="18" charset="0"/>
                <a:ea typeface="+mn-ea"/>
                <a:cs typeface="+mn-cs"/>
              </a:rPr>
              <a:t>По ордеру </a:t>
            </a:r>
            <a:r>
              <a:rPr lang="ru-RU" sz="1200" kern="1200" dirty="0" smtClean="0">
                <a:solidFill>
                  <a:schemeClr val="tx1"/>
                </a:solidFill>
                <a:latin typeface="Times New Roman" pitchFamily="18" charset="0"/>
                <a:ea typeface="+mn-ea"/>
                <a:cs typeface="+mn-cs"/>
              </a:rPr>
              <a:t>- операция отражается по ордерной схеме. Для документов поступления ТМЗ (Поступление ТМЗ и услуг, Авансовый отчет, Возврат товаров от покупателя) ордерная схема предполагает, что сначала оформляется поступление по опер. учету. Затем по мере поступления финансовых документов отражается поступление только по бух. учету. Для документов выбытия ТМЗ (Реализация ТМЗ и услуг, Списание ТМЗ, Требование-накладная, Возврат ТМЗ поставщику) ордерная схема предполагает, что сначала ТМЗ списываются по бух. учету, затем по мере необходимости они изымаются со склада фактически, с оформлением расхода по ордерам;</a:t>
            </a:r>
          </a:p>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ru-RU" sz="1200" u="sng" kern="1200" dirty="0" smtClean="0">
                <a:solidFill>
                  <a:schemeClr val="tx1"/>
                </a:solidFill>
                <a:latin typeface="Times New Roman" pitchFamily="18" charset="0"/>
                <a:ea typeface="+mn-ea"/>
                <a:cs typeface="+mn-cs"/>
              </a:rPr>
              <a:t>По складу </a:t>
            </a:r>
            <a:r>
              <a:rPr lang="ru-RU" sz="1200" kern="1200" dirty="0" smtClean="0">
                <a:solidFill>
                  <a:schemeClr val="tx1"/>
                </a:solidFill>
                <a:latin typeface="Times New Roman" pitchFamily="18" charset="0"/>
                <a:ea typeface="+mn-ea"/>
                <a:cs typeface="+mn-cs"/>
              </a:rPr>
              <a:t>- операция отражается сразу по бух. учету и по опер. учету. Дополнительных документов по ордерному складу вводить не надо;</a:t>
            </a:r>
          </a:p>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ru-RU" sz="1200" b="0" u="sng" kern="1200" dirty="0" smtClean="0">
                <a:solidFill>
                  <a:schemeClr val="tx1"/>
                </a:solidFill>
                <a:latin typeface="Times New Roman" pitchFamily="18" charset="0"/>
                <a:ea typeface="+mn-ea"/>
                <a:cs typeface="+mn-cs"/>
              </a:rPr>
              <a:t>По оперативным накладным </a:t>
            </a:r>
            <a:r>
              <a:rPr lang="ru-RU" sz="1200" kern="1200" dirty="0" smtClean="0">
                <a:solidFill>
                  <a:schemeClr val="tx1"/>
                </a:solidFill>
                <a:latin typeface="Times New Roman" pitchFamily="18" charset="0"/>
                <a:ea typeface="+mn-ea"/>
                <a:cs typeface="+mn-cs"/>
              </a:rPr>
              <a:t>- для документов «Списание ТМЗ» и «Требование накладная» может использоваться режим, отличный от ордерной схемы, предусмотренной для документов выбытия: в этом режиме документы списания по бух. учету формируются после списания по опер. учету, например, по результатам периода. Это позволяет использовать оперативные данные со строительных участков для отражения их в бух. Учете.</a:t>
            </a:r>
          </a:p>
          <a:p>
            <a:pPr marL="0" marR="0" indent="0" algn="l" defTabSz="914400" rtl="0" eaLnBrk="0" fontAlgn="base" latinLnBrk="0" hangingPunct="0">
              <a:lnSpc>
                <a:spcPct val="100000"/>
              </a:lnSpc>
              <a:spcBef>
                <a:spcPct val="30000"/>
              </a:spcBef>
              <a:spcAft>
                <a:spcPct val="0"/>
              </a:spcAft>
              <a:buClrTx/>
              <a:buSzTx/>
              <a:buFontTx/>
              <a:buNone/>
              <a:tabLst/>
              <a:defRPr/>
            </a:pPr>
            <a:endParaRPr lang="ru-RU" sz="1200" kern="1200" dirty="0" smtClean="0">
              <a:solidFill>
                <a:schemeClr val="tx1"/>
              </a:solidFill>
              <a:latin typeface="Times New Roman" pitchFamily="18" charset="0"/>
              <a:ea typeface="+mn-ea"/>
              <a:cs typeface="+mn-cs"/>
            </a:endParaRPr>
          </a:p>
        </p:txBody>
      </p:sp>
      <p:sp>
        <p:nvSpPr>
          <p:cNvPr id="4" name="Номер слайда 3"/>
          <p:cNvSpPr>
            <a:spLocks noGrp="1"/>
          </p:cNvSpPr>
          <p:nvPr>
            <p:ph type="sldNum" sz="quarter" idx="10"/>
          </p:nvPr>
        </p:nvSpPr>
        <p:spPr/>
        <p:txBody>
          <a:bodyPr/>
          <a:lstStyle/>
          <a:p>
            <a:pPr>
              <a:defRPr/>
            </a:pPr>
            <a:fld id="{A0A0875F-6827-4448-B2B3-E4574570D878}" type="slidenum">
              <a:rPr lang="ru-RU" smtClean="0"/>
              <a:pPr>
                <a:defRPr/>
              </a:pPr>
              <a:t>38</a:t>
            </a:fld>
            <a:endParaRPr lang="ru-RU"/>
          </a:p>
        </p:txBody>
      </p:sp>
    </p:spTree>
    <p:extLst>
      <p:ext uri="{BB962C8B-B14F-4D97-AF65-F5344CB8AC3E}">
        <p14:creationId xmlns:p14="http://schemas.microsoft.com/office/powerpoint/2010/main" val="209055537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47500" lnSpcReduction="200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ru-RU" sz="1200" kern="1200" dirty="0" smtClean="0">
                <a:solidFill>
                  <a:schemeClr val="tx1"/>
                </a:solidFill>
                <a:latin typeface="Times New Roman" pitchFamily="18" charset="0"/>
                <a:ea typeface="+mn-ea"/>
                <a:cs typeface="+mn-cs"/>
              </a:rPr>
              <a:t>Подсистема «Ордерный склад» включает несколько</a:t>
            </a:r>
            <a:r>
              <a:rPr lang="ru-RU" sz="1200" kern="1200" baseline="0" dirty="0" smtClean="0">
                <a:solidFill>
                  <a:schemeClr val="tx1"/>
                </a:solidFill>
                <a:latin typeface="Times New Roman" pitchFamily="18" charset="0"/>
                <a:ea typeface="+mn-ea"/>
                <a:cs typeface="+mn-cs"/>
              </a:rPr>
              <a:t> видов отчетности для подробного анализа работы по схеме ордерного склада.</a:t>
            </a:r>
          </a:p>
          <a:p>
            <a:pPr marL="0" marR="0" indent="0" algn="l" defTabSz="914400" rtl="0" eaLnBrk="0" fontAlgn="base" latinLnBrk="0" hangingPunct="0">
              <a:lnSpc>
                <a:spcPct val="100000"/>
              </a:lnSpc>
              <a:spcBef>
                <a:spcPct val="30000"/>
              </a:spcBef>
              <a:spcAft>
                <a:spcPct val="0"/>
              </a:spcAft>
              <a:buClrTx/>
              <a:buSzTx/>
              <a:buFontTx/>
              <a:buNone/>
              <a:tabLst/>
              <a:defRPr/>
            </a:pPr>
            <a:endParaRPr lang="ru-RU" sz="1200" kern="1200" baseline="0" dirty="0" smtClean="0">
              <a:solidFill>
                <a:schemeClr val="tx1"/>
              </a:solidFill>
              <a:latin typeface="Times New Roman" pitchFamily="18" charset="0"/>
              <a:ea typeface="+mn-ea"/>
              <a:cs typeface="+mn-cs"/>
            </a:endParaRPr>
          </a:p>
          <a:p>
            <a:pPr marL="228600" marR="0" indent="-228600" algn="l" defTabSz="914400" rtl="0" eaLnBrk="0" fontAlgn="base" latinLnBrk="0" hangingPunct="0">
              <a:lnSpc>
                <a:spcPct val="100000"/>
              </a:lnSpc>
              <a:spcBef>
                <a:spcPct val="30000"/>
              </a:spcBef>
              <a:spcAft>
                <a:spcPct val="0"/>
              </a:spcAft>
              <a:buClrTx/>
              <a:buSzTx/>
              <a:buFontTx/>
              <a:buAutoNum type="arabicParenR"/>
              <a:tabLst/>
              <a:defRPr/>
            </a:pPr>
            <a:r>
              <a:rPr lang="ru-RU" sz="1200" b="1" kern="1200" baseline="0" dirty="0" smtClean="0">
                <a:solidFill>
                  <a:schemeClr val="tx1"/>
                </a:solidFill>
                <a:latin typeface="Times New Roman" pitchFamily="18" charset="0"/>
                <a:ea typeface="+mn-ea"/>
                <a:cs typeface="+mn-cs"/>
              </a:rPr>
              <a:t>Отчет «Товары к получению»</a:t>
            </a:r>
          </a:p>
          <a:p>
            <a:r>
              <a:rPr lang="ru-RU" dirty="0" smtClean="0"/>
              <a:t>В данном отчете отображаются товары:</a:t>
            </a:r>
          </a:p>
          <a:p>
            <a:pPr>
              <a:buFont typeface="Arial" pitchFamily="34" charset="0"/>
              <a:buChar char="•"/>
            </a:pPr>
            <a:r>
              <a:rPr lang="ru-RU" dirty="0" smtClean="0"/>
              <a:t>подлежащие бухгалтерскому оформлению в случае, если поступление было оформлено только по оперативному учету; </a:t>
            </a:r>
          </a:p>
          <a:p>
            <a:pPr>
              <a:buFont typeface="Arial" pitchFamily="34" charset="0"/>
              <a:buChar char="•"/>
            </a:pPr>
            <a:r>
              <a:rPr lang="ru-RU" dirty="0" smtClean="0"/>
              <a:t>подлежащие получению на склад-получатель в случае ордерного перемещения (когда расход товара со склада-отправителя был оформлен, а поступление на склад-получатель еще ожидается).</a:t>
            </a:r>
          </a:p>
          <a:p>
            <a:r>
              <a:rPr lang="ru-RU" dirty="0" smtClean="0"/>
              <a:t>Такие строки отображаются в отчете с положительным знаком. Отрицательное количество означает, что по бух. учету или на ордерный склад-получатель оприходовано больше, чем оформлено ранее по опер. учету.</a:t>
            </a:r>
          </a:p>
          <a:p>
            <a:endParaRPr lang="ru-RU" dirty="0" smtClean="0"/>
          </a:p>
          <a:p>
            <a:r>
              <a:rPr lang="ru-RU" b="1" dirty="0" smtClean="0"/>
              <a:t>2) Отчет «Товары к списанию»</a:t>
            </a:r>
          </a:p>
          <a:p>
            <a:r>
              <a:rPr lang="ru-RU" dirty="0" smtClean="0"/>
              <a:t>В данном отчете отображаются товары:</a:t>
            </a:r>
          </a:p>
          <a:p>
            <a:pPr>
              <a:buFont typeface="Arial" pitchFamily="34" charset="0"/>
              <a:buChar char="•"/>
            </a:pPr>
            <a:r>
              <a:rPr lang="ru-RU" dirty="0" smtClean="0"/>
              <a:t>подлежащие ордерному списанию по опер. учету в случае, если реализация или списание товара было оформлено по бух. учету с применением ордерной схемы. Такие строки отображаются в отчете с положительным знаком. Отрицательное количество означает, что по опер. учету списано больше, чем оформлено по бух. учету.; </a:t>
            </a:r>
          </a:p>
          <a:p>
            <a:pPr>
              <a:buFont typeface="Arial" pitchFamily="34" charset="0"/>
              <a:buChar char="•"/>
            </a:pPr>
            <a:r>
              <a:rPr lang="ru-RU" dirty="0" smtClean="0"/>
              <a:t>подлежащие отражению в бух. учете в случае, когда расход товаров сначала оформлен по оперативному учету расходным ордером с видом операции "Требование-накладная" или "Накладная на списание", с последующим отражением по бух. учету документами "Списание ТМЗ" или "Требование-накладная" с видом движения "По оперативным накладным". Такие строки отображаются в отчете с отрицательным знаком. Положительное количество означает, что по бух. учету списано больше, чем по опер. учету. </a:t>
            </a:r>
          </a:p>
          <a:p>
            <a:pPr>
              <a:buFont typeface="Arial" pitchFamily="34" charset="0"/>
              <a:buChar char="•"/>
            </a:pPr>
            <a:r>
              <a:rPr lang="ru-RU" dirty="0" smtClean="0"/>
              <a:t>подлежащие списанию со склада-отправителя в случае ордерного перемещения (когда создается документ "Перемещение ТМЗ" по ордерной схеме). Такие строки отображаются в отчете с положительным знаком. Отрицательное количество означает, что со склада-отправителя отправлено больше, чем оформлено по бух. учету.</a:t>
            </a:r>
          </a:p>
          <a:p>
            <a:pPr>
              <a:buFont typeface="Arial" pitchFamily="34" charset="0"/>
              <a:buNone/>
            </a:pPr>
            <a:endParaRPr lang="ru-RU" dirty="0" smtClean="0"/>
          </a:p>
          <a:p>
            <a:pPr>
              <a:buFont typeface="Arial" pitchFamily="34" charset="0"/>
              <a:buNone/>
            </a:pPr>
            <a:r>
              <a:rPr lang="ru-RU" b="1" dirty="0" smtClean="0"/>
              <a:t>3) Отчет «Остатки товаров»</a:t>
            </a:r>
          </a:p>
          <a:p>
            <a:r>
              <a:rPr lang="ru-RU" dirty="0" smtClean="0"/>
              <a:t>Отчет предназначен для вывода остатков на складах, числящихся по оперативному учету на выбранную дату.</a:t>
            </a:r>
          </a:p>
          <a:p>
            <a:r>
              <a:rPr lang="ru-RU" dirty="0" smtClean="0"/>
              <a:t/>
            </a:r>
            <a:br>
              <a:rPr lang="ru-RU" dirty="0" smtClean="0"/>
            </a:br>
            <a:r>
              <a:rPr lang="ru-RU" b="1" dirty="0" smtClean="0"/>
              <a:t>4) Отчет «Ведомость</a:t>
            </a:r>
            <a:r>
              <a:rPr lang="ru-RU" b="1" baseline="0" dirty="0" smtClean="0"/>
              <a:t> остатков и оборотов по складам»</a:t>
            </a:r>
          </a:p>
          <a:p>
            <a:r>
              <a:rPr lang="ru-RU" dirty="0" smtClean="0"/>
              <a:t>Отчет составляется за период, в разрезе складов и товаров. Отражает начальные и конечные остатки, а также приход и расход по позиции за период.</a:t>
            </a:r>
          </a:p>
          <a:p>
            <a:pPr marL="0" marR="0" indent="0" algn="l" defTabSz="914400" rtl="0" eaLnBrk="0" fontAlgn="base" latinLnBrk="0" hangingPunct="0">
              <a:lnSpc>
                <a:spcPct val="100000"/>
              </a:lnSpc>
              <a:spcBef>
                <a:spcPct val="30000"/>
              </a:spcBef>
              <a:spcAft>
                <a:spcPct val="0"/>
              </a:spcAft>
              <a:buClrTx/>
              <a:buSzTx/>
              <a:buFontTx/>
              <a:buNone/>
              <a:tabLst/>
              <a:defRPr/>
            </a:pPr>
            <a:r>
              <a:rPr lang="ru-RU" dirty="0" smtClean="0"/>
              <a:t/>
            </a:r>
            <a:br>
              <a:rPr lang="ru-RU" dirty="0" smtClean="0"/>
            </a:br>
            <a:r>
              <a:rPr lang="ru-RU" b="1" dirty="0" smtClean="0"/>
              <a:t>5) Отчет «Анализ склада»</a:t>
            </a:r>
            <a:r>
              <a:rPr lang="ru-RU" dirty="0" smtClean="0"/>
              <a:t/>
            </a:r>
            <a:br>
              <a:rPr lang="ru-RU" dirty="0" smtClean="0"/>
            </a:br>
            <a:r>
              <a:rPr lang="ru-RU" sz="1200" kern="1200" dirty="0" smtClean="0">
                <a:solidFill>
                  <a:schemeClr val="tx1"/>
                </a:solidFill>
                <a:latin typeface="Times New Roman" pitchFamily="18" charset="0"/>
                <a:ea typeface="+mn-ea"/>
                <a:cs typeface="+mn-cs"/>
              </a:rPr>
              <a:t>Отчет позволяет получить информацию в разрезе складов и товаров по оперативным остаткам товара на складе, а также по количеству, подлежащему списанию или поступлению. </a:t>
            </a:r>
          </a:p>
          <a:p>
            <a:endParaRPr lang="ru-RU" b="1" dirty="0" smtClean="0"/>
          </a:p>
          <a:p>
            <a:r>
              <a:rPr lang="ru-RU" b="1" dirty="0" smtClean="0"/>
              <a:t>6) Отчет «Анализ использования товаров по объектам строительства»</a:t>
            </a:r>
          </a:p>
          <a:p>
            <a:pPr marL="0" marR="0" indent="0" algn="l" defTabSz="914400" rtl="0" eaLnBrk="0" fontAlgn="base" latinLnBrk="0" hangingPunct="0">
              <a:lnSpc>
                <a:spcPct val="100000"/>
              </a:lnSpc>
              <a:spcBef>
                <a:spcPct val="30000"/>
              </a:spcBef>
              <a:spcAft>
                <a:spcPct val="0"/>
              </a:spcAft>
              <a:buClrTx/>
              <a:buSzTx/>
              <a:buFontTx/>
              <a:buNone/>
              <a:tabLst/>
              <a:defRPr/>
            </a:pPr>
            <a:r>
              <a:rPr lang="ru-RU" sz="1200" kern="1200" dirty="0" smtClean="0">
                <a:solidFill>
                  <a:schemeClr val="tx1"/>
                </a:solidFill>
                <a:latin typeface="Times New Roman" pitchFamily="18" charset="0"/>
                <a:ea typeface="+mn-ea"/>
                <a:cs typeface="+mn-cs"/>
              </a:rPr>
              <a:t>Позволяет отследить использование товаров по объектам строительства. Составляется на основании оперативных движений по складам, в которых указан объект строительства, по которому осуществляется движение. Позволяет сопоставить данные по приходу на склад товаров,  обозначенных для использования на определенном объекте строительства, с данными по использованию товаров, были ли они использованы на том же объекте, или на других.</a:t>
            </a:r>
          </a:p>
          <a:p>
            <a:endParaRPr lang="ru-RU" b="1" dirty="0" smtClean="0"/>
          </a:p>
          <a:p>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endParaRPr lang="ru-RU" sz="1200" kern="1200" baseline="0" dirty="0" smtClean="0">
              <a:solidFill>
                <a:schemeClr val="tx1"/>
              </a:solidFill>
              <a:latin typeface="Times New Roman" pitchFamily="18"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ru-RU" sz="1200" u="sng" kern="1200" baseline="0" dirty="0" smtClean="0">
              <a:solidFill>
                <a:schemeClr val="tx1"/>
              </a:solidFill>
              <a:latin typeface="Times New Roman" pitchFamily="18" charset="0"/>
              <a:ea typeface="+mn-ea"/>
              <a:cs typeface="+mn-cs"/>
            </a:endParaRPr>
          </a:p>
          <a:p>
            <a:endParaRPr lang="ru-RU" sz="1200" u="sng" kern="1200" dirty="0" smtClean="0">
              <a:solidFill>
                <a:schemeClr val="tx1"/>
              </a:solidFill>
              <a:latin typeface="Times New Roman" pitchFamily="18" charset="0"/>
              <a:ea typeface="+mn-ea"/>
              <a:cs typeface="+mn-cs"/>
            </a:endParaRPr>
          </a:p>
          <a:p>
            <a:pPr marL="228600" marR="0" indent="-228600" algn="l" defTabSz="914400" rtl="0" eaLnBrk="0" fontAlgn="base" latinLnBrk="0" hangingPunct="0">
              <a:lnSpc>
                <a:spcPct val="100000"/>
              </a:lnSpc>
              <a:spcBef>
                <a:spcPct val="30000"/>
              </a:spcBef>
              <a:spcAft>
                <a:spcPct val="0"/>
              </a:spcAft>
              <a:buClrTx/>
              <a:buSzTx/>
              <a:buFontTx/>
              <a:buNone/>
              <a:tabLst/>
              <a:defRPr/>
            </a:pPr>
            <a:endParaRPr lang="ru-RU" sz="1200" u="sng" kern="1200" baseline="0" dirty="0" smtClean="0">
              <a:solidFill>
                <a:schemeClr val="tx1"/>
              </a:solidFill>
              <a:latin typeface="Times New Roman" pitchFamily="18" charset="0"/>
              <a:ea typeface="+mn-ea"/>
              <a:cs typeface="+mn-cs"/>
            </a:endParaRPr>
          </a:p>
        </p:txBody>
      </p:sp>
      <p:sp>
        <p:nvSpPr>
          <p:cNvPr id="4" name="Номер слайда 3"/>
          <p:cNvSpPr>
            <a:spLocks noGrp="1"/>
          </p:cNvSpPr>
          <p:nvPr>
            <p:ph type="sldNum" sz="quarter" idx="10"/>
          </p:nvPr>
        </p:nvSpPr>
        <p:spPr/>
        <p:txBody>
          <a:bodyPr/>
          <a:lstStyle/>
          <a:p>
            <a:pPr>
              <a:defRPr/>
            </a:pPr>
            <a:fld id="{A0A0875F-6827-4448-B2B3-E4574570D878}" type="slidenum">
              <a:rPr lang="ru-RU" smtClean="0"/>
              <a:pPr>
                <a:defRPr/>
              </a:pPr>
              <a:t>39</a:t>
            </a:fld>
            <a:endParaRPr lang="ru-RU"/>
          </a:p>
        </p:txBody>
      </p:sp>
    </p:spTree>
    <p:extLst>
      <p:ext uri="{BB962C8B-B14F-4D97-AF65-F5344CB8AC3E}">
        <p14:creationId xmlns:p14="http://schemas.microsoft.com/office/powerpoint/2010/main" val="40361140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Таким образом, программный</a:t>
            </a:r>
            <a:r>
              <a:rPr lang="ru-RU" baseline="0" dirty="0" smtClean="0"/>
              <a:t> продукт позволяет организовать единую информационную систему для учета затрат стоящихся объектов, а именно:</a:t>
            </a:r>
            <a:endParaRPr lang="en-US" baseline="0" dirty="0" smtClean="0"/>
          </a:p>
          <a:p>
            <a:pPr marL="228600" indent="-228600">
              <a:buFont typeface="Wingdings" pitchFamily="2" charset="2"/>
              <a:buChar char="ü"/>
            </a:pPr>
            <a:r>
              <a:rPr lang="ru-RU" baseline="0" dirty="0" smtClean="0"/>
              <a:t>планирование и учет выполнения СМР;</a:t>
            </a:r>
          </a:p>
          <a:p>
            <a:pPr>
              <a:buFont typeface="Wingdings" pitchFamily="2" charset="2"/>
              <a:buChar char="ü"/>
            </a:pPr>
            <a:r>
              <a:rPr lang="ru-RU" baseline="0" dirty="0" smtClean="0"/>
              <a:t>учет затрат организации на выполнение строительных работ в разрезе объектов строительства;</a:t>
            </a:r>
          </a:p>
          <a:p>
            <a:pPr>
              <a:buFont typeface="Wingdings" pitchFamily="2" charset="2"/>
              <a:buChar char="ü"/>
            </a:pPr>
            <a:r>
              <a:rPr lang="ru-RU" baseline="0" dirty="0" smtClean="0"/>
              <a:t>оплата труда и учет отработанного времени;</a:t>
            </a:r>
          </a:p>
          <a:p>
            <a:pPr>
              <a:buFont typeface="Wingdings" pitchFamily="2" charset="2"/>
              <a:buChar char="ü"/>
            </a:pPr>
            <a:r>
              <a:rPr lang="ru-RU" baseline="0" dirty="0" smtClean="0"/>
              <a:t>материальный учет;</a:t>
            </a:r>
          </a:p>
          <a:p>
            <a:pPr>
              <a:buFont typeface="Wingdings" pitchFamily="2" charset="2"/>
              <a:buChar char="ü"/>
            </a:pPr>
            <a:r>
              <a:rPr lang="ru-RU" baseline="0" dirty="0" smtClean="0"/>
              <a:t>учет механизации СМР;</a:t>
            </a:r>
          </a:p>
          <a:p>
            <a:pPr>
              <a:buFont typeface="Wingdings" pitchFamily="2" charset="2"/>
              <a:buChar char="ü"/>
            </a:pPr>
            <a:r>
              <a:rPr lang="ru-RU" baseline="0" dirty="0" smtClean="0"/>
              <a:t>учет финансирования, использования средств источников финансирования;</a:t>
            </a:r>
          </a:p>
          <a:p>
            <a:pPr>
              <a:buFont typeface="Wingdings" pitchFamily="2" charset="2"/>
              <a:buChar char="ü"/>
            </a:pPr>
            <a:r>
              <a:rPr lang="ru-RU" baseline="0" dirty="0" smtClean="0"/>
              <a:t>расчет себестоимости СМР, в том числе с возможностью расчета себестоимости в разрезе подразделений, участвующих в их выполнении. Учет незавершенного производства СМР.</a:t>
            </a:r>
          </a:p>
          <a:p>
            <a:pPr>
              <a:buFont typeface="Wingdings" pitchFamily="2" charset="2"/>
              <a:buChar char="ü"/>
            </a:pPr>
            <a:endParaRPr lang="ru-RU" dirty="0"/>
          </a:p>
        </p:txBody>
      </p:sp>
      <p:sp>
        <p:nvSpPr>
          <p:cNvPr id="4" name="Номер слайда 3"/>
          <p:cNvSpPr>
            <a:spLocks noGrp="1"/>
          </p:cNvSpPr>
          <p:nvPr>
            <p:ph type="sldNum" sz="quarter" idx="10"/>
          </p:nvPr>
        </p:nvSpPr>
        <p:spPr/>
        <p:txBody>
          <a:bodyPr/>
          <a:lstStyle/>
          <a:p>
            <a:pPr>
              <a:defRPr/>
            </a:pPr>
            <a:fld id="{A0A0875F-6827-4448-B2B3-E4574570D878}" type="slidenum">
              <a:rPr lang="ru-RU" smtClean="0"/>
              <a:pPr>
                <a:defRPr/>
              </a:pPr>
              <a:t>4</a:t>
            </a:fld>
            <a:endParaRPr lang="ru-RU" dirty="0"/>
          </a:p>
        </p:txBody>
      </p:sp>
    </p:spTree>
    <p:extLst>
      <p:ext uri="{BB962C8B-B14F-4D97-AF65-F5344CB8AC3E}">
        <p14:creationId xmlns:p14="http://schemas.microsoft.com/office/powerpoint/2010/main" val="295470172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Times New Roman" pitchFamily="18" charset="0"/>
                <a:ea typeface="+mn-ea"/>
                <a:cs typeface="+mn-cs"/>
              </a:rPr>
              <a:t>Подсистема «Учет спецодежды и инвентаря» предоставляет возможности по учету движений оборотных материалов, спецодежды и средств индивидуальной защиты, инструментов и инвентаря, контролю их состояния, местонахождения, места хранения. </a:t>
            </a:r>
          </a:p>
          <a:p>
            <a:r>
              <a:rPr lang="ru-RU" sz="1200" kern="1200" dirty="0" smtClean="0">
                <a:solidFill>
                  <a:schemeClr val="tx1"/>
                </a:solidFill>
                <a:latin typeface="Times New Roman" pitchFamily="18" charset="0"/>
                <a:ea typeface="+mn-ea"/>
                <a:cs typeface="+mn-cs"/>
              </a:rPr>
              <a:t>Подсистема реализует следующие возможности:</a:t>
            </a:r>
          </a:p>
          <a:p>
            <a:pPr>
              <a:buFont typeface="Arial" pitchFamily="34" charset="0"/>
              <a:buChar char="•"/>
            </a:pPr>
            <a:r>
              <a:rPr lang="ru-RU" sz="1200" kern="1200" dirty="0" smtClean="0">
                <a:solidFill>
                  <a:schemeClr val="tx1"/>
                </a:solidFill>
                <a:latin typeface="Times New Roman" pitchFamily="18" charset="0"/>
                <a:ea typeface="+mn-ea"/>
                <a:cs typeface="+mn-cs"/>
              </a:rPr>
              <a:t>Учет первично переданных в эксплуатацию материалов;</a:t>
            </a:r>
          </a:p>
          <a:p>
            <a:pPr>
              <a:buFont typeface="Arial" pitchFamily="34" charset="0"/>
              <a:buChar char="•"/>
            </a:pPr>
            <a:r>
              <a:rPr lang="ru-RU" sz="1200" kern="1200" dirty="0" smtClean="0">
                <a:solidFill>
                  <a:schemeClr val="tx1"/>
                </a:solidFill>
                <a:latin typeface="Times New Roman" pitchFamily="18" charset="0"/>
                <a:ea typeface="+mn-ea"/>
                <a:cs typeface="+mn-cs"/>
              </a:rPr>
              <a:t>Учет материалов, бывших в употреблении (досрочно возвращенных на склад);</a:t>
            </a:r>
          </a:p>
          <a:p>
            <a:pPr>
              <a:buFont typeface="Arial" pitchFamily="34" charset="0"/>
              <a:buChar char="•"/>
            </a:pPr>
            <a:r>
              <a:rPr lang="ru-RU" sz="1200" kern="1200" dirty="0" smtClean="0">
                <a:solidFill>
                  <a:schemeClr val="tx1"/>
                </a:solidFill>
                <a:latin typeface="Times New Roman" pitchFamily="18" charset="0"/>
                <a:ea typeface="+mn-ea"/>
                <a:cs typeface="+mn-cs"/>
              </a:rPr>
              <a:t>Списание материалов, находящихся в эксплуатации;</a:t>
            </a:r>
          </a:p>
          <a:p>
            <a:pPr>
              <a:buFont typeface="Arial" pitchFamily="34" charset="0"/>
              <a:buChar char="•"/>
            </a:pPr>
            <a:r>
              <a:rPr lang="ru-RU" sz="1200" kern="1200" dirty="0" smtClean="0">
                <a:solidFill>
                  <a:schemeClr val="tx1"/>
                </a:solidFill>
                <a:latin typeface="Times New Roman" pitchFamily="18" charset="0"/>
                <a:ea typeface="+mn-ea"/>
                <a:cs typeface="+mn-cs"/>
              </a:rPr>
              <a:t>Списание материалов, возвращенных из эксплуатации;</a:t>
            </a:r>
          </a:p>
          <a:p>
            <a:pPr>
              <a:buFont typeface="Arial" pitchFamily="34" charset="0"/>
              <a:buChar char="•"/>
            </a:pPr>
            <a:r>
              <a:rPr lang="ru-RU" sz="1200" kern="1200" dirty="0" smtClean="0">
                <a:solidFill>
                  <a:schemeClr val="tx1"/>
                </a:solidFill>
                <a:latin typeface="Times New Roman" pitchFamily="18" charset="0"/>
                <a:ea typeface="+mn-ea"/>
                <a:cs typeface="+mn-cs"/>
              </a:rPr>
              <a:t>Перемещение материалов, находящихся в эксплуатации между сотрудниками;</a:t>
            </a:r>
          </a:p>
          <a:p>
            <a:pPr>
              <a:buFont typeface="Arial" pitchFamily="34" charset="0"/>
              <a:buChar char="•"/>
            </a:pPr>
            <a:r>
              <a:rPr lang="ru-RU" sz="1200" kern="1200" dirty="0" smtClean="0">
                <a:solidFill>
                  <a:schemeClr val="tx1"/>
                </a:solidFill>
                <a:latin typeface="Times New Roman" pitchFamily="18" charset="0"/>
                <a:ea typeface="+mn-ea"/>
                <a:cs typeface="+mn-cs"/>
              </a:rPr>
              <a:t>Перемещение материалов, возвращенных из эксплуатации между складами;</a:t>
            </a:r>
          </a:p>
          <a:p>
            <a:pPr>
              <a:buFont typeface="Arial" pitchFamily="34" charset="0"/>
              <a:buChar char="•"/>
            </a:pPr>
            <a:r>
              <a:rPr lang="ru-RU" sz="1200" kern="1200" dirty="0" smtClean="0">
                <a:solidFill>
                  <a:schemeClr val="tx1"/>
                </a:solidFill>
                <a:latin typeface="Times New Roman" pitchFamily="18" charset="0"/>
                <a:ea typeface="+mn-ea"/>
                <a:cs typeface="+mn-cs"/>
              </a:rPr>
              <a:t>Учет остаточной стоимости и остаточного срока эксплуатации материалов;</a:t>
            </a:r>
          </a:p>
          <a:p>
            <a:pPr>
              <a:buFont typeface="Arial" pitchFamily="34" charset="0"/>
              <a:buChar char="•"/>
            </a:pPr>
            <a:r>
              <a:rPr lang="ru-RU" sz="1200" kern="1200" dirty="0" smtClean="0">
                <a:solidFill>
                  <a:schemeClr val="tx1"/>
                </a:solidFill>
                <a:latin typeface="Times New Roman" pitchFamily="18" charset="0"/>
                <a:ea typeface="+mn-ea"/>
                <a:cs typeface="+mn-cs"/>
              </a:rPr>
              <a:t>Возможность ввода начальных остатков;</a:t>
            </a:r>
          </a:p>
          <a:p>
            <a:pPr>
              <a:buFont typeface="Arial" pitchFamily="34" charset="0"/>
              <a:buChar char="•"/>
            </a:pPr>
            <a:r>
              <a:rPr lang="ru-RU" sz="1200" kern="1200" dirty="0" smtClean="0">
                <a:solidFill>
                  <a:schemeClr val="tx1"/>
                </a:solidFill>
                <a:latin typeface="Times New Roman" pitchFamily="18" charset="0"/>
                <a:ea typeface="+mn-ea"/>
                <a:cs typeface="+mn-cs"/>
              </a:rPr>
              <a:t>Возможность погашения амортизированной стоимости материалов.</a:t>
            </a:r>
            <a:endParaRPr lang="ru-RU" sz="1200" kern="1200" dirty="0">
              <a:solidFill>
                <a:schemeClr val="tx1"/>
              </a:solidFill>
              <a:latin typeface="Times New Roman" pitchFamily="18" charset="0"/>
              <a:ea typeface="+mn-ea"/>
              <a:cs typeface="+mn-cs"/>
            </a:endParaRPr>
          </a:p>
        </p:txBody>
      </p:sp>
      <p:sp>
        <p:nvSpPr>
          <p:cNvPr id="4" name="Номер слайда 3"/>
          <p:cNvSpPr>
            <a:spLocks noGrp="1"/>
          </p:cNvSpPr>
          <p:nvPr>
            <p:ph type="sldNum" sz="quarter" idx="10"/>
          </p:nvPr>
        </p:nvSpPr>
        <p:spPr/>
        <p:txBody>
          <a:bodyPr/>
          <a:lstStyle/>
          <a:p>
            <a:pPr>
              <a:defRPr/>
            </a:pPr>
            <a:fld id="{A0A0875F-6827-4448-B2B3-E4574570D878}" type="slidenum">
              <a:rPr lang="ru-RU" smtClean="0"/>
              <a:pPr>
                <a:defRPr/>
              </a:pPr>
              <a:t>40</a:t>
            </a:fld>
            <a:endParaRPr lang="ru-RU"/>
          </a:p>
        </p:txBody>
      </p:sp>
    </p:spTree>
    <p:extLst>
      <p:ext uri="{BB962C8B-B14F-4D97-AF65-F5344CB8AC3E}">
        <p14:creationId xmlns:p14="http://schemas.microsoft.com/office/powerpoint/2010/main" val="392834928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92500" lnSpcReduction="200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ru-RU" sz="1200" kern="1200" dirty="0" smtClean="0">
                <a:solidFill>
                  <a:schemeClr val="tx1"/>
                </a:solidFill>
                <a:latin typeface="Times New Roman" pitchFamily="18" charset="0"/>
                <a:ea typeface="+mn-ea"/>
                <a:cs typeface="+mn-cs"/>
              </a:rPr>
              <a:t>Схема  учета спецодежды и </a:t>
            </a:r>
            <a:r>
              <a:rPr lang="ru-RU" sz="1200" kern="1200" dirty="0" err="1" smtClean="0">
                <a:solidFill>
                  <a:schemeClr val="tx1"/>
                </a:solidFill>
                <a:latin typeface="Times New Roman" pitchFamily="18" charset="0"/>
                <a:ea typeface="+mn-ea"/>
                <a:cs typeface="+mn-cs"/>
              </a:rPr>
              <a:t>спецоснастки</a:t>
            </a:r>
            <a:r>
              <a:rPr lang="ru-RU" sz="1200" kern="1200" dirty="0" smtClean="0">
                <a:solidFill>
                  <a:schemeClr val="tx1"/>
                </a:solidFill>
                <a:latin typeface="Times New Roman" pitchFamily="18" charset="0"/>
                <a:ea typeface="+mn-ea"/>
                <a:cs typeface="+mn-cs"/>
              </a:rPr>
              <a:t> выглядит следующим образом:</a:t>
            </a:r>
          </a:p>
          <a:p>
            <a:pPr marL="228600" marR="0" indent="-228600" algn="l" defTabSz="914400" rtl="0" eaLnBrk="0" fontAlgn="base" latinLnBrk="0" hangingPunct="0">
              <a:lnSpc>
                <a:spcPct val="100000"/>
              </a:lnSpc>
              <a:spcBef>
                <a:spcPct val="30000"/>
              </a:spcBef>
              <a:spcAft>
                <a:spcPct val="0"/>
              </a:spcAft>
              <a:buClrTx/>
              <a:buSzTx/>
              <a:buFontTx/>
              <a:buAutoNum type="arabicParenR"/>
              <a:tabLst/>
              <a:defRPr/>
            </a:pPr>
            <a:r>
              <a:rPr lang="ru-RU" sz="1200" kern="1200" dirty="0" smtClean="0">
                <a:solidFill>
                  <a:schemeClr val="tx1"/>
                </a:solidFill>
                <a:latin typeface="Times New Roman" pitchFamily="18" charset="0"/>
                <a:ea typeface="+mn-ea"/>
                <a:cs typeface="+mn-cs"/>
              </a:rPr>
              <a:t>Поступление на склад новых материалов отражается документом «Поступление ТМЗ и услуг» или другими документами, либо при начальном заполнении – документом «Ввод начальных</a:t>
            </a:r>
            <a:r>
              <a:rPr lang="ru-RU" sz="1200" kern="1200" baseline="0" dirty="0" smtClean="0">
                <a:solidFill>
                  <a:schemeClr val="tx1"/>
                </a:solidFill>
                <a:latin typeface="Times New Roman" pitchFamily="18" charset="0"/>
                <a:ea typeface="+mn-ea"/>
                <a:cs typeface="+mn-cs"/>
              </a:rPr>
              <a:t> остатков» и учитывается на счете 1310 «Сырье и материалы на складе»;</a:t>
            </a:r>
          </a:p>
          <a:p>
            <a:pPr marL="228600" marR="0" indent="-228600" algn="l" defTabSz="914400" rtl="0" eaLnBrk="0" fontAlgn="base" latinLnBrk="0" hangingPunct="0">
              <a:lnSpc>
                <a:spcPct val="100000"/>
              </a:lnSpc>
              <a:spcBef>
                <a:spcPct val="30000"/>
              </a:spcBef>
              <a:spcAft>
                <a:spcPct val="0"/>
              </a:spcAft>
              <a:buClrTx/>
              <a:buSzTx/>
              <a:buFontTx/>
              <a:buAutoNum type="arabicParenR"/>
              <a:tabLst/>
              <a:defRPr/>
            </a:pPr>
            <a:r>
              <a:rPr lang="ru-RU" sz="1200" kern="1200" dirty="0" smtClean="0">
                <a:solidFill>
                  <a:schemeClr val="tx1"/>
                </a:solidFill>
                <a:latin typeface="Times New Roman" pitchFamily="18" charset="0"/>
                <a:ea typeface="+mn-ea"/>
                <a:cs typeface="+mn-cs"/>
              </a:rPr>
              <a:t>Затем для выдачи материалов используется документ «Передача материалов в эксплуатацию». В момент передачи указывается способ погашения стоимости материала (линейный, производственный или при передаче в эксплуатацию). После проведения документа, материалы</a:t>
            </a:r>
            <a:r>
              <a:rPr lang="ru-RU" sz="1200" kern="1200" baseline="0" dirty="0" smtClean="0">
                <a:solidFill>
                  <a:schemeClr val="tx1"/>
                </a:solidFill>
                <a:latin typeface="Times New Roman" pitchFamily="18" charset="0"/>
                <a:ea typeface="+mn-ea"/>
                <a:cs typeface="+mn-cs"/>
              </a:rPr>
              <a:t> учитываются на счете 1352 «</a:t>
            </a:r>
            <a:r>
              <a:rPr lang="ru-RU" sz="1200" kern="1200" baseline="0" dirty="0" err="1" smtClean="0">
                <a:solidFill>
                  <a:schemeClr val="tx1"/>
                </a:solidFill>
                <a:latin typeface="Times New Roman" pitchFamily="18" charset="0"/>
                <a:ea typeface="+mn-ea"/>
                <a:cs typeface="+mn-cs"/>
              </a:rPr>
              <a:t>Спецоснастка</a:t>
            </a:r>
            <a:r>
              <a:rPr lang="ru-RU" sz="1200" kern="1200" baseline="0" dirty="0" smtClean="0">
                <a:solidFill>
                  <a:schemeClr val="tx1"/>
                </a:solidFill>
                <a:latin typeface="Times New Roman" pitchFamily="18" charset="0"/>
                <a:ea typeface="+mn-ea"/>
                <a:cs typeface="+mn-cs"/>
              </a:rPr>
              <a:t> и одежда в эксплуатации»;</a:t>
            </a:r>
            <a:endParaRPr lang="ru-RU" sz="1200" kern="1200" dirty="0" smtClean="0">
              <a:solidFill>
                <a:schemeClr val="tx1"/>
              </a:solidFill>
              <a:latin typeface="Times New Roman" pitchFamily="18" charset="0"/>
              <a:ea typeface="+mn-ea"/>
              <a:cs typeface="+mn-cs"/>
            </a:endParaRPr>
          </a:p>
          <a:p>
            <a:pPr marL="228600" marR="0" indent="-228600" algn="l" defTabSz="914400" rtl="0" eaLnBrk="0" fontAlgn="base" latinLnBrk="0" hangingPunct="0">
              <a:lnSpc>
                <a:spcPct val="100000"/>
              </a:lnSpc>
              <a:spcBef>
                <a:spcPct val="30000"/>
              </a:spcBef>
              <a:spcAft>
                <a:spcPct val="0"/>
              </a:spcAft>
              <a:buClrTx/>
              <a:buSzTx/>
              <a:buFontTx/>
              <a:buAutoNum type="arabicParenR"/>
              <a:tabLst/>
              <a:defRPr/>
            </a:pPr>
            <a:r>
              <a:rPr lang="ru-RU" sz="1200" kern="1200" dirty="0" smtClean="0">
                <a:solidFill>
                  <a:schemeClr val="tx1"/>
                </a:solidFill>
                <a:latin typeface="Times New Roman" pitchFamily="18" charset="0"/>
                <a:ea typeface="+mn-ea"/>
                <a:cs typeface="+mn-cs"/>
              </a:rPr>
              <a:t>Переданные в эксплуатацию материалы можно вернуть на склад досрочно документом «Возврат материалов из эксплуатации», учет</a:t>
            </a:r>
            <a:r>
              <a:rPr lang="ru-RU" sz="1200" kern="1200" baseline="0" dirty="0" smtClean="0">
                <a:solidFill>
                  <a:schemeClr val="tx1"/>
                </a:solidFill>
                <a:latin typeface="Times New Roman" pitchFamily="18" charset="0"/>
                <a:ea typeface="+mn-ea"/>
                <a:cs typeface="+mn-cs"/>
              </a:rPr>
              <a:t> возвращенных из эксплуатации материалов ведется на счете 1353 «</a:t>
            </a:r>
            <a:r>
              <a:rPr lang="ru-RU" sz="1200" kern="1200" baseline="0" dirty="0" err="1" smtClean="0">
                <a:solidFill>
                  <a:schemeClr val="tx1"/>
                </a:solidFill>
                <a:latin typeface="Times New Roman" pitchFamily="18" charset="0"/>
                <a:ea typeface="+mn-ea"/>
                <a:cs typeface="+mn-cs"/>
              </a:rPr>
              <a:t>Спецоснастка</a:t>
            </a:r>
            <a:r>
              <a:rPr lang="ru-RU" sz="1200" kern="1200" baseline="0" dirty="0" smtClean="0">
                <a:solidFill>
                  <a:schemeClr val="tx1"/>
                </a:solidFill>
                <a:latin typeface="Times New Roman" pitchFamily="18" charset="0"/>
                <a:ea typeface="+mn-ea"/>
                <a:cs typeface="+mn-cs"/>
              </a:rPr>
              <a:t> и одежда бывшие в эксплуатации»;</a:t>
            </a:r>
          </a:p>
          <a:p>
            <a:pPr marL="228600" marR="0" indent="-228600" algn="l" defTabSz="914400" rtl="0" eaLnBrk="0" fontAlgn="base" latinLnBrk="0" hangingPunct="0">
              <a:lnSpc>
                <a:spcPct val="100000"/>
              </a:lnSpc>
              <a:spcBef>
                <a:spcPct val="30000"/>
              </a:spcBef>
              <a:spcAft>
                <a:spcPct val="0"/>
              </a:spcAft>
              <a:buClrTx/>
              <a:buSzTx/>
              <a:buFontTx/>
              <a:buAutoNum type="arabicParenR"/>
              <a:tabLst/>
              <a:defRPr/>
            </a:pPr>
            <a:r>
              <a:rPr lang="ru-RU" sz="1200" kern="1200" dirty="0" smtClean="0">
                <a:solidFill>
                  <a:schemeClr val="tx1"/>
                </a:solidFill>
                <a:latin typeface="Times New Roman" pitchFamily="18" charset="0"/>
                <a:ea typeface="+mn-ea"/>
                <a:cs typeface="+mn-cs"/>
              </a:rPr>
              <a:t>Списание материалов производится документом «Списание материалов из эксплуатации». Операции списания возможны над материалами, находящимися как в эксплуатации, так и возвращенными из эксплуатации. </a:t>
            </a:r>
          </a:p>
          <a:p>
            <a:pPr marL="228600" marR="0" indent="-228600" algn="l" defTabSz="914400" rtl="0" eaLnBrk="0" fontAlgn="base" latinLnBrk="0" hangingPunct="0">
              <a:lnSpc>
                <a:spcPct val="100000"/>
              </a:lnSpc>
              <a:spcBef>
                <a:spcPct val="30000"/>
              </a:spcBef>
              <a:spcAft>
                <a:spcPct val="0"/>
              </a:spcAft>
              <a:buClrTx/>
              <a:buSzTx/>
              <a:buFontTx/>
              <a:buAutoNum type="arabicParenR"/>
              <a:tabLst/>
              <a:defRPr/>
            </a:pPr>
            <a:endParaRPr lang="ru-RU" sz="1200" kern="1200" dirty="0" smtClean="0">
              <a:solidFill>
                <a:schemeClr val="tx1"/>
              </a:solidFill>
              <a:latin typeface="Times New Roman" pitchFamily="18" charset="0"/>
              <a:ea typeface="+mn-ea"/>
              <a:cs typeface="+mn-cs"/>
            </a:endParaRPr>
          </a:p>
          <a:p>
            <a:pPr marL="228600" marR="0" indent="-228600" algn="l" defTabSz="914400" rtl="0" eaLnBrk="0" fontAlgn="base" latinLnBrk="0" hangingPunct="0">
              <a:lnSpc>
                <a:spcPct val="100000"/>
              </a:lnSpc>
              <a:spcBef>
                <a:spcPct val="30000"/>
              </a:spcBef>
              <a:spcAft>
                <a:spcPct val="0"/>
              </a:spcAft>
              <a:buClrTx/>
              <a:buSzTx/>
              <a:buFontTx/>
              <a:buNone/>
              <a:tabLst/>
              <a:defRPr/>
            </a:pPr>
            <a:r>
              <a:rPr lang="ru-RU" sz="1200" kern="1200" dirty="0" smtClean="0">
                <a:solidFill>
                  <a:schemeClr val="tx1"/>
                </a:solidFill>
                <a:latin typeface="Times New Roman" pitchFamily="18" charset="0"/>
                <a:ea typeface="+mn-ea"/>
                <a:cs typeface="+mn-cs"/>
              </a:rPr>
              <a:t>В программном решении предусмотрена возможность регламентного погашения стоимости и срока эксплуатации материалов, находящихся в</a:t>
            </a:r>
            <a:r>
              <a:rPr lang="ru-RU" sz="1200" kern="1200" baseline="0" dirty="0" smtClean="0">
                <a:solidFill>
                  <a:schemeClr val="tx1"/>
                </a:solidFill>
                <a:latin typeface="Times New Roman" pitchFamily="18" charset="0"/>
                <a:ea typeface="+mn-ea"/>
                <a:cs typeface="+mn-cs"/>
              </a:rPr>
              <a:t> </a:t>
            </a:r>
            <a:r>
              <a:rPr lang="ru-RU" sz="1200" kern="1200" dirty="0" smtClean="0">
                <a:solidFill>
                  <a:schemeClr val="tx1"/>
                </a:solidFill>
                <a:latin typeface="Times New Roman" pitchFamily="18" charset="0"/>
                <a:ea typeface="+mn-ea"/>
                <a:cs typeface="+mn-cs"/>
              </a:rPr>
              <a:t>эксплуатации. Для этого служит документ «Погашение стоимости материалов». Для начисления износа оборотных материалов регистрируется оборот материалов при помощи документа «Выработка материалов в эксплуатации». Для материалов настраивается признак «Приостанавливать амортизацию на время возврата» для отключения начисления амортизации для материалов, временно числящихся на складе б/у материалов.</a:t>
            </a:r>
          </a:p>
          <a:p>
            <a:endParaRPr lang="ru-RU" sz="1200" kern="1200" dirty="0">
              <a:solidFill>
                <a:schemeClr val="tx1"/>
              </a:solidFill>
              <a:latin typeface="Times New Roman" pitchFamily="18" charset="0"/>
              <a:ea typeface="+mn-ea"/>
              <a:cs typeface="+mn-cs"/>
            </a:endParaRPr>
          </a:p>
        </p:txBody>
      </p:sp>
      <p:sp>
        <p:nvSpPr>
          <p:cNvPr id="4" name="Номер слайда 3"/>
          <p:cNvSpPr>
            <a:spLocks noGrp="1"/>
          </p:cNvSpPr>
          <p:nvPr>
            <p:ph type="sldNum" sz="quarter" idx="10"/>
          </p:nvPr>
        </p:nvSpPr>
        <p:spPr/>
        <p:txBody>
          <a:bodyPr/>
          <a:lstStyle/>
          <a:p>
            <a:pPr>
              <a:defRPr/>
            </a:pPr>
            <a:fld id="{A0A0875F-6827-4448-B2B3-E4574570D878}" type="slidenum">
              <a:rPr lang="ru-RU" smtClean="0"/>
              <a:pPr>
                <a:defRPr/>
              </a:pPr>
              <a:t>41</a:t>
            </a:fld>
            <a:endParaRPr lang="ru-RU"/>
          </a:p>
        </p:txBody>
      </p:sp>
    </p:spTree>
    <p:extLst>
      <p:ext uri="{BB962C8B-B14F-4D97-AF65-F5344CB8AC3E}">
        <p14:creationId xmlns:p14="http://schemas.microsoft.com/office/powerpoint/2010/main" val="276789337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Times New Roman" pitchFamily="18" charset="0"/>
                <a:ea typeface="+mn-ea"/>
                <a:cs typeface="+mn-cs"/>
              </a:rPr>
              <a:t>Для использования номенклатурной позиции в подсистеме, у нее должен быть установлен признак того, что она является спецодеждой/инвентарем</a:t>
            </a:r>
            <a:endParaRPr lang="ru-RU" sz="1200" kern="1200" dirty="0">
              <a:solidFill>
                <a:schemeClr val="tx1"/>
              </a:solidFill>
              <a:latin typeface="Times New Roman" pitchFamily="18" charset="0"/>
              <a:ea typeface="+mn-ea"/>
              <a:cs typeface="+mn-cs"/>
            </a:endParaRPr>
          </a:p>
        </p:txBody>
      </p:sp>
      <p:sp>
        <p:nvSpPr>
          <p:cNvPr id="4" name="Номер слайда 3"/>
          <p:cNvSpPr>
            <a:spLocks noGrp="1"/>
          </p:cNvSpPr>
          <p:nvPr>
            <p:ph type="sldNum" sz="quarter" idx="10"/>
          </p:nvPr>
        </p:nvSpPr>
        <p:spPr/>
        <p:txBody>
          <a:bodyPr/>
          <a:lstStyle/>
          <a:p>
            <a:pPr>
              <a:defRPr/>
            </a:pPr>
            <a:fld id="{A0A0875F-6827-4448-B2B3-E4574570D878}" type="slidenum">
              <a:rPr lang="ru-RU" smtClean="0"/>
              <a:pPr>
                <a:defRPr/>
              </a:pPr>
              <a:t>42</a:t>
            </a:fld>
            <a:endParaRPr lang="ru-RU"/>
          </a:p>
        </p:txBody>
      </p:sp>
    </p:spTree>
    <p:extLst>
      <p:ext uri="{BB962C8B-B14F-4D97-AF65-F5344CB8AC3E}">
        <p14:creationId xmlns:p14="http://schemas.microsoft.com/office/powerpoint/2010/main" val="246935248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92500" lnSpcReduction="20000"/>
          </a:bodyPr>
          <a:lstStyle/>
          <a:p>
            <a:r>
              <a:rPr lang="ru-RU" sz="1200" kern="1200" dirty="0" smtClean="0">
                <a:solidFill>
                  <a:schemeClr val="tx1"/>
                </a:solidFill>
                <a:latin typeface="Times New Roman" pitchFamily="18" charset="0"/>
                <a:ea typeface="+mn-ea"/>
                <a:cs typeface="+mn-cs"/>
              </a:rPr>
              <a:t>Для определения способа погашения стоимости, срока полезного использования и способа отражения расходов в бухгалтерском учете при списании или погашении стоимости необходимо внести соответствующие</a:t>
            </a:r>
            <a:r>
              <a:rPr lang="ru-RU" sz="1200" kern="1200" baseline="0" dirty="0" smtClean="0">
                <a:solidFill>
                  <a:schemeClr val="tx1"/>
                </a:solidFill>
                <a:latin typeface="Times New Roman" pitchFamily="18" charset="0"/>
                <a:ea typeface="+mn-ea"/>
                <a:cs typeface="+mn-cs"/>
              </a:rPr>
              <a:t> данные в справочник «Назначение использования».</a:t>
            </a:r>
          </a:p>
          <a:p>
            <a:endParaRPr lang="ru-RU" sz="1200" kern="1200" baseline="0" dirty="0" smtClean="0">
              <a:solidFill>
                <a:schemeClr val="tx1"/>
              </a:solidFill>
              <a:latin typeface="Times New Roman" pitchFamily="18" charset="0"/>
              <a:ea typeface="+mn-ea"/>
              <a:cs typeface="+mn-cs"/>
            </a:endParaRPr>
          </a:p>
          <a:p>
            <a:r>
              <a:rPr lang="ru-RU" sz="1200" kern="1200" dirty="0" smtClean="0">
                <a:solidFill>
                  <a:schemeClr val="tx1"/>
                </a:solidFill>
                <a:latin typeface="Times New Roman" pitchFamily="18" charset="0"/>
                <a:ea typeface="+mn-ea"/>
                <a:cs typeface="+mn-cs"/>
              </a:rPr>
              <a:t>Необходимо определить значения следующих параметров:</a:t>
            </a:r>
            <a:endParaRPr lang="ru-RU" sz="1800" kern="1200" dirty="0" smtClean="0">
              <a:solidFill>
                <a:schemeClr val="tx1"/>
              </a:solidFill>
              <a:latin typeface="Times New Roman" pitchFamily="18" charset="0"/>
              <a:ea typeface="+mn-ea"/>
              <a:cs typeface="+mn-cs"/>
            </a:endParaRPr>
          </a:p>
          <a:p>
            <a:pPr>
              <a:buFont typeface="Arial" pitchFamily="34" charset="0"/>
              <a:buChar char="•"/>
            </a:pPr>
            <a:r>
              <a:rPr lang="ru-RU" sz="1800" kern="1200" baseline="0" dirty="0" smtClean="0">
                <a:solidFill>
                  <a:schemeClr val="tx1"/>
                </a:solidFill>
                <a:latin typeface="Times New Roman" pitchFamily="18" charset="0"/>
                <a:ea typeface="+mn-ea"/>
                <a:cs typeface="+mn-cs"/>
              </a:rPr>
              <a:t> </a:t>
            </a:r>
            <a:r>
              <a:rPr lang="ru-RU" sz="1200" u="sng" kern="1200" dirty="0" smtClean="0">
                <a:solidFill>
                  <a:schemeClr val="tx1"/>
                </a:solidFill>
                <a:latin typeface="Times New Roman" pitchFamily="18" charset="0"/>
                <a:ea typeface="+mn-ea"/>
                <a:cs typeface="+mn-cs"/>
              </a:rPr>
              <a:t>Приостанавливать амортизацию на время возврата </a:t>
            </a:r>
            <a:r>
              <a:rPr lang="ru-RU" sz="1200" kern="1200" dirty="0" smtClean="0">
                <a:solidFill>
                  <a:schemeClr val="tx1"/>
                </a:solidFill>
                <a:latin typeface="Times New Roman" pitchFamily="18" charset="0"/>
                <a:ea typeface="+mn-ea"/>
                <a:cs typeface="+mn-cs"/>
              </a:rPr>
              <a:t>- признак, определяющий необходимость продолжения или приостановления погашения стоимости спецодежды и инвентаря на то время, пока они возвращены из эксплуатации и учитываются как бывшие в употреблении; </a:t>
            </a:r>
          </a:p>
          <a:p>
            <a:pPr>
              <a:buFont typeface="Arial" pitchFamily="34" charset="0"/>
              <a:buChar char="•"/>
            </a:pPr>
            <a:r>
              <a:rPr lang="ru-RU" sz="1200" kern="1200" baseline="0" dirty="0" smtClean="0">
                <a:solidFill>
                  <a:schemeClr val="tx1"/>
                </a:solidFill>
                <a:latin typeface="Times New Roman" pitchFamily="18" charset="0"/>
                <a:ea typeface="+mn-ea"/>
                <a:cs typeface="+mn-cs"/>
              </a:rPr>
              <a:t> </a:t>
            </a:r>
            <a:r>
              <a:rPr lang="ru-RU" sz="1200" u="sng" kern="1200" dirty="0" smtClean="0">
                <a:solidFill>
                  <a:schemeClr val="tx1"/>
                </a:solidFill>
                <a:latin typeface="Times New Roman" pitchFamily="18" charset="0"/>
                <a:ea typeface="+mn-ea"/>
                <a:cs typeface="+mn-cs"/>
              </a:rPr>
              <a:t>Способ отражения расходов </a:t>
            </a:r>
            <a:r>
              <a:rPr lang="ru-RU" sz="1200" kern="1200" dirty="0" smtClean="0">
                <a:solidFill>
                  <a:schemeClr val="tx1"/>
                </a:solidFill>
                <a:latin typeface="Times New Roman" pitchFamily="18" charset="0"/>
                <a:ea typeface="+mn-ea"/>
                <a:cs typeface="+mn-cs"/>
              </a:rPr>
              <a:t>- способ отражения затрат по амортизации в бухгалтерском учете, определяющий счета отражения затрат; </a:t>
            </a:r>
            <a:endParaRPr lang="ru-RU" sz="1200" kern="1200" baseline="0" dirty="0" smtClean="0">
              <a:solidFill>
                <a:schemeClr val="tx1"/>
              </a:solidFill>
              <a:latin typeface="Times New Roman" pitchFamily="18" charset="0"/>
              <a:ea typeface="+mn-ea"/>
              <a:cs typeface="+mn-cs"/>
            </a:endParaRPr>
          </a:p>
          <a:p>
            <a:pPr>
              <a:buFont typeface="Arial" pitchFamily="34" charset="0"/>
              <a:buChar char="•"/>
            </a:pPr>
            <a:r>
              <a:rPr lang="ru-RU" sz="1200" kern="1200" baseline="0" dirty="0" smtClean="0">
                <a:solidFill>
                  <a:schemeClr val="tx1"/>
                </a:solidFill>
                <a:latin typeface="Times New Roman" pitchFamily="18" charset="0"/>
                <a:ea typeface="+mn-ea"/>
                <a:cs typeface="+mn-cs"/>
              </a:rPr>
              <a:t> </a:t>
            </a:r>
            <a:r>
              <a:rPr lang="ru-RU" sz="1200" u="sng" kern="1200" dirty="0" smtClean="0">
                <a:solidFill>
                  <a:schemeClr val="tx1"/>
                </a:solidFill>
                <a:latin typeface="Times New Roman" pitchFamily="18" charset="0"/>
                <a:ea typeface="+mn-ea"/>
                <a:cs typeface="+mn-cs"/>
              </a:rPr>
              <a:t>Способ погашения стоимости </a:t>
            </a:r>
            <a:r>
              <a:rPr lang="ru-RU" sz="1200" kern="1200" dirty="0" smtClean="0">
                <a:solidFill>
                  <a:schemeClr val="tx1"/>
                </a:solidFill>
                <a:latin typeface="Times New Roman" pitchFamily="18" charset="0"/>
                <a:ea typeface="+mn-ea"/>
                <a:cs typeface="+mn-cs"/>
              </a:rPr>
              <a:t>- определяет порядок погашения стоимости спецодежды и инвентаря: </a:t>
            </a:r>
          </a:p>
          <a:p>
            <a:pPr>
              <a:buFont typeface="Arial" pitchFamily="34" charset="0"/>
              <a:buNone/>
            </a:pPr>
            <a:r>
              <a:rPr lang="ru-RU" sz="1200" i="1" kern="1200" dirty="0" smtClean="0">
                <a:solidFill>
                  <a:schemeClr val="tx1"/>
                </a:solidFill>
                <a:latin typeface="Times New Roman" pitchFamily="18" charset="0"/>
                <a:ea typeface="+mn-ea"/>
                <a:cs typeface="+mn-cs"/>
              </a:rPr>
              <a:t>Линейный</a:t>
            </a:r>
            <a:r>
              <a:rPr lang="ru-RU" sz="1200" kern="1200" dirty="0" smtClean="0">
                <a:solidFill>
                  <a:schemeClr val="tx1"/>
                </a:solidFill>
                <a:latin typeface="Times New Roman" pitchFamily="18" charset="0"/>
                <a:ea typeface="+mn-ea"/>
                <a:cs typeface="+mn-cs"/>
              </a:rPr>
              <a:t> - погашение стоимости производится пропорционально в течение срока полезного использования; </a:t>
            </a:r>
          </a:p>
          <a:p>
            <a:pPr>
              <a:buFont typeface="Arial" pitchFamily="34" charset="0"/>
              <a:buNone/>
            </a:pPr>
            <a:r>
              <a:rPr lang="ru-RU" sz="1200" i="1" kern="1200" dirty="0" smtClean="0">
                <a:solidFill>
                  <a:schemeClr val="tx1"/>
                </a:solidFill>
                <a:latin typeface="Times New Roman" pitchFamily="18" charset="0"/>
                <a:ea typeface="+mn-ea"/>
                <a:cs typeface="+mn-cs"/>
              </a:rPr>
              <a:t>Производственный</a:t>
            </a:r>
            <a:r>
              <a:rPr lang="ru-RU" sz="1200" kern="1200" dirty="0" smtClean="0">
                <a:solidFill>
                  <a:schemeClr val="tx1"/>
                </a:solidFill>
                <a:latin typeface="Times New Roman" pitchFamily="18" charset="0"/>
                <a:ea typeface="+mn-ea"/>
                <a:cs typeface="+mn-cs"/>
              </a:rPr>
              <a:t> - погашение стоимости производится в зависимости от количества оборотов материала в производстве СМР; </a:t>
            </a:r>
          </a:p>
          <a:p>
            <a:pPr>
              <a:buFont typeface="Arial" pitchFamily="34" charset="0"/>
              <a:buNone/>
            </a:pPr>
            <a:r>
              <a:rPr lang="ru-RU" sz="1200" i="1" kern="1200" dirty="0" smtClean="0">
                <a:solidFill>
                  <a:schemeClr val="tx1"/>
                </a:solidFill>
                <a:latin typeface="Times New Roman" pitchFamily="18" charset="0"/>
                <a:ea typeface="+mn-ea"/>
                <a:cs typeface="+mn-cs"/>
              </a:rPr>
              <a:t>Погашать стоимость при передаче в эксплуатацию </a:t>
            </a:r>
            <a:r>
              <a:rPr lang="ru-RU" sz="1200" kern="1200" dirty="0" smtClean="0">
                <a:solidFill>
                  <a:schemeClr val="tx1"/>
                </a:solidFill>
                <a:latin typeface="Times New Roman" pitchFamily="18" charset="0"/>
                <a:ea typeface="+mn-ea"/>
                <a:cs typeface="+mn-cs"/>
              </a:rPr>
              <a:t>- погашение стоимости производится сразу при передаче в эксплуатацию.</a:t>
            </a:r>
          </a:p>
          <a:p>
            <a:pPr>
              <a:buFont typeface="Arial" pitchFamily="34" charset="0"/>
              <a:buChar char="•"/>
            </a:pPr>
            <a:r>
              <a:rPr lang="ru-RU" sz="1200" u="sng" kern="1200" dirty="0" smtClean="0">
                <a:solidFill>
                  <a:schemeClr val="tx1"/>
                </a:solidFill>
                <a:latin typeface="Times New Roman" pitchFamily="18" charset="0"/>
                <a:ea typeface="+mn-ea"/>
                <a:cs typeface="+mn-cs"/>
              </a:rPr>
              <a:t>Срок полезного использования </a:t>
            </a:r>
            <a:r>
              <a:rPr lang="ru-RU" sz="1200" kern="1200" dirty="0" smtClean="0">
                <a:solidFill>
                  <a:schemeClr val="tx1"/>
                </a:solidFill>
                <a:latin typeface="Times New Roman" pitchFamily="18" charset="0"/>
                <a:ea typeface="+mn-ea"/>
                <a:cs typeface="+mn-cs"/>
              </a:rPr>
              <a:t>- срок полезного использования материала, спецодежды или инструмента общего пользования (в месяцах для линейного способа погашения и в количестве оборотов - для производственного).</a:t>
            </a:r>
          </a:p>
          <a:p>
            <a:endParaRPr lang="ru-RU" sz="1200" kern="1200" baseline="0" dirty="0" smtClean="0">
              <a:solidFill>
                <a:schemeClr val="tx1"/>
              </a:solidFill>
              <a:latin typeface="Times New Roman" pitchFamily="18" charset="0"/>
              <a:ea typeface="+mn-ea"/>
              <a:cs typeface="+mn-cs"/>
            </a:endParaRPr>
          </a:p>
          <a:p>
            <a:r>
              <a:rPr lang="ru-RU" sz="1200" kern="1200" dirty="0" smtClean="0">
                <a:solidFill>
                  <a:schemeClr val="tx1"/>
                </a:solidFill>
                <a:latin typeface="Times New Roman" pitchFamily="18" charset="0"/>
                <a:ea typeface="+mn-ea"/>
                <a:cs typeface="+mn-cs"/>
              </a:rPr>
              <a:t> </a:t>
            </a:r>
            <a:endParaRPr lang="ru-RU" sz="1200" kern="1200" dirty="0">
              <a:solidFill>
                <a:schemeClr val="tx1"/>
              </a:solidFill>
              <a:latin typeface="Times New Roman" pitchFamily="18" charset="0"/>
              <a:ea typeface="+mn-ea"/>
              <a:cs typeface="+mn-cs"/>
            </a:endParaRPr>
          </a:p>
        </p:txBody>
      </p:sp>
      <p:sp>
        <p:nvSpPr>
          <p:cNvPr id="4" name="Номер слайда 3"/>
          <p:cNvSpPr>
            <a:spLocks noGrp="1"/>
          </p:cNvSpPr>
          <p:nvPr>
            <p:ph type="sldNum" sz="quarter" idx="10"/>
          </p:nvPr>
        </p:nvSpPr>
        <p:spPr/>
        <p:txBody>
          <a:bodyPr/>
          <a:lstStyle/>
          <a:p>
            <a:pPr>
              <a:defRPr/>
            </a:pPr>
            <a:fld id="{A0A0875F-6827-4448-B2B3-E4574570D878}" type="slidenum">
              <a:rPr lang="ru-RU" smtClean="0"/>
              <a:pPr>
                <a:defRPr/>
              </a:pPr>
              <a:t>43</a:t>
            </a:fld>
            <a:endParaRPr lang="ru-RU"/>
          </a:p>
        </p:txBody>
      </p:sp>
    </p:spTree>
    <p:extLst>
      <p:ext uri="{BB962C8B-B14F-4D97-AF65-F5344CB8AC3E}">
        <p14:creationId xmlns:p14="http://schemas.microsoft.com/office/powerpoint/2010/main" val="344098641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lnSpcReduction="10000"/>
          </a:bodyPr>
          <a:lstStyle/>
          <a:p>
            <a:r>
              <a:rPr lang="ru-RU" sz="1200" kern="1200" dirty="0" smtClean="0">
                <a:solidFill>
                  <a:schemeClr val="tx1"/>
                </a:solidFill>
                <a:latin typeface="Times New Roman" pitchFamily="18" charset="0"/>
                <a:ea typeface="+mn-ea"/>
                <a:cs typeface="+mn-cs"/>
              </a:rPr>
              <a:t>Для отражения передачи материалов (спецодежды и инвентаря) в эксплуатацию предназначен документ «Передача материалов в эксплуатацию».</a:t>
            </a:r>
          </a:p>
          <a:p>
            <a:r>
              <a:rPr lang="ru-RU" sz="1200" kern="1200" dirty="0" smtClean="0">
                <a:solidFill>
                  <a:schemeClr val="tx1"/>
                </a:solidFill>
                <a:latin typeface="Times New Roman" pitchFamily="18" charset="0"/>
                <a:ea typeface="+mn-ea"/>
                <a:cs typeface="+mn-cs"/>
              </a:rPr>
              <a:t>В документе указывается:</a:t>
            </a:r>
          </a:p>
          <a:p>
            <a:pPr>
              <a:buFont typeface="Arial" pitchFamily="34" charset="0"/>
              <a:buChar char="•"/>
            </a:pPr>
            <a:r>
              <a:rPr lang="ru-RU" sz="1200" kern="1200" dirty="0" smtClean="0">
                <a:solidFill>
                  <a:schemeClr val="tx1"/>
                </a:solidFill>
                <a:latin typeface="Times New Roman" pitchFamily="18" charset="0"/>
                <a:ea typeface="+mn-ea"/>
                <a:cs typeface="+mn-cs"/>
              </a:rPr>
              <a:t>Вид операции:  первичная передача или передача материалов б/у;</a:t>
            </a:r>
          </a:p>
          <a:p>
            <a:pPr>
              <a:buFont typeface="Arial" pitchFamily="34" charset="0"/>
              <a:buChar char="•"/>
            </a:pPr>
            <a:r>
              <a:rPr lang="ru-RU" sz="1200" kern="1200" dirty="0" smtClean="0">
                <a:solidFill>
                  <a:schemeClr val="tx1"/>
                </a:solidFill>
                <a:latin typeface="Times New Roman" pitchFamily="18" charset="0"/>
                <a:ea typeface="+mn-ea"/>
                <a:cs typeface="+mn-cs"/>
              </a:rPr>
              <a:t>Подразделение организации, в которое передается материал; </a:t>
            </a:r>
          </a:p>
          <a:p>
            <a:pPr>
              <a:buFont typeface="Arial" pitchFamily="34" charset="0"/>
              <a:buChar char="•"/>
            </a:pPr>
            <a:r>
              <a:rPr lang="ru-RU" sz="1200" kern="1200" dirty="0" smtClean="0">
                <a:solidFill>
                  <a:schemeClr val="tx1"/>
                </a:solidFill>
                <a:latin typeface="Times New Roman" pitchFamily="18" charset="0"/>
                <a:ea typeface="+mn-ea"/>
                <a:cs typeface="+mn-cs"/>
              </a:rPr>
              <a:t>Склад, с которого производится передача материалов в эксплуатацию.</a:t>
            </a:r>
          </a:p>
          <a:p>
            <a:r>
              <a:rPr lang="ru-RU" sz="1200" kern="1200" dirty="0" smtClean="0">
                <a:solidFill>
                  <a:schemeClr val="tx1"/>
                </a:solidFill>
                <a:latin typeface="Times New Roman" pitchFamily="18" charset="0"/>
                <a:ea typeface="+mn-ea"/>
                <a:cs typeface="+mn-cs"/>
              </a:rPr>
              <a:t>В табличной части необходимо указать список материалов и количество, списываемое со склада. При первичной передаче происходит списание товара со счета БУ, указанного в табличной части (1310), при передаче материалов б/у происходит списание материалов со счета 1353 «</a:t>
            </a:r>
            <a:r>
              <a:rPr lang="ru-RU" sz="1200" kern="1200" dirty="0" err="1" smtClean="0">
                <a:solidFill>
                  <a:schemeClr val="tx1"/>
                </a:solidFill>
                <a:latin typeface="Times New Roman" pitchFamily="18" charset="0"/>
                <a:ea typeface="+mn-ea"/>
                <a:cs typeface="+mn-cs"/>
              </a:rPr>
              <a:t>Спецоснастка</a:t>
            </a:r>
            <a:r>
              <a:rPr lang="ru-RU" sz="1200" kern="1200" dirty="0" smtClean="0">
                <a:solidFill>
                  <a:schemeClr val="tx1"/>
                </a:solidFill>
                <a:latin typeface="Times New Roman" pitchFamily="18" charset="0"/>
                <a:ea typeface="+mn-ea"/>
                <a:cs typeface="+mn-cs"/>
              </a:rPr>
              <a:t> и спецодежда бывшие в употреблении». Материалы приходуются на счет 1352. </a:t>
            </a:r>
          </a:p>
          <a:p>
            <a:endParaRPr lang="ru-RU" sz="1200" kern="1200" dirty="0" smtClean="0">
              <a:solidFill>
                <a:schemeClr val="tx1"/>
              </a:solidFill>
              <a:latin typeface="Times New Roman" pitchFamily="18" charset="0"/>
              <a:ea typeface="+mn-ea"/>
              <a:cs typeface="+mn-cs"/>
            </a:endParaRPr>
          </a:p>
          <a:p>
            <a:r>
              <a:rPr lang="ru-RU" sz="1200" kern="1200" dirty="0" smtClean="0">
                <a:solidFill>
                  <a:schemeClr val="tx1"/>
                </a:solidFill>
                <a:latin typeface="Times New Roman" pitchFamily="18" charset="0"/>
                <a:ea typeface="+mn-ea"/>
                <a:cs typeface="+mn-cs"/>
              </a:rPr>
              <a:t>Формируемые печатные формы: </a:t>
            </a:r>
          </a:p>
          <a:p>
            <a:pPr lvl="1"/>
            <a:r>
              <a:rPr lang="ru-RU" sz="1200" kern="1200" dirty="0" smtClean="0">
                <a:solidFill>
                  <a:schemeClr val="tx1"/>
                </a:solidFill>
                <a:latin typeface="Times New Roman" pitchFamily="18" charset="0"/>
                <a:ea typeface="+mn-ea"/>
                <a:cs typeface="+mn-cs"/>
              </a:rPr>
              <a:t>МБ-7 Ведомость учета выдачи спецодежды, спец. обуви и предохранительных приспособлений; </a:t>
            </a:r>
          </a:p>
          <a:p>
            <a:pPr lvl="1"/>
            <a:r>
              <a:rPr lang="ru-RU" sz="1200" kern="1200" dirty="0" smtClean="0">
                <a:solidFill>
                  <a:schemeClr val="tx1"/>
                </a:solidFill>
                <a:latin typeface="Times New Roman" pitchFamily="18" charset="0"/>
                <a:ea typeface="+mn-ea"/>
                <a:cs typeface="+mn-cs"/>
              </a:rPr>
              <a:t>Передача материалов – вывод на печать списка передаваемых в эксплуатацию материалов; </a:t>
            </a:r>
          </a:p>
          <a:p>
            <a:pPr lvl="1"/>
            <a:r>
              <a:rPr lang="ru-RU" sz="1200" kern="1200" dirty="0" smtClean="0">
                <a:solidFill>
                  <a:schemeClr val="tx1"/>
                </a:solidFill>
                <a:latin typeface="Times New Roman" pitchFamily="18" charset="0"/>
                <a:ea typeface="+mn-ea"/>
                <a:cs typeface="+mn-cs"/>
              </a:rPr>
              <a:t>Требование-накладная. </a:t>
            </a:r>
          </a:p>
          <a:p>
            <a:endParaRPr lang="ru-RU" sz="1200" kern="1200" dirty="0" smtClean="0">
              <a:solidFill>
                <a:schemeClr val="tx1"/>
              </a:solidFill>
              <a:latin typeface="Times New Roman" pitchFamily="18" charset="0"/>
              <a:ea typeface="+mn-ea"/>
              <a:cs typeface="+mn-cs"/>
            </a:endParaRPr>
          </a:p>
          <a:p>
            <a:endParaRPr lang="ru-RU" sz="1200" kern="1200" dirty="0">
              <a:solidFill>
                <a:schemeClr val="tx1"/>
              </a:solidFill>
              <a:latin typeface="Times New Roman" pitchFamily="18" charset="0"/>
              <a:ea typeface="+mn-ea"/>
              <a:cs typeface="+mn-cs"/>
            </a:endParaRPr>
          </a:p>
        </p:txBody>
      </p:sp>
      <p:sp>
        <p:nvSpPr>
          <p:cNvPr id="4" name="Номер слайда 3"/>
          <p:cNvSpPr>
            <a:spLocks noGrp="1"/>
          </p:cNvSpPr>
          <p:nvPr>
            <p:ph type="sldNum" sz="quarter" idx="10"/>
          </p:nvPr>
        </p:nvSpPr>
        <p:spPr/>
        <p:txBody>
          <a:bodyPr/>
          <a:lstStyle/>
          <a:p>
            <a:pPr>
              <a:defRPr/>
            </a:pPr>
            <a:fld id="{A0A0875F-6827-4448-B2B3-E4574570D878}" type="slidenum">
              <a:rPr lang="ru-RU" smtClean="0"/>
              <a:pPr>
                <a:defRPr/>
              </a:pPr>
              <a:t>44</a:t>
            </a:fld>
            <a:endParaRPr lang="ru-RU"/>
          </a:p>
        </p:txBody>
      </p:sp>
    </p:spTree>
    <p:extLst>
      <p:ext uri="{BB962C8B-B14F-4D97-AF65-F5344CB8AC3E}">
        <p14:creationId xmlns:p14="http://schemas.microsoft.com/office/powerpoint/2010/main" val="268253944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Times New Roman" pitchFamily="18" charset="0"/>
                <a:ea typeface="+mn-ea"/>
                <a:cs typeface="+mn-cs"/>
              </a:rPr>
              <a:t>Для  отражения возврата из эксплуатации материалов от ответственного лица на склад предприятия предназначен документ «Возврат материалов из эксплуатации»</a:t>
            </a:r>
          </a:p>
          <a:p>
            <a:r>
              <a:rPr lang="ru-RU" sz="1200" kern="1200" dirty="0" smtClean="0">
                <a:solidFill>
                  <a:schemeClr val="tx1"/>
                </a:solidFill>
                <a:latin typeface="Times New Roman" pitchFamily="18" charset="0"/>
                <a:ea typeface="+mn-ea"/>
                <a:cs typeface="+mn-cs"/>
              </a:rPr>
              <a:t>В документе заполняются следующие реквизиты: </a:t>
            </a:r>
          </a:p>
          <a:p>
            <a:pPr>
              <a:buFont typeface="Arial" pitchFamily="34" charset="0"/>
              <a:buChar char="•"/>
            </a:pPr>
            <a:r>
              <a:rPr lang="ru-RU" sz="1200" kern="1200" dirty="0" smtClean="0">
                <a:solidFill>
                  <a:schemeClr val="tx1"/>
                </a:solidFill>
                <a:latin typeface="Times New Roman" pitchFamily="18" charset="0"/>
                <a:ea typeface="+mn-ea"/>
                <a:cs typeface="+mn-cs"/>
              </a:rPr>
              <a:t>Склад, на который возвращается из эксплуатации материалы, спецодежда или инструменты общего пользования;</a:t>
            </a:r>
          </a:p>
          <a:p>
            <a:pPr>
              <a:buFont typeface="Arial" pitchFamily="34" charset="0"/>
              <a:buChar char="•"/>
            </a:pPr>
            <a:r>
              <a:rPr lang="ru-RU" sz="1200" kern="1200" dirty="0" smtClean="0">
                <a:solidFill>
                  <a:schemeClr val="tx1"/>
                </a:solidFill>
                <a:latin typeface="Times New Roman" pitchFamily="18" charset="0"/>
                <a:ea typeface="+mn-ea"/>
                <a:cs typeface="+mn-cs"/>
              </a:rPr>
              <a:t>Подразделение организации, из которого возвращается на склад материалы, спецодежда или инструменты общего пользования; </a:t>
            </a:r>
          </a:p>
          <a:p>
            <a:pPr>
              <a:buFont typeface="Arial" pitchFamily="34" charset="0"/>
              <a:buChar char="•"/>
            </a:pPr>
            <a:r>
              <a:rPr lang="ru-RU" sz="1200" kern="1200" dirty="0" smtClean="0">
                <a:solidFill>
                  <a:schemeClr val="tx1"/>
                </a:solidFill>
                <a:latin typeface="Times New Roman" pitchFamily="18" charset="0"/>
                <a:ea typeface="+mn-ea"/>
                <a:cs typeface="+mn-cs"/>
              </a:rPr>
              <a:t>В табличной части перечисляются возвращаемые материалы</a:t>
            </a:r>
          </a:p>
          <a:p>
            <a:pPr>
              <a:buFont typeface="Arial" pitchFamily="34" charset="0"/>
              <a:buNone/>
            </a:pPr>
            <a:endParaRPr lang="ru-RU" sz="1200" kern="1200" dirty="0" smtClean="0">
              <a:solidFill>
                <a:schemeClr val="tx1"/>
              </a:solidFill>
              <a:latin typeface="Times New Roman" pitchFamily="18" charset="0"/>
              <a:ea typeface="+mn-ea"/>
              <a:cs typeface="+mn-cs"/>
            </a:endParaRPr>
          </a:p>
          <a:p>
            <a:pPr>
              <a:buFont typeface="Arial" pitchFamily="34" charset="0"/>
              <a:buNone/>
            </a:pPr>
            <a:r>
              <a:rPr lang="ru-RU" sz="1200" kern="1200" dirty="0" smtClean="0">
                <a:solidFill>
                  <a:schemeClr val="tx1"/>
                </a:solidFill>
                <a:latin typeface="Times New Roman" pitchFamily="18" charset="0"/>
                <a:ea typeface="+mn-ea"/>
                <a:cs typeface="+mn-cs"/>
              </a:rPr>
              <a:t>При проведении по табличной части формируется расход по регистру накопления «Материалы в эксплуатации», также для возвращаемых на счет 1353 - приход по регистру накопления «Материалы, бывшие в употреблении». В бухгалтерском учете формируются проводки: Дт счета учета возвращенного материала (например, 1353) - Кт счета материалов в эксплуатации (1352).</a:t>
            </a:r>
          </a:p>
          <a:p>
            <a:endParaRPr lang="ru-RU" sz="1200" kern="1200" dirty="0">
              <a:solidFill>
                <a:schemeClr val="tx1"/>
              </a:solidFill>
              <a:latin typeface="Times New Roman" pitchFamily="18" charset="0"/>
              <a:ea typeface="+mn-ea"/>
              <a:cs typeface="+mn-cs"/>
            </a:endParaRPr>
          </a:p>
        </p:txBody>
      </p:sp>
      <p:sp>
        <p:nvSpPr>
          <p:cNvPr id="4" name="Номер слайда 3"/>
          <p:cNvSpPr>
            <a:spLocks noGrp="1"/>
          </p:cNvSpPr>
          <p:nvPr>
            <p:ph type="sldNum" sz="quarter" idx="10"/>
          </p:nvPr>
        </p:nvSpPr>
        <p:spPr/>
        <p:txBody>
          <a:bodyPr/>
          <a:lstStyle/>
          <a:p>
            <a:pPr>
              <a:defRPr/>
            </a:pPr>
            <a:fld id="{A0A0875F-6827-4448-B2B3-E4574570D878}" type="slidenum">
              <a:rPr lang="ru-RU" smtClean="0"/>
              <a:pPr>
                <a:defRPr/>
              </a:pPr>
              <a:t>45</a:t>
            </a:fld>
            <a:endParaRPr lang="ru-RU"/>
          </a:p>
        </p:txBody>
      </p:sp>
    </p:spTree>
    <p:extLst>
      <p:ext uri="{BB962C8B-B14F-4D97-AF65-F5344CB8AC3E}">
        <p14:creationId xmlns:p14="http://schemas.microsoft.com/office/powerpoint/2010/main" val="10989997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85000" lnSpcReduction="20000"/>
          </a:bodyPr>
          <a:lstStyle/>
          <a:p>
            <a:r>
              <a:rPr lang="ru-RU" sz="1200" kern="1200" dirty="0" smtClean="0">
                <a:solidFill>
                  <a:schemeClr val="tx1"/>
                </a:solidFill>
                <a:latin typeface="Times New Roman" pitchFamily="18" charset="0"/>
                <a:ea typeface="+mn-ea"/>
                <a:cs typeface="+mn-cs"/>
              </a:rPr>
              <a:t>Для списания материалов как находящихся в эксплуатации, так и возвращенных из эксплуатации, предназначен документ «Списание из эксплуатации» . </a:t>
            </a:r>
          </a:p>
          <a:p>
            <a:r>
              <a:rPr lang="ru-RU" sz="1200" kern="1200" dirty="0" smtClean="0">
                <a:solidFill>
                  <a:schemeClr val="tx1"/>
                </a:solidFill>
                <a:latin typeface="Times New Roman" pitchFamily="18" charset="0"/>
                <a:ea typeface="+mn-ea"/>
                <a:cs typeface="+mn-cs"/>
              </a:rPr>
              <a:t>Данная операция позволяет списать материалы и отнести остаточную стоимость на затраты.</a:t>
            </a:r>
          </a:p>
          <a:p>
            <a:r>
              <a:rPr lang="ru-RU" sz="1200" kern="1200" dirty="0" smtClean="0">
                <a:solidFill>
                  <a:schemeClr val="tx1"/>
                </a:solidFill>
                <a:latin typeface="Times New Roman" pitchFamily="18" charset="0"/>
                <a:ea typeface="+mn-ea"/>
                <a:cs typeface="+mn-cs"/>
              </a:rPr>
              <a:t>В реквизитах указываются:</a:t>
            </a:r>
          </a:p>
          <a:p>
            <a:pPr>
              <a:buFont typeface="Arial" pitchFamily="34" charset="0"/>
              <a:buChar char="•"/>
            </a:pPr>
            <a:r>
              <a:rPr lang="ru-RU" sz="1200" kern="1200" dirty="0" smtClean="0">
                <a:solidFill>
                  <a:schemeClr val="tx1"/>
                </a:solidFill>
                <a:latin typeface="Times New Roman" pitchFamily="18" charset="0"/>
                <a:ea typeface="+mn-ea"/>
                <a:cs typeface="+mn-cs"/>
              </a:rPr>
              <a:t>Состояние материалов - определяет, какие материалы должны списываться - находящиеся в эксплуатации, либо возвращенные б/у;  </a:t>
            </a:r>
          </a:p>
          <a:p>
            <a:pPr>
              <a:buFont typeface="Arial" pitchFamily="34" charset="0"/>
              <a:buChar char="•"/>
            </a:pPr>
            <a:r>
              <a:rPr lang="ru-RU" sz="1200" kern="1200" dirty="0" smtClean="0">
                <a:solidFill>
                  <a:schemeClr val="tx1"/>
                </a:solidFill>
                <a:latin typeface="Times New Roman" pitchFamily="18" charset="0"/>
                <a:ea typeface="+mn-ea"/>
                <a:cs typeface="+mn-cs"/>
              </a:rPr>
              <a:t>Склад, с которого производится списание материалов; </a:t>
            </a:r>
          </a:p>
          <a:p>
            <a:pPr>
              <a:buFont typeface="Arial" pitchFamily="34" charset="0"/>
              <a:buChar char="•"/>
            </a:pPr>
            <a:r>
              <a:rPr lang="ru-RU" sz="1200" kern="1200" dirty="0" smtClean="0">
                <a:solidFill>
                  <a:schemeClr val="tx1"/>
                </a:solidFill>
                <a:latin typeface="Times New Roman" pitchFamily="18" charset="0"/>
                <a:ea typeface="+mn-ea"/>
                <a:cs typeface="+mn-cs"/>
              </a:rPr>
              <a:t>Подразделение организации, в котором эксплуатируются списываемые материалы; </a:t>
            </a:r>
          </a:p>
          <a:p>
            <a:pPr>
              <a:buFont typeface="Arial" pitchFamily="34" charset="0"/>
              <a:buChar char="•"/>
            </a:pPr>
            <a:r>
              <a:rPr lang="ru-RU" sz="1200" kern="1200" dirty="0" smtClean="0">
                <a:solidFill>
                  <a:schemeClr val="tx1"/>
                </a:solidFill>
                <a:latin typeface="Times New Roman" pitchFamily="18" charset="0"/>
                <a:ea typeface="+mn-ea"/>
                <a:cs typeface="+mn-cs"/>
              </a:rPr>
              <a:t>Способ списания расходов - выбор варианта отражения операции списания по бух. учету: </a:t>
            </a:r>
          </a:p>
          <a:p>
            <a:pPr>
              <a:buFont typeface="Arial" pitchFamily="34" charset="0"/>
              <a:buChar char="•"/>
            </a:pPr>
            <a:r>
              <a:rPr lang="ru-RU" sz="1200" kern="1200" dirty="0" smtClean="0">
                <a:solidFill>
                  <a:schemeClr val="tx1"/>
                </a:solidFill>
                <a:latin typeface="Times New Roman" pitchFamily="18" charset="0"/>
                <a:ea typeface="+mn-ea"/>
                <a:cs typeface="+mn-cs"/>
              </a:rPr>
              <a:t>По назначению материалов -</a:t>
            </a:r>
            <a:r>
              <a:rPr lang="ru-RU" sz="1200" kern="1200" baseline="0" dirty="0" smtClean="0">
                <a:solidFill>
                  <a:schemeClr val="tx1"/>
                </a:solidFill>
                <a:latin typeface="Times New Roman" pitchFamily="18" charset="0"/>
                <a:ea typeface="+mn-ea"/>
                <a:cs typeface="+mn-cs"/>
              </a:rPr>
              <a:t> </a:t>
            </a:r>
            <a:r>
              <a:rPr lang="ru-RU" sz="1200" kern="1200" dirty="0" smtClean="0">
                <a:solidFill>
                  <a:schemeClr val="tx1"/>
                </a:solidFill>
                <a:latin typeface="Times New Roman" pitchFamily="18" charset="0"/>
                <a:ea typeface="+mn-ea"/>
                <a:cs typeface="+mn-cs"/>
              </a:rPr>
              <a:t>на основании способа погашения стоимости, указанного в назначении использования, указанного в строке табличной части; </a:t>
            </a:r>
          </a:p>
          <a:p>
            <a:pPr>
              <a:buFont typeface="Arial" pitchFamily="34" charset="0"/>
              <a:buChar char="•"/>
            </a:pPr>
            <a:r>
              <a:rPr lang="ru-RU" sz="1200" kern="1200" dirty="0" smtClean="0">
                <a:solidFill>
                  <a:schemeClr val="tx1"/>
                </a:solidFill>
                <a:latin typeface="Times New Roman" pitchFamily="18" charset="0"/>
                <a:ea typeface="+mn-ea"/>
                <a:cs typeface="+mn-cs"/>
              </a:rPr>
              <a:t>Причина списания, по которой происходит списание материалов. Выбирается из справочника «Причины списания».</a:t>
            </a:r>
          </a:p>
          <a:p>
            <a:pPr>
              <a:buFont typeface="Arial" pitchFamily="34" charset="0"/>
              <a:buChar char="•"/>
            </a:pPr>
            <a:endParaRPr lang="ru-RU" sz="1200" kern="1200" dirty="0" smtClean="0">
              <a:solidFill>
                <a:schemeClr val="tx1"/>
              </a:solidFill>
              <a:latin typeface="Times New Roman" pitchFamily="18" charset="0"/>
              <a:ea typeface="+mn-ea"/>
              <a:cs typeface="+mn-cs"/>
            </a:endParaRPr>
          </a:p>
          <a:p>
            <a:r>
              <a:rPr lang="ru-RU" sz="1200" kern="1200" dirty="0" smtClean="0">
                <a:solidFill>
                  <a:schemeClr val="tx1"/>
                </a:solidFill>
                <a:latin typeface="Times New Roman" pitchFamily="18" charset="0"/>
                <a:ea typeface="+mn-ea"/>
                <a:cs typeface="+mn-cs"/>
              </a:rPr>
              <a:t>Имеется возможность заполнить списываемые товары автоматически при помощи команд подменю «Заполнение»:</a:t>
            </a:r>
          </a:p>
          <a:p>
            <a:pPr lvl="0">
              <a:buFont typeface="Wingdings" pitchFamily="2" charset="2"/>
              <a:buChar char="ü"/>
            </a:pPr>
            <a:r>
              <a:rPr lang="ru-RU" sz="1200" kern="1200" dirty="0" smtClean="0">
                <a:solidFill>
                  <a:schemeClr val="tx1"/>
                </a:solidFill>
                <a:latin typeface="Times New Roman" pitchFamily="18" charset="0"/>
                <a:ea typeface="+mn-ea"/>
                <a:cs typeface="+mn-cs"/>
              </a:rPr>
              <a:t>материалами с истекшим сроком;</a:t>
            </a:r>
          </a:p>
          <a:p>
            <a:pPr lvl="0">
              <a:buFont typeface="Wingdings" pitchFamily="2" charset="2"/>
              <a:buChar char="ü"/>
            </a:pPr>
            <a:r>
              <a:rPr lang="ru-RU" sz="1200" kern="1200" dirty="0" smtClean="0">
                <a:solidFill>
                  <a:schemeClr val="tx1"/>
                </a:solidFill>
                <a:latin typeface="Times New Roman" pitchFamily="18" charset="0"/>
                <a:ea typeface="+mn-ea"/>
                <a:cs typeface="+mn-cs"/>
              </a:rPr>
              <a:t>по остаткам на выбранном складе/подразделении;</a:t>
            </a:r>
          </a:p>
          <a:p>
            <a:pPr lvl="0">
              <a:buFont typeface="Wingdings" pitchFamily="2" charset="2"/>
              <a:buChar char="ü"/>
            </a:pPr>
            <a:r>
              <a:rPr lang="ru-RU" sz="1200" kern="1200" dirty="0" smtClean="0">
                <a:solidFill>
                  <a:schemeClr val="tx1"/>
                </a:solidFill>
                <a:latin typeface="Times New Roman" pitchFamily="18" charset="0"/>
                <a:ea typeface="+mn-ea"/>
                <a:cs typeface="+mn-cs"/>
              </a:rPr>
              <a:t> по документу передачи, по складу, по сотруднику;</a:t>
            </a:r>
          </a:p>
          <a:p>
            <a:pPr lvl="0">
              <a:buFont typeface="Wingdings" pitchFamily="2" charset="2"/>
              <a:buChar char="ü"/>
            </a:pPr>
            <a:r>
              <a:rPr lang="ru-RU" sz="1200" kern="1200" dirty="0" smtClean="0">
                <a:solidFill>
                  <a:schemeClr val="tx1"/>
                </a:solidFill>
                <a:latin typeface="Times New Roman" pitchFamily="18" charset="0"/>
                <a:ea typeface="+mn-ea"/>
                <a:cs typeface="+mn-cs"/>
              </a:rPr>
              <a:t> по  сроку эксплуатации.</a:t>
            </a:r>
          </a:p>
          <a:p>
            <a:pPr lvl="0">
              <a:buFont typeface="Wingdings" pitchFamily="2" charset="2"/>
              <a:buNone/>
            </a:pPr>
            <a:r>
              <a:rPr lang="ru-RU" sz="1200" kern="1200" dirty="0" smtClean="0">
                <a:solidFill>
                  <a:schemeClr val="tx1"/>
                </a:solidFill>
                <a:latin typeface="Times New Roman" pitchFamily="18" charset="0"/>
                <a:ea typeface="+mn-ea"/>
                <a:cs typeface="+mn-cs"/>
              </a:rPr>
              <a:t> </a:t>
            </a:r>
          </a:p>
          <a:p>
            <a:r>
              <a:rPr lang="ru-RU" sz="1200" kern="1200" dirty="0" smtClean="0">
                <a:solidFill>
                  <a:schemeClr val="tx1"/>
                </a:solidFill>
                <a:latin typeface="Times New Roman" pitchFamily="18" charset="0"/>
                <a:ea typeface="+mn-ea"/>
                <a:cs typeface="+mn-cs"/>
              </a:rPr>
              <a:t>Формируемые печатные формы: 3-6 Акт списания материалов; Списание материалов – вывод на печать списка списываемых материалов.</a:t>
            </a:r>
          </a:p>
          <a:p>
            <a:pPr>
              <a:buFont typeface="Arial" pitchFamily="34" charset="0"/>
              <a:buChar char="•"/>
            </a:pPr>
            <a:endParaRPr lang="ru-RU" sz="1200" kern="1200" dirty="0" smtClean="0">
              <a:solidFill>
                <a:schemeClr val="tx1"/>
              </a:solidFill>
              <a:latin typeface="Times New Roman" pitchFamily="18" charset="0"/>
              <a:ea typeface="+mn-ea"/>
              <a:cs typeface="+mn-cs"/>
            </a:endParaRPr>
          </a:p>
          <a:p>
            <a:endParaRPr lang="ru-RU" sz="1200" kern="1200" dirty="0">
              <a:solidFill>
                <a:schemeClr val="tx1"/>
              </a:solidFill>
              <a:latin typeface="Times New Roman" pitchFamily="18" charset="0"/>
              <a:ea typeface="+mn-ea"/>
              <a:cs typeface="+mn-cs"/>
            </a:endParaRPr>
          </a:p>
        </p:txBody>
      </p:sp>
      <p:sp>
        <p:nvSpPr>
          <p:cNvPr id="4" name="Номер слайда 3"/>
          <p:cNvSpPr>
            <a:spLocks noGrp="1"/>
          </p:cNvSpPr>
          <p:nvPr>
            <p:ph type="sldNum" sz="quarter" idx="10"/>
          </p:nvPr>
        </p:nvSpPr>
        <p:spPr/>
        <p:txBody>
          <a:bodyPr/>
          <a:lstStyle/>
          <a:p>
            <a:pPr>
              <a:defRPr/>
            </a:pPr>
            <a:fld id="{A0A0875F-6827-4448-B2B3-E4574570D878}" type="slidenum">
              <a:rPr lang="ru-RU" smtClean="0"/>
              <a:pPr>
                <a:defRPr/>
              </a:pPr>
              <a:t>46</a:t>
            </a:fld>
            <a:endParaRPr lang="ru-RU"/>
          </a:p>
        </p:txBody>
      </p:sp>
    </p:spTree>
    <p:extLst>
      <p:ext uri="{BB962C8B-B14F-4D97-AF65-F5344CB8AC3E}">
        <p14:creationId xmlns:p14="http://schemas.microsoft.com/office/powerpoint/2010/main" val="13346212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Times New Roman" pitchFamily="18" charset="0"/>
                <a:ea typeface="+mn-ea"/>
                <a:cs typeface="+mn-cs"/>
              </a:rPr>
              <a:t>Документ предназначен для перемещения:</a:t>
            </a:r>
          </a:p>
          <a:p>
            <a:pPr lvl="0">
              <a:buFont typeface="Arial" pitchFamily="34" charset="0"/>
              <a:buChar char="•"/>
            </a:pPr>
            <a:r>
              <a:rPr lang="ru-RU" sz="1200" kern="1200" dirty="0" smtClean="0">
                <a:solidFill>
                  <a:schemeClr val="tx1"/>
                </a:solidFill>
                <a:latin typeface="Times New Roman" pitchFamily="18" charset="0"/>
                <a:ea typeface="+mn-ea"/>
                <a:cs typeface="+mn-cs"/>
              </a:rPr>
              <a:t>материалов, находящихся в эксплуатации, между подразделениями, сотрудниками, и для изменения назначения использования; </a:t>
            </a:r>
          </a:p>
          <a:p>
            <a:pPr lvl="0">
              <a:buFont typeface="Arial" pitchFamily="34" charset="0"/>
              <a:buChar char="•"/>
            </a:pPr>
            <a:r>
              <a:rPr lang="ru-RU" sz="1200" kern="1200" dirty="0" smtClean="0">
                <a:solidFill>
                  <a:schemeClr val="tx1"/>
                </a:solidFill>
                <a:latin typeface="Times New Roman" pitchFamily="18" charset="0"/>
                <a:ea typeface="+mn-ea"/>
                <a:cs typeface="+mn-cs"/>
              </a:rPr>
              <a:t>материалов, возвращенных из эксплуатации, между складами и для изменения назначения использования.</a:t>
            </a:r>
          </a:p>
          <a:p>
            <a:pPr>
              <a:buFont typeface="Arial" pitchFamily="34" charset="0"/>
              <a:buChar char="•"/>
            </a:pPr>
            <a:endParaRPr lang="ru-RU" sz="1200" kern="1200" dirty="0" smtClean="0">
              <a:solidFill>
                <a:schemeClr val="tx1"/>
              </a:solidFill>
              <a:latin typeface="Times New Roman" pitchFamily="18" charset="0"/>
              <a:ea typeface="+mn-ea"/>
              <a:cs typeface="+mn-cs"/>
            </a:endParaRPr>
          </a:p>
          <a:p>
            <a:r>
              <a:rPr lang="ru-RU" sz="1200" kern="1200" dirty="0" smtClean="0">
                <a:solidFill>
                  <a:schemeClr val="tx1"/>
                </a:solidFill>
                <a:latin typeface="Times New Roman" pitchFamily="18" charset="0"/>
                <a:ea typeface="+mn-ea"/>
                <a:cs typeface="+mn-cs"/>
              </a:rPr>
              <a:t>В реквизите «Состояние материалов» определяется, будет ли производиться перемещение материалов, находящихся в эксплуатации, либо возвращенных из нее.</a:t>
            </a:r>
          </a:p>
          <a:p>
            <a:r>
              <a:rPr lang="ru-RU" sz="1200" kern="1200" dirty="0" smtClean="0">
                <a:solidFill>
                  <a:schemeClr val="tx1"/>
                </a:solidFill>
                <a:latin typeface="Times New Roman" pitchFamily="18" charset="0"/>
                <a:ea typeface="+mn-ea"/>
                <a:cs typeface="+mn-cs"/>
              </a:rPr>
              <a:t>Если производится перемещение находящихся в эксплуатации материалов, тогда необходимо будет указать подразделения отправитель и получатель.</a:t>
            </a:r>
          </a:p>
          <a:p>
            <a:r>
              <a:rPr lang="ru-RU" sz="1200" kern="1200" dirty="0" smtClean="0">
                <a:solidFill>
                  <a:schemeClr val="tx1"/>
                </a:solidFill>
                <a:latin typeface="Times New Roman" pitchFamily="18" charset="0"/>
                <a:ea typeface="+mn-ea"/>
                <a:cs typeface="+mn-cs"/>
              </a:rPr>
              <a:t>Если производится перемещение возвращенных из эксплуатации материалов, тогда необходимо будет указать склады отправитель и получатель.</a:t>
            </a:r>
          </a:p>
          <a:p>
            <a:pPr>
              <a:buFont typeface="Arial" pitchFamily="34" charset="0"/>
              <a:buChar char="•"/>
            </a:pPr>
            <a:endParaRPr lang="ru-RU" sz="1200" kern="1200" dirty="0" smtClean="0">
              <a:solidFill>
                <a:schemeClr val="tx1"/>
              </a:solidFill>
              <a:latin typeface="Times New Roman" pitchFamily="18" charset="0"/>
              <a:ea typeface="+mn-ea"/>
              <a:cs typeface="+mn-cs"/>
            </a:endParaRPr>
          </a:p>
          <a:p>
            <a:pPr>
              <a:buFont typeface="Arial" pitchFamily="34" charset="0"/>
              <a:buNone/>
            </a:pPr>
            <a:endParaRPr lang="ru-RU" sz="1200" kern="1200" dirty="0">
              <a:solidFill>
                <a:schemeClr val="tx1"/>
              </a:solidFill>
              <a:latin typeface="Times New Roman" pitchFamily="18" charset="0"/>
              <a:ea typeface="+mn-ea"/>
              <a:cs typeface="+mn-cs"/>
            </a:endParaRPr>
          </a:p>
        </p:txBody>
      </p:sp>
      <p:sp>
        <p:nvSpPr>
          <p:cNvPr id="4" name="Номер слайда 3"/>
          <p:cNvSpPr>
            <a:spLocks noGrp="1"/>
          </p:cNvSpPr>
          <p:nvPr>
            <p:ph type="sldNum" sz="quarter" idx="10"/>
          </p:nvPr>
        </p:nvSpPr>
        <p:spPr/>
        <p:txBody>
          <a:bodyPr/>
          <a:lstStyle/>
          <a:p>
            <a:pPr>
              <a:defRPr/>
            </a:pPr>
            <a:fld id="{A0A0875F-6827-4448-B2B3-E4574570D878}" type="slidenum">
              <a:rPr lang="ru-RU" smtClean="0"/>
              <a:pPr>
                <a:defRPr/>
              </a:pPr>
              <a:t>47</a:t>
            </a:fld>
            <a:endParaRPr lang="ru-RU"/>
          </a:p>
        </p:txBody>
      </p:sp>
    </p:spTree>
    <p:extLst>
      <p:ext uri="{BB962C8B-B14F-4D97-AF65-F5344CB8AC3E}">
        <p14:creationId xmlns:p14="http://schemas.microsoft.com/office/powerpoint/2010/main" val="187417732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92500" lnSpcReduction="20000"/>
          </a:bodyPr>
          <a:lstStyle/>
          <a:p>
            <a:pPr marL="0" marR="0" indent="0" algn="l" defTabSz="914400" rtl="0" eaLnBrk="0" fontAlgn="base" latinLnBrk="0" hangingPunct="0">
              <a:lnSpc>
                <a:spcPct val="100000"/>
              </a:lnSpc>
              <a:spcBef>
                <a:spcPct val="30000"/>
              </a:spcBef>
              <a:spcAft>
                <a:spcPct val="0"/>
              </a:spcAft>
              <a:buClrTx/>
              <a:buSzTx/>
              <a:buFont typeface="Arial" pitchFamily="34" charset="0"/>
              <a:buNone/>
              <a:tabLst/>
              <a:defRPr/>
            </a:pPr>
            <a:r>
              <a:rPr lang="ru-RU" sz="1200" kern="1200" dirty="0" smtClean="0">
                <a:solidFill>
                  <a:schemeClr val="tx1"/>
                </a:solidFill>
                <a:latin typeface="Times New Roman" pitchFamily="18" charset="0"/>
                <a:ea typeface="+mn-ea"/>
                <a:cs typeface="+mn-cs"/>
              </a:rPr>
              <a:t>Для отражения фактического количества оборотов материалов в эксплуатации, используемого для расчета амортизации спецодежды и инвентаря, стоимость которых погашается производственным способом, используется документ «Выработка материалов в эксплуатации».</a:t>
            </a:r>
          </a:p>
          <a:p>
            <a:pPr marL="0" marR="0" indent="0" algn="l" defTabSz="914400" rtl="0" eaLnBrk="0" fontAlgn="base" latinLnBrk="0" hangingPunct="0">
              <a:lnSpc>
                <a:spcPct val="100000"/>
              </a:lnSpc>
              <a:spcBef>
                <a:spcPct val="30000"/>
              </a:spcBef>
              <a:spcAft>
                <a:spcPct val="0"/>
              </a:spcAft>
              <a:buClrTx/>
              <a:buSzTx/>
              <a:buFont typeface="Arial" pitchFamily="34" charset="0"/>
              <a:buNone/>
              <a:tabLst/>
              <a:defRPr/>
            </a:pPr>
            <a:endParaRPr lang="ru-RU" sz="1200" kern="1200" dirty="0" smtClean="0">
              <a:solidFill>
                <a:schemeClr val="tx1"/>
              </a:solidFill>
              <a:latin typeface="Times New Roman" pitchFamily="18" charset="0"/>
              <a:ea typeface="+mn-ea"/>
              <a:cs typeface="+mn-cs"/>
            </a:endParaRPr>
          </a:p>
          <a:p>
            <a:r>
              <a:rPr lang="ru-RU" sz="1200" kern="1200" dirty="0" smtClean="0">
                <a:solidFill>
                  <a:schemeClr val="tx1"/>
                </a:solidFill>
                <a:latin typeface="Times New Roman" pitchFamily="18" charset="0"/>
                <a:ea typeface="+mn-ea"/>
                <a:cs typeface="+mn-cs"/>
              </a:rPr>
              <a:t>В документе указывается подразделение организации, по которому вводится выработка.</a:t>
            </a:r>
          </a:p>
          <a:p>
            <a:r>
              <a:rPr lang="ru-RU" sz="1200" kern="1200" dirty="0" smtClean="0">
                <a:solidFill>
                  <a:schemeClr val="tx1"/>
                </a:solidFill>
                <a:latin typeface="Times New Roman" pitchFamily="18" charset="0"/>
                <a:ea typeface="+mn-ea"/>
                <a:cs typeface="+mn-cs"/>
              </a:rPr>
              <a:t>В табличной части указываются: </a:t>
            </a:r>
          </a:p>
          <a:p>
            <a:pPr>
              <a:buFont typeface="Arial" pitchFamily="34" charset="0"/>
              <a:buChar char="•"/>
            </a:pPr>
            <a:r>
              <a:rPr lang="ru-RU" sz="1200" kern="1200" dirty="0" smtClean="0">
                <a:solidFill>
                  <a:schemeClr val="tx1"/>
                </a:solidFill>
                <a:latin typeface="Times New Roman" pitchFamily="18" charset="0"/>
                <a:ea typeface="+mn-ea"/>
                <a:cs typeface="+mn-cs"/>
              </a:rPr>
              <a:t>Материалы, по которым регистрируется выработка, их единица измерения и количество;</a:t>
            </a:r>
          </a:p>
          <a:p>
            <a:pPr>
              <a:buFont typeface="Arial" pitchFamily="34" charset="0"/>
              <a:buChar char="•"/>
            </a:pPr>
            <a:r>
              <a:rPr lang="ru-RU" sz="1200" kern="1200" dirty="0" smtClean="0">
                <a:solidFill>
                  <a:schemeClr val="tx1"/>
                </a:solidFill>
                <a:latin typeface="Times New Roman" pitchFamily="18" charset="0"/>
                <a:ea typeface="+mn-ea"/>
                <a:cs typeface="+mn-cs"/>
              </a:rPr>
              <a:t>Коэффициент</a:t>
            </a:r>
            <a:r>
              <a:rPr lang="ru-RU" sz="1200" kern="1200" baseline="0" dirty="0" smtClean="0">
                <a:solidFill>
                  <a:schemeClr val="tx1"/>
                </a:solidFill>
                <a:latin typeface="Times New Roman" pitchFamily="18" charset="0"/>
                <a:ea typeface="+mn-ea"/>
                <a:cs typeface="+mn-cs"/>
              </a:rPr>
              <a:t> </a:t>
            </a:r>
            <a:r>
              <a:rPr lang="ru-RU" sz="1200" kern="1200" dirty="0" smtClean="0">
                <a:solidFill>
                  <a:schemeClr val="tx1"/>
                </a:solidFill>
                <a:latin typeface="Times New Roman" pitchFamily="18" charset="0"/>
                <a:ea typeface="+mn-ea"/>
                <a:cs typeface="+mn-cs"/>
              </a:rPr>
              <a:t>пересчета количества в базовую единицу измерения материала. Заполняется автоматически из коэффициентов пересчета;</a:t>
            </a:r>
          </a:p>
          <a:p>
            <a:pPr>
              <a:buFont typeface="Arial" pitchFamily="34" charset="0"/>
              <a:buChar char="•"/>
            </a:pPr>
            <a:r>
              <a:rPr lang="ru-RU" sz="1200" kern="1200" dirty="0" smtClean="0">
                <a:solidFill>
                  <a:schemeClr val="tx1"/>
                </a:solidFill>
                <a:latin typeface="Times New Roman" pitchFamily="18" charset="0"/>
                <a:ea typeface="+mn-ea"/>
                <a:cs typeface="+mn-cs"/>
              </a:rPr>
              <a:t>Первичный документ передачи материалов в эксплуатацию; </a:t>
            </a:r>
          </a:p>
          <a:p>
            <a:pPr>
              <a:buFont typeface="Arial" pitchFamily="34" charset="0"/>
              <a:buChar char="•"/>
            </a:pPr>
            <a:r>
              <a:rPr lang="ru-RU" sz="1200" kern="1200" dirty="0" smtClean="0">
                <a:solidFill>
                  <a:schemeClr val="tx1"/>
                </a:solidFill>
                <a:latin typeface="Times New Roman" pitchFamily="18" charset="0"/>
                <a:ea typeface="+mn-ea"/>
                <a:cs typeface="+mn-cs"/>
              </a:rPr>
              <a:t>Сотрудник, ответственный за материал; </a:t>
            </a:r>
          </a:p>
          <a:p>
            <a:pPr>
              <a:buFont typeface="Arial" pitchFamily="34" charset="0"/>
              <a:buChar char="•"/>
            </a:pPr>
            <a:r>
              <a:rPr lang="ru-RU" sz="1200" kern="1200" dirty="0" smtClean="0">
                <a:solidFill>
                  <a:schemeClr val="tx1"/>
                </a:solidFill>
                <a:latin typeface="Times New Roman" pitchFamily="18" charset="0"/>
                <a:ea typeface="+mn-ea"/>
                <a:cs typeface="+mn-cs"/>
              </a:rPr>
              <a:t>Назначение использования материала, спецодежды или инструменты общего пользования. Значение реквизита выбирается из справочника «Назначения использования» и является обязательным для заполнения; </a:t>
            </a:r>
          </a:p>
          <a:p>
            <a:pPr>
              <a:buFont typeface="Arial" pitchFamily="34" charset="0"/>
              <a:buChar char="•"/>
            </a:pPr>
            <a:r>
              <a:rPr lang="ru-RU" sz="1200" kern="1200" dirty="0" smtClean="0">
                <a:solidFill>
                  <a:schemeClr val="tx1"/>
                </a:solidFill>
                <a:latin typeface="Times New Roman" pitchFamily="18" charset="0"/>
                <a:ea typeface="+mn-ea"/>
                <a:cs typeface="+mn-cs"/>
              </a:rPr>
              <a:t>Объект строительства, по которому регистрируется выработка; </a:t>
            </a:r>
          </a:p>
          <a:p>
            <a:pPr>
              <a:buFont typeface="Arial" pitchFamily="34" charset="0"/>
              <a:buChar char="•"/>
            </a:pPr>
            <a:r>
              <a:rPr lang="ru-RU" sz="1200" kern="1200" dirty="0" smtClean="0">
                <a:solidFill>
                  <a:schemeClr val="tx1"/>
                </a:solidFill>
                <a:latin typeface="Times New Roman" pitchFamily="18" charset="0"/>
                <a:ea typeface="+mn-ea"/>
                <a:cs typeface="+mn-cs"/>
              </a:rPr>
              <a:t>Количество оборотов - количество оборотов, выполненное каждой единицей указанного материала. Например, если количество листов опалубочной фанеры - 10, а количество оборотов - 3, значит каждый из этих  10 листов фанеры совершил 3 оборота в строительстве.</a:t>
            </a:r>
          </a:p>
          <a:p>
            <a:pPr marL="0" marR="0" indent="0" algn="l" defTabSz="914400" rtl="0" eaLnBrk="0" fontAlgn="base" latinLnBrk="0" hangingPunct="0">
              <a:lnSpc>
                <a:spcPct val="100000"/>
              </a:lnSpc>
              <a:spcBef>
                <a:spcPct val="30000"/>
              </a:spcBef>
              <a:spcAft>
                <a:spcPct val="0"/>
              </a:spcAft>
              <a:buClrTx/>
              <a:buSzTx/>
              <a:buFont typeface="Arial" pitchFamily="34" charset="0"/>
              <a:buNone/>
              <a:tabLst/>
              <a:defRPr/>
            </a:pPr>
            <a:endParaRPr lang="ru-RU" sz="1200" kern="1200" dirty="0" smtClean="0">
              <a:solidFill>
                <a:schemeClr val="tx1"/>
              </a:solidFill>
              <a:latin typeface="Times New Roman" pitchFamily="18" charset="0"/>
              <a:ea typeface="+mn-ea"/>
              <a:cs typeface="+mn-cs"/>
            </a:endParaRPr>
          </a:p>
          <a:p>
            <a:pPr marL="0" marR="0" indent="0" algn="l" defTabSz="914400" rtl="0" eaLnBrk="0" fontAlgn="base" latinLnBrk="0" hangingPunct="0">
              <a:lnSpc>
                <a:spcPct val="100000"/>
              </a:lnSpc>
              <a:spcBef>
                <a:spcPct val="30000"/>
              </a:spcBef>
              <a:spcAft>
                <a:spcPct val="0"/>
              </a:spcAft>
              <a:buClrTx/>
              <a:buSzTx/>
              <a:buFont typeface="Arial" pitchFamily="34" charset="0"/>
              <a:buNone/>
              <a:tabLst/>
              <a:defRPr/>
            </a:pPr>
            <a:r>
              <a:rPr lang="ru-RU" sz="1200" kern="1200" dirty="0" smtClean="0">
                <a:solidFill>
                  <a:schemeClr val="tx1"/>
                </a:solidFill>
                <a:latin typeface="Times New Roman" pitchFamily="18" charset="0"/>
                <a:ea typeface="+mn-ea"/>
                <a:cs typeface="+mn-cs"/>
              </a:rPr>
              <a:t> </a:t>
            </a:r>
          </a:p>
          <a:p>
            <a:pPr>
              <a:buFont typeface="Arial" pitchFamily="34" charset="0"/>
              <a:buNone/>
            </a:pPr>
            <a:endParaRPr lang="ru-RU" sz="1200" kern="1200" dirty="0">
              <a:solidFill>
                <a:schemeClr val="tx1"/>
              </a:solidFill>
              <a:latin typeface="Times New Roman" pitchFamily="18" charset="0"/>
              <a:ea typeface="+mn-ea"/>
              <a:cs typeface="+mn-cs"/>
            </a:endParaRPr>
          </a:p>
        </p:txBody>
      </p:sp>
      <p:sp>
        <p:nvSpPr>
          <p:cNvPr id="4" name="Номер слайда 3"/>
          <p:cNvSpPr>
            <a:spLocks noGrp="1"/>
          </p:cNvSpPr>
          <p:nvPr>
            <p:ph type="sldNum" sz="quarter" idx="10"/>
          </p:nvPr>
        </p:nvSpPr>
        <p:spPr/>
        <p:txBody>
          <a:bodyPr/>
          <a:lstStyle/>
          <a:p>
            <a:pPr>
              <a:defRPr/>
            </a:pPr>
            <a:fld id="{A0A0875F-6827-4448-B2B3-E4574570D878}" type="slidenum">
              <a:rPr lang="ru-RU" smtClean="0"/>
              <a:pPr>
                <a:defRPr/>
              </a:pPr>
              <a:t>48</a:t>
            </a:fld>
            <a:endParaRPr lang="ru-RU"/>
          </a:p>
        </p:txBody>
      </p:sp>
    </p:spTree>
    <p:extLst>
      <p:ext uri="{BB962C8B-B14F-4D97-AF65-F5344CB8AC3E}">
        <p14:creationId xmlns:p14="http://schemas.microsoft.com/office/powerpoint/2010/main" val="184582355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92500"/>
          </a:bodyPr>
          <a:lstStyle/>
          <a:p>
            <a:r>
              <a:rPr lang="ru-RU" sz="1200" kern="1200" dirty="0" smtClean="0">
                <a:solidFill>
                  <a:schemeClr val="tx1"/>
                </a:solidFill>
                <a:latin typeface="Times New Roman" pitchFamily="18" charset="0"/>
                <a:ea typeface="+mn-ea"/>
                <a:cs typeface="+mn-cs"/>
              </a:rPr>
              <a:t>Документ «Погашение стоимости» предназначен для погашения амортизированной стоимости и срока службы материалов в эксплуатации. Данный документ необходимо оформлять ежемесячно последней датой отчетного периода, до закрытия производственных счетов. </a:t>
            </a:r>
          </a:p>
          <a:p>
            <a:endParaRPr lang="ru-RU" sz="1200" kern="1200" dirty="0" smtClean="0">
              <a:solidFill>
                <a:schemeClr val="tx1"/>
              </a:solidFill>
              <a:latin typeface="Times New Roman" pitchFamily="18" charset="0"/>
              <a:ea typeface="+mn-ea"/>
              <a:cs typeface="+mn-cs"/>
            </a:endParaRPr>
          </a:p>
          <a:p>
            <a:r>
              <a:rPr lang="ru-RU" sz="1200" kern="1200" dirty="0" smtClean="0">
                <a:solidFill>
                  <a:schemeClr val="tx1"/>
                </a:solidFill>
                <a:latin typeface="Times New Roman" pitchFamily="18" charset="0"/>
                <a:ea typeface="+mn-ea"/>
                <a:cs typeface="+mn-cs"/>
              </a:rPr>
              <a:t>Дата документа определяет месяц, за который производится погашение стоимости. Документ погашения стоимости для организации формируется только один раз за месяц.</a:t>
            </a:r>
          </a:p>
          <a:p>
            <a:r>
              <a:rPr lang="ru-RU" sz="1200" kern="1200" dirty="0" smtClean="0">
                <a:solidFill>
                  <a:schemeClr val="tx1"/>
                </a:solidFill>
                <a:latin typeface="Times New Roman" pitchFamily="18" charset="0"/>
                <a:ea typeface="+mn-ea"/>
                <a:cs typeface="+mn-cs"/>
              </a:rPr>
              <a:t>Амортизация начисляется:</a:t>
            </a:r>
          </a:p>
          <a:p>
            <a:pPr>
              <a:buFont typeface="Arial" pitchFamily="34" charset="0"/>
              <a:buChar char="•"/>
            </a:pPr>
            <a:r>
              <a:rPr lang="ru-RU" sz="1200" kern="1200" dirty="0" smtClean="0">
                <a:solidFill>
                  <a:schemeClr val="tx1"/>
                </a:solidFill>
                <a:latin typeface="Times New Roman" pitchFamily="18" charset="0"/>
                <a:ea typeface="+mn-ea"/>
                <a:cs typeface="+mn-cs"/>
              </a:rPr>
              <a:t>только по материалам, имеющим остаточную стоимость. Если материал не имеет остаточной стоимости и срока использования, операции по нему не производятся. После исчерпания стоимости и срока в учете остается только количество материала, по нулевой стоимости. Списание таких материалов осуществляется документом «Списание материалов из эксплуатации»; </a:t>
            </a:r>
          </a:p>
          <a:p>
            <a:pPr>
              <a:buFont typeface="Arial" pitchFamily="34" charset="0"/>
              <a:buChar char="•"/>
            </a:pPr>
            <a:r>
              <a:rPr lang="ru-RU" sz="1200" kern="1200" dirty="0" smtClean="0">
                <a:solidFill>
                  <a:schemeClr val="tx1"/>
                </a:solidFill>
                <a:latin typeface="Times New Roman" pitchFamily="18" charset="0"/>
                <a:ea typeface="+mn-ea"/>
                <a:cs typeface="+mn-cs"/>
              </a:rPr>
              <a:t>для материалов, возвращенных из эксплуатации, погашение стоимости и срока использования осуществляется только в том случае, если назначение использования материала предполагает продолжение начисления амортизации в периоды вне эксплуатации; </a:t>
            </a:r>
          </a:p>
          <a:p>
            <a:pPr>
              <a:buFont typeface="Arial" pitchFamily="34" charset="0"/>
              <a:buChar char="•"/>
            </a:pPr>
            <a:r>
              <a:rPr lang="ru-RU" sz="1200" kern="1200" dirty="0" smtClean="0">
                <a:solidFill>
                  <a:schemeClr val="tx1"/>
                </a:solidFill>
                <a:latin typeface="Times New Roman" pitchFamily="18" charset="0"/>
                <a:ea typeface="+mn-ea"/>
                <a:cs typeface="+mn-cs"/>
              </a:rPr>
              <a:t>для материалов, погашение стоимости которых производится производственным способом, операции по погашению выполняются только в том случае, если для них зарегистрированы обороты в производстве СМР документом «Выработка материалов в эксплуатации».</a:t>
            </a:r>
          </a:p>
          <a:p>
            <a:endParaRPr lang="ru-RU" sz="1200" kern="1200" dirty="0">
              <a:solidFill>
                <a:schemeClr val="tx1"/>
              </a:solidFill>
              <a:latin typeface="Times New Roman" pitchFamily="18" charset="0"/>
              <a:ea typeface="+mn-ea"/>
              <a:cs typeface="+mn-cs"/>
            </a:endParaRPr>
          </a:p>
        </p:txBody>
      </p:sp>
      <p:sp>
        <p:nvSpPr>
          <p:cNvPr id="4" name="Номер слайда 3"/>
          <p:cNvSpPr>
            <a:spLocks noGrp="1"/>
          </p:cNvSpPr>
          <p:nvPr>
            <p:ph type="sldNum" sz="quarter" idx="10"/>
          </p:nvPr>
        </p:nvSpPr>
        <p:spPr/>
        <p:txBody>
          <a:bodyPr/>
          <a:lstStyle/>
          <a:p>
            <a:pPr>
              <a:defRPr/>
            </a:pPr>
            <a:fld id="{A0A0875F-6827-4448-B2B3-E4574570D878}" type="slidenum">
              <a:rPr lang="ru-RU" smtClean="0"/>
              <a:pPr>
                <a:defRPr/>
              </a:pPr>
              <a:t>49</a:t>
            </a:fld>
            <a:endParaRPr lang="ru-RU"/>
          </a:p>
        </p:txBody>
      </p:sp>
    </p:spTree>
    <p:extLst>
      <p:ext uri="{BB962C8B-B14F-4D97-AF65-F5344CB8AC3E}">
        <p14:creationId xmlns:p14="http://schemas.microsoft.com/office/powerpoint/2010/main" val="2389683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algn="l"/>
            <a:r>
              <a:rPr lang="ru-RU" b="1" dirty="0" smtClean="0">
                <a:latin typeface="Times New Roman" pitchFamily="18" charset="0"/>
              </a:rPr>
              <a:t>Итак, Вы </a:t>
            </a:r>
            <a:r>
              <a:rPr lang="en-US" b="1" dirty="0" smtClean="0">
                <a:latin typeface="Times New Roman" pitchFamily="18" charset="0"/>
              </a:rPr>
              <a:t>– </a:t>
            </a:r>
            <a:r>
              <a:rPr lang="ru-RU" b="1" dirty="0" smtClean="0">
                <a:latin typeface="Times New Roman" pitchFamily="18" charset="0"/>
              </a:rPr>
              <a:t>бухгалтер строительной организации</a:t>
            </a:r>
          </a:p>
          <a:p>
            <a:pPr algn="l"/>
            <a:endParaRPr lang="ru-RU" b="1" dirty="0" smtClean="0">
              <a:latin typeface="Times New Roman" pitchFamily="18" charset="0"/>
            </a:endParaRPr>
          </a:p>
          <a:p>
            <a:pPr algn="l">
              <a:spcBef>
                <a:spcPts val="0"/>
              </a:spcBef>
            </a:pPr>
            <a:r>
              <a:rPr lang="ru-RU" sz="1050" b="1" kern="1200" dirty="0" smtClean="0">
                <a:solidFill>
                  <a:srgbClr val="0070C0"/>
                </a:solidFill>
                <a:latin typeface="Times New Roman" pitchFamily="18" charset="0"/>
                <a:ea typeface="+mn-ea"/>
                <a:cs typeface="+mn-cs"/>
              </a:rPr>
              <a:t>Перед Вами стоит нелегкая задача учесть все затраты на производство СМР с детализацией по объектам строительства и подразделениям! </a:t>
            </a:r>
          </a:p>
          <a:p>
            <a:pPr algn="l">
              <a:spcBef>
                <a:spcPts val="0"/>
              </a:spcBef>
            </a:pPr>
            <a:endParaRPr lang="ru-RU" sz="1050" b="1" kern="1200" dirty="0" smtClean="0">
              <a:solidFill>
                <a:schemeClr val="tx1">
                  <a:lumMod val="50000"/>
                  <a:lumOff val="50000"/>
                </a:schemeClr>
              </a:solidFill>
              <a:latin typeface="Times New Roman" pitchFamily="18" charset="0"/>
              <a:ea typeface="+mn-ea"/>
              <a:cs typeface="+mn-cs"/>
            </a:endParaRPr>
          </a:p>
          <a:p>
            <a:pPr algn="l">
              <a:spcBef>
                <a:spcPts val="0"/>
              </a:spcBef>
            </a:pPr>
            <a:r>
              <a:rPr lang="ru-RU" sz="1050" b="1" kern="1200" dirty="0" smtClean="0">
                <a:solidFill>
                  <a:schemeClr val="tx1">
                    <a:lumMod val="50000"/>
                    <a:lumOff val="50000"/>
                  </a:schemeClr>
                </a:solidFill>
                <a:latin typeface="Times New Roman" pitchFamily="18" charset="0"/>
                <a:ea typeface="+mn-ea"/>
                <a:cs typeface="+mn-cs"/>
              </a:rPr>
              <a:t>Возможно ли оперативно вести бухгалтерский учет в строительной организации по следующим направлениям?</a:t>
            </a:r>
          </a:p>
          <a:p>
            <a:pPr marL="0" marR="0" indent="0" algn="l" defTabSz="914400" rtl="0" eaLnBrk="0" fontAlgn="base" latinLnBrk="0" hangingPunct="0">
              <a:lnSpc>
                <a:spcPct val="100000"/>
              </a:lnSpc>
              <a:spcBef>
                <a:spcPct val="30000"/>
              </a:spcBef>
              <a:spcAft>
                <a:spcPct val="0"/>
              </a:spcAft>
              <a:buClrTx/>
              <a:buSzTx/>
              <a:buFontTx/>
              <a:buNone/>
              <a:tabLst/>
              <a:defRPr/>
            </a:pPr>
            <a:endParaRPr lang="ru-RU" sz="1050" b="1" kern="1200" dirty="0" smtClean="0">
              <a:solidFill>
                <a:schemeClr val="tx1">
                  <a:lumMod val="50000"/>
                  <a:lumOff val="50000"/>
                </a:schemeClr>
              </a:solidFill>
              <a:latin typeface="Times New Roman" pitchFamily="18" charset="0"/>
              <a:ea typeface="+mn-ea"/>
              <a:cs typeface="+mn-cs"/>
            </a:endParaRPr>
          </a:p>
          <a:p>
            <a:pPr algn="l">
              <a:spcBef>
                <a:spcPts val="0"/>
              </a:spcBef>
              <a:buFont typeface="Wingdings" pitchFamily="2" charset="2"/>
              <a:buChar char="ü"/>
            </a:pPr>
            <a:r>
              <a:rPr lang="ru-RU" sz="1050" b="0" dirty="0" smtClean="0"/>
              <a:t>Учет финансирования, использования средств источников финансирования</a:t>
            </a:r>
          </a:p>
          <a:p>
            <a:pPr algn="l">
              <a:spcBef>
                <a:spcPts val="0"/>
              </a:spcBef>
              <a:buFont typeface="Wingdings" pitchFamily="2" charset="2"/>
              <a:buChar char="ü"/>
            </a:pPr>
            <a:r>
              <a:rPr lang="ru-RU" sz="1050" b="0" dirty="0" smtClean="0"/>
              <a:t>Учет затрат организации на выполнение строительных работ в разрезе объектов строительства</a:t>
            </a:r>
          </a:p>
          <a:p>
            <a:pPr algn="l">
              <a:spcBef>
                <a:spcPts val="0"/>
              </a:spcBef>
              <a:buFont typeface="Wingdings" pitchFamily="2" charset="2"/>
              <a:buChar char="ü"/>
            </a:pPr>
            <a:r>
              <a:rPr lang="ru-RU" sz="1050" b="0" dirty="0" smtClean="0"/>
              <a:t>Оплата труда и учет отработанного времени</a:t>
            </a:r>
          </a:p>
          <a:p>
            <a:pPr algn="l">
              <a:spcBef>
                <a:spcPts val="0"/>
              </a:spcBef>
              <a:buFont typeface="Wingdings" pitchFamily="2" charset="2"/>
              <a:buChar char="ü"/>
            </a:pPr>
            <a:r>
              <a:rPr lang="ru-RU" sz="1050" b="0" dirty="0" smtClean="0"/>
              <a:t>Материальный учет</a:t>
            </a:r>
          </a:p>
          <a:p>
            <a:pPr algn="l">
              <a:spcBef>
                <a:spcPts val="0"/>
              </a:spcBef>
              <a:buFont typeface="Wingdings" pitchFamily="2" charset="2"/>
              <a:buChar char="ü"/>
            </a:pPr>
            <a:r>
              <a:rPr lang="ru-RU" sz="1050" b="0" dirty="0" smtClean="0"/>
              <a:t>Учет механизации СМР</a:t>
            </a:r>
          </a:p>
          <a:p>
            <a:pPr algn="l">
              <a:spcBef>
                <a:spcPts val="0"/>
              </a:spcBef>
              <a:buFont typeface="Wingdings" pitchFamily="2" charset="2"/>
              <a:buChar char="ü"/>
            </a:pPr>
            <a:r>
              <a:rPr lang="ru-RU" sz="1050" b="0" dirty="0" smtClean="0"/>
              <a:t>Расчет себестоимости строительно-монтажных работ</a:t>
            </a:r>
          </a:p>
          <a:p>
            <a:pPr algn="l">
              <a:spcBef>
                <a:spcPts val="0"/>
              </a:spcBef>
              <a:buFont typeface="Wingdings" pitchFamily="2" charset="2"/>
              <a:buChar char="ü"/>
            </a:pPr>
            <a:r>
              <a:rPr lang="ru-RU" sz="1050" b="0" dirty="0" smtClean="0"/>
              <a:t> Учет незавершенного производства строительно-монтажных работ</a:t>
            </a:r>
          </a:p>
          <a:p>
            <a:pPr marL="0" marR="0" indent="0" algn="l" defTabSz="914400" rtl="0" eaLnBrk="0" fontAlgn="base" latinLnBrk="0" hangingPunct="0">
              <a:lnSpc>
                <a:spcPct val="100000"/>
              </a:lnSpc>
              <a:spcBef>
                <a:spcPct val="30000"/>
              </a:spcBef>
              <a:spcAft>
                <a:spcPct val="0"/>
              </a:spcAft>
              <a:buClrTx/>
              <a:buSzTx/>
              <a:buFontTx/>
              <a:buNone/>
              <a:tabLst/>
              <a:defRPr/>
            </a:pPr>
            <a:endParaRPr lang="ru-RU" sz="1050" b="1" kern="1200" dirty="0" smtClean="0">
              <a:solidFill>
                <a:schemeClr val="tx1">
                  <a:lumMod val="50000"/>
                  <a:lumOff val="50000"/>
                </a:schemeClr>
              </a:solidFill>
              <a:latin typeface="Times New Roman" pitchFamily="18"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ru-RU" sz="1050" b="1" dirty="0" smtClean="0">
                <a:solidFill>
                  <a:srgbClr val="7030A0"/>
                </a:solidFill>
              </a:rPr>
              <a:t>С программным продуктом «1С:Бухгалтерия строительной организации для Казахстана» у Вас появилась возможность легко и просто вести все виды бухгалтерского учета в строительстве с максимальной детализацией </a:t>
            </a:r>
            <a:endParaRPr lang="ru-RU" dirty="0"/>
          </a:p>
        </p:txBody>
      </p:sp>
      <p:sp>
        <p:nvSpPr>
          <p:cNvPr id="4" name="Номер слайда 3"/>
          <p:cNvSpPr>
            <a:spLocks noGrp="1"/>
          </p:cNvSpPr>
          <p:nvPr>
            <p:ph type="sldNum" sz="quarter" idx="10"/>
          </p:nvPr>
        </p:nvSpPr>
        <p:spPr/>
        <p:txBody>
          <a:bodyPr/>
          <a:lstStyle/>
          <a:p>
            <a:pPr>
              <a:defRPr/>
            </a:pPr>
            <a:fld id="{A0A0875F-6827-4448-B2B3-E4574570D878}" type="slidenum">
              <a:rPr lang="ru-RU" smtClean="0"/>
              <a:pPr>
                <a:defRPr/>
              </a:pPr>
              <a:t>5</a:t>
            </a:fld>
            <a:endParaRPr lang="ru-RU" dirty="0"/>
          </a:p>
        </p:txBody>
      </p:sp>
    </p:spTree>
    <p:extLst>
      <p:ext uri="{BB962C8B-B14F-4D97-AF65-F5344CB8AC3E}">
        <p14:creationId xmlns:p14="http://schemas.microsoft.com/office/powerpoint/2010/main" val="187640727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Times New Roman" pitchFamily="18" charset="0"/>
                <a:ea typeface="+mn-ea"/>
                <a:cs typeface="+mn-cs"/>
              </a:rPr>
              <a:t>Благодаря ведению такого учета спецодежды, в программном продукте имеется возможность</a:t>
            </a:r>
            <a:r>
              <a:rPr lang="ru-RU" sz="1200" kern="1200" baseline="0" dirty="0" smtClean="0">
                <a:solidFill>
                  <a:schemeClr val="tx1"/>
                </a:solidFill>
                <a:latin typeface="Times New Roman" pitchFamily="18" charset="0"/>
                <a:ea typeface="+mn-ea"/>
                <a:cs typeface="+mn-cs"/>
              </a:rPr>
              <a:t> рассчитать </a:t>
            </a:r>
            <a:r>
              <a:rPr lang="ru-RU" sz="1200" kern="1200" dirty="0" smtClean="0">
                <a:solidFill>
                  <a:schemeClr val="tx1"/>
                </a:solidFill>
                <a:latin typeface="Times New Roman" pitchFamily="18" charset="0"/>
                <a:ea typeface="+mn-ea"/>
                <a:cs typeface="+mn-cs"/>
              </a:rPr>
              <a:t>на определенную дату потребность в приобретении средств индивидуальной защиты и инвентаря на основании следующих данных:</a:t>
            </a:r>
          </a:p>
          <a:p>
            <a:pPr>
              <a:buFont typeface="Arial" pitchFamily="34" charset="0"/>
              <a:buChar char="•"/>
            </a:pPr>
            <a:r>
              <a:rPr lang="ru-RU" sz="1200" kern="1200" dirty="0" smtClean="0">
                <a:solidFill>
                  <a:schemeClr val="tx1"/>
                </a:solidFill>
                <a:latin typeface="Times New Roman" pitchFamily="18" charset="0"/>
                <a:ea typeface="+mn-ea"/>
                <a:cs typeface="+mn-cs"/>
              </a:rPr>
              <a:t>норм обеспеченности персонала спецодеждой и инвентарем; </a:t>
            </a:r>
          </a:p>
          <a:p>
            <a:pPr>
              <a:buFont typeface="Arial" pitchFamily="34" charset="0"/>
              <a:buChar char="•"/>
            </a:pPr>
            <a:r>
              <a:rPr lang="ru-RU" sz="1200" kern="1200" dirty="0" smtClean="0">
                <a:solidFill>
                  <a:schemeClr val="tx1"/>
                </a:solidFill>
                <a:latin typeface="Times New Roman" pitchFamily="18" charset="0"/>
                <a:ea typeface="+mn-ea"/>
                <a:cs typeface="+mn-cs"/>
              </a:rPr>
              <a:t>количества сотрудников по должностям (по данным кадрового учета); </a:t>
            </a:r>
          </a:p>
          <a:p>
            <a:pPr>
              <a:buFont typeface="Arial" pitchFamily="34" charset="0"/>
              <a:buChar char="•"/>
            </a:pPr>
            <a:r>
              <a:rPr lang="ru-RU" sz="1200" kern="1200" dirty="0" smtClean="0">
                <a:solidFill>
                  <a:schemeClr val="tx1"/>
                </a:solidFill>
                <a:latin typeface="Times New Roman" pitchFamily="18" charset="0"/>
                <a:ea typeface="+mn-ea"/>
                <a:cs typeface="+mn-cs"/>
              </a:rPr>
              <a:t>находящегося в эксплуатации количества материалов, срок эксплуатации которых истечет не раньше даты расчета.</a:t>
            </a:r>
          </a:p>
          <a:p>
            <a:pPr>
              <a:buFont typeface="Arial" pitchFamily="34" charset="0"/>
              <a:buChar char="•"/>
            </a:pPr>
            <a:endParaRPr lang="ru-RU" sz="1200" kern="1200" dirty="0" smtClean="0">
              <a:solidFill>
                <a:schemeClr val="tx1"/>
              </a:solidFill>
              <a:latin typeface="Times New Roman" pitchFamily="18" charset="0"/>
              <a:ea typeface="+mn-ea"/>
              <a:cs typeface="+mn-cs"/>
            </a:endParaRPr>
          </a:p>
          <a:p>
            <a:r>
              <a:rPr lang="ru-RU" dirty="0" smtClean="0"/>
              <a:t>Регистр сведений «Нормы обеспеченности спецодеждой и инвентарем» хранит количественные нормы обеспеченности спецодеждой и инвентарем на штатную единицу. Составляется в разрезе должностей организации.</a:t>
            </a:r>
          </a:p>
          <a:p>
            <a:r>
              <a:rPr lang="ru-RU" dirty="0" smtClean="0"/>
              <a:t/>
            </a:r>
            <a:br>
              <a:rPr lang="ru-RU" dirty="0" smtClean="0"/>
            </a:br>
            <a:r>
              <a:rPr lang="ru-RU" dirty="0" smtClean="0"/>
              <a:t/>
            </a:r>
            <a:br>
              <a:rPr lang="ru-RU" dirty="0" smtClean="0"/>
            </a:br>
            <a:endParaRPr lang="ru-RU" sz="1200" kern="1200" dirty="0">
              <a:solidFill>
                <a:schemeClr val="tx1"/>
              </a:solidFill>
              <a:latin typeface="Times New Roman" pitchFamily="18" charset="0"/>
              <a:ea typeface="+mn-ea"/>
              <a:cs typeface="+mn-cs"/>
            </a:endParaRPr>
          </a:p>
        </p:txBody>
      </p:sp>
      <p:sp>
        <p:nvSpPr>
          <p:cNvPr id="4" name="Номер слайда 3"/>
          <p:cNvSpPr>
            <a:spLocks noGrp="1"/>
          </p:cNvSpPr>
          <p:nvPr>
            <p:ph type="sldNum" sz="quarter" idx="10"/>
          </p:nvPr>
        </p:nvSpPr>
        <p:spPr/>
        <p:txBody>
          <a:bodyPr/>
          <a:lstStyle/>
          <a:p>
            <a:pPr>
              <a:defRPr/>
            </a:pPr>
            <a:fld id="{A0A0875F-6827-4448-B2B3-E4574570D878}" type="slidenum">
              <a:rPr lang="ru-RU" smtClean="0"/>
              <a:pPr>
                <a:defRPr/>
              </a:pPr>
              <a:t>50</a:t>
            </a:fld>
            <a:endParaRPr lang="ru-RU"/>
          </a:p>
        </p:txBody>
      </p:sp>
    </p:spTree>
    <p:extLst>
      <p:ext uri="{BB962C8B-B14F-4D97-AF65-F5344CB8AC3E}">
        <p14:creationId xmlns:p14="http://schemas.microsoft.com/office/powerpoint/2010/main" val="73405667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77500" lnSpcReduction="200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ru-RU" sz="1200" kern="1200" dirty="0" smtClean="0">
                <a:solidFill>
                  <a:schemeClr val="tx1"/>
                </a:solidFill>
                <a:latin typeface="Times New Roman" pitchFamily="18" charset="0"/>
                <a:ea typeface="+mn-ea"/>
                <a:cs typeface="+mn-cs"/>
              </a:rPr>
              <a:t>Подсистема «Спецодежда и инвентарь» включает несколько</a:t>
            </a:r>
            <a:r>
              <a:rPr lang="ru-RU" sz="1200" kern="1200" baseline="0" dirty="0" smtClean="0">
                <a:solidFill>
                  <a:schemeClr val="tx1"/>
                </a:solidFill>
                <a:latin typeface="Times New Roman" pitchFamily="18" charset="0"/>
                <a:ea typeface="+mn-ea"/>
                <a:cs typeface="+mn-cs"/>
              </a:rPr>
              <a:t> видов отчетности для подробного анализа</a:t>
            </a:r>
          </a:p>
          <a:p>
            <a:pPr marL="0" marR="0" indent="0" algn="l" defTabSz="914400" rtl="0" eaLnBrk="0" fontAlgn="base" latinLnBrk="0" hangingPunct="0">
              <a:lnSpc>
                <a:spcPct val="100000"/>
              </a:lnSpc>
              <a:spcBef>
                <a:spcPct val="30000"/>
              </a:spcBef>
              <a:spcAft>
                <a:spcPct val="0"/>
              </a:spcAft>
              <a:buClrTx/>
              <a:buSzTx/>
              <a:buFontTx/>
              <a:buNone/>
              <a:tabLst/>
              <a:defRPr/>
            </a:pPr>
            <a:endParaRPr lang="ru-RU" sz="1200" kern="1200" baseline="0" dirty="0" smtClean="0">
              <a:solidFill>
                <a:schemeClr val="tx1"/>
              </a:solidFill>
              <a:latin typeface="Times New Roman" pitchFamily="18" charset="0"/>
              <a:ea typeface="+mn-ea"/>
              <a:cs typeface="+mn-cs"/>
            </a:endParaRPr>
          </a:p>
          <a:p>
            <a:pPr marL="228600" marR="0" indent="-228600" algn="l" defTabSz="914400" rtl="0" eaLnBrk="0" fontAlgn="base" latinLnBrk="0" hangingPunct="0">
              <a:lnSpc>
                <a:spcPct val="100000"/>
              </a:lnSpc>
              <a:spcBef>
                <a:spcPct val="30000"/>
              </a:spcBef>
              <a:spcAft>
                <a:spcPct val="0"/>
              </a:spcAft>
              <a:buClrTx/>
              <a:buSzTx/>
              <a:buFontTx/>
              <a:buAutoNum type="arabicParenR"/>
              <a:tabLst/>
              <a:defRPr/>
            </a:pPr>
            <a:r>
              <a:rPr lang="ru-RU" sz="1200" b="1" kern="1200" baseline="0" dirty="0" smtClean="0">
                <a:solidFill>
                  <a:schemeClr val="tx1"/>
                </a:solidFill>
                <a:latin typeface="Times New Roman" pitchFamily="18" charset="0"/>
                <a:ea typeface="+mn-ea"/>
                <a:cs typeface="+mn-cs"/>
              </a:rPr>
              <a:t>Отчет «Движение материалов в эксплуатации»</a:t>
            </a:r>
          </a:p>
          <a:p>
            <a:r>
              <a:rPr lang="ru-RU" dirty="0" smtClean="0"/>
              <a:t>Позволяет проследить историю учетных операций по материалам в разрезе документов передачи, произошедших за выбранный период.</a:t>
            </a:r>
          </a:p>
          <a:p>
            <a:endParaRPr lang="ru-RU" b="1" dirty="0" smtClean="0"/>
          </a:p>
          <a:p>
            <a:r>
              <a:rPr lang="ru-RU" b="1" dirty="0" smtClean="0"/>
              <a:t>2) Отчет «Личная карточка учета материалов»</a:t>
            </a:r>
          </a:p>
          <a:p>
            <a:r>
              <a:rPr lang="ru-RU" sz="1200" kern="1200" dirty="0" smtClean="0">
                <a:solidFill>
                  <a:schemeClr val="tx1"/>
                </a:solidFill>
                <a:latin typeface="Times New Roman" pitchFamily="18" charset="0"/>
                <a:ea typeface="+mn-ea"/>
                <a:cs typeface="+mn-cs"/>
              </a:rPr>
              <a:t>предназначен для формирования личной карточки учета материалов (спецодежды и инвентаря) сотрудника по форме № МБ-6 согласно Приложению 30 к приказу и.о. Министра финансов Республики Казахстан от 2 августа 2011 года № 390</a:t>
            </a:r>
            <a:endParaRPr lang="ru-RU" b="1" dirty="0" smtClean="0"/>
          </a:p>
          <a:p>
            <a:pPr>
              <a:buFont typeface="Arial" pitchFamily="34" charset="0"/>
              <a:buNone/>
            </a:pPr>
            <a:endParaRPr lang="ru-RU" dirty="0" smtClean="0"/>
          </a:p>
          <a:p>
            <a:pPr>
              <a:buFont typeface="Arial" pitchFamily="34" charset="0"/>
              <a:buNone/>
            </a:pPr>
            <a:r>
              <a:rPr lang="ru-RU" b="1" dirty="0" smtClean="0"/>
              <a:t>3) Отчет «Остатки б/у материалов</a:t>
            </a:r>
            <a:r>
              <a:rPr lang="ru-RU" b="1" baseline="0" dirty="0" smtClean="0"/>
              <a:t> на складах</a:t>
            </a:r>
            <a:r>
              <a:rPr lang="ru-RU" b="1" dirty="0" smtClean="0"/>
              <a:t>»</a:t>
            </a:r>
          </a:p>
          <a:p>
            <a:pPr marL="0" marR="0" indent="0" algn="l" defTabSz="914400" rtl="0" eaLnBrk="0" fontAlgn="base" latinLnBrk="0" hangingPunct="0">
              <a:lnSpc>
                <a:spcPct val="100000"/>
              </a:lnSpc>
              <a:spcBef>
                <a:spcPct val="30000"/>
              </a:spcBef>
              <a:spcAft>
                <a:spcPct val="0"/>
              </a:spcAft>
              <a:buClrTx/>
              <a:buSzTx/>
              <a:buFontTx/>
              <a:buNone/>
              <a:tabLst/>
              <a:defRPr/>
            </a:pPr>
            <a:r>
              <a:rPr lang="ru-RU" dirty="0" smtClean="0"/>
              <a:t>Выводит остатки спецодежды и инвентаря, возвращенных из эксплуатации и числящихся на складах как возвращенные. По бухгалтерскому учету такие материалы числятся на счете 1353 "</a:t>
            </a:r>
            <a:r>
              <a:rPr lang="ru-RU" dirty="0" err="1" smtClean="0"/>
              <a:t>Спецоснастка</a:t>
            </a:r>
            <a:r>
              <a:rPr lang="ru-RU" dirty="0" smtClean="0"/>
              <a:t> и спецодежда бывшие в употреблении".</a:t>
            </a:r>
          </a:p>
          <a:p>
            <a:endParaRPr lang="ru-RU" dirty="0" smtClean="0"/>
          </a:p>
          <a:p>
            <a:r>
              <a:rPr lang="ru-RU" b="1" dirty="0" smtClean="0"/>
              <a:t>4) Отчет «Остатки материалов в эксплуатации</a:t>
            </a:r>
            <a:r>
              <a:rPr lang="ru-RU" b="1" baseline="0" dirty="0" smtClean="0"/>
              <a:t>»</a:t>
            </a:r>
          </a:p>
          <a:p>
            <a:r>
              <a:rPr lang="ru-RU" dirty="0" smtClean="0"/>
              <a:t>Выводит остатки спецодежды и инвентаря, находящихся в эксплуатации. По бухгалтерскому учету такие материалы числятся на счете 1352 "</a:t>
            </a:r>
            <a:r>
              <a:rPr lang="ru-RU" dirty="0" err="1" smtClean="0"/>
              <a:t>Спецоснастка</a:t>
            </a:r>
            <a:r>
              <a:rPr lang="ru-RU" dirty="0" smtClean="0"/>
              <a:t> и спецодежда в эксплуатации".</a:t>
            </a:r>
          </a:p>
          <a:p>
            <a:r>
              <a:rPr lang="ru-RU" dirty="0" smtClean="0"/>
              <a:t/>
            </a:r>
            <a:br>
              <a:rPr lang="ru-RU" dirty="0" smtClean="0"/>
            </a:br>
            <a:r>
              <a:rPr lang="ru-RU" b="1" dirty="0" smtClean="0"/>
              <a:t>5)</a:t>
            </a:r>
            <a:r>
              <a:rPr lang="ru-RU" b="1" baseline="0" dirty="0" smtClean="0"/>
              <a:t> Отчет «Списание материалов из эксплуатации</a:t>
            </a:r>
            <a:r>
              <a:rPr lang="ru-RU" b="1" dirty="0" smtClean="0"/>
              <a:t>»</a:t>
            </a:r>
          </a:p>
          <a:p>
            <a:pPr marL="0" marR="0" indent="0" algn="l" defTabSz="914400" rtl="0" eaLnBrk="0" fontAlgn="base" latinLnBrk="0" hangingPunct="0">
              <a:lnSpc>
                <a:spcPct val="100000"/>
              </a:lnSpc>
              <a:spcBef>
                <a:spcPct val="30000"/>
              </a:spcBef>
              <a:spcAft>
                <a:spcPct val="0"/>
              </a:spcAft>
              <a:buClrTx/>
              <a:buSzTx/>
              <a:buFontTx/>
              <a:buNone/>
              <a:tabLst/>
              <a:defRPr/>
            </a:pPr>
            <a:r>
              <a:rPr lang="ru-RU" sz="1200" kern="1200" dirty="0" smtClean="0">
                <a:solidFill>
                  <a:schemeClr val="tx1"/>
                </a:solidFill>
                <a:latin typeface="Times New Roman" pitchFamily="18" charset="0"/>
                <a:ea typeface="+mn-ea"/>
                <a:cs typeface="+mn-cs"/>
              </a:rPr>
              <a:t>Выводит данные по материалам, списанным из эксплуатации или б/у со склада документами списания материалов.</a:t>
            </a:r>
          </a:p>
          <a:p>
            <a:endParaRPr lang="ru-RU" b="1" dirty="0" smtClean="0"/>
          </a:p>
          <a:p>
            <a:r>
              <a:rPr lang="ru-RU" b="1" dirty="0" smtClean="0"/>
              <a:t>6) Отчет «Списание стоимости материалов»</a:t>
            </a:r>
          </a:p>
          <a:p>
            <a:pPr marL="0" marR="0" indent="0" algn="l" defTabSz="914400" rtl="0" eaLnBrk="0" fontAlgn="base" latinLnBrk="0" hangingPunct="0">
              <a:lnSpc>
                <a:spcPct val="100000"/>
              </a:lnSpc>
              <a:spcBef>
                <a:spcPct val="30000"/>
              </a:spcBef>
              <a:spcAft>
                <a:spcPct val="0"/>
              </a:spcAft>
              <a:buClrTx/>
              <a:buSzTx/>
              <a:buFontTx/>
              <a:buNone/>
              <a:tabLst/>
              <a:defRPr/>
            </a:pPr>
            <a:r>
              <a:rPr lang="ru-RU" dirty="0" smtClean="0"/>
              <a:t>Отчет выводит информацию по стоимости материалов, списанной при ежемесячных погашениях стоимости, либо при передаче в эксплуатацию в случае списания стоимости при передаче.</a:t>
            </a:r>
            <a:br>
              <a:rPr lang="ru-RU" dirty="0" smtClean="0"/>
            </a:br>
            <a:r>
              <a:rPr lang="ru-RU" dirty="0" smtClean="0"/>
              <a:t/>
            </a:r>
            <a:br>
              <a:rPr lang="ru-RU" dirty="0" smtClean="0"/>
            </a:br>
            <a:endParaRPr lang="ru-RU" sz="1200" kern="1200" baseline="0" dirty="0" smtClean="0">
              <a:solidFill>
                <a:schemeClr val="tx1"/>
              </a:solidFill>
              <a:latin typeface="Times New Roman" pitchFamily="18"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ru-RU" sz="1200" u="sng" kern="1200" baseline="0" dirty="0" smtClean="0">
              <a:solidFill>
                <a:schemeClr val="tx1"/>
              </a:solidFill>
              <a:latin typeface="Times New Roman" pitchFamily="18" charset="0"/>
              <a:ea typeface="+mn-ea"/>
              <a:cs typeface="+mn-cs"/>
            </a:endParaRPr>
          </a:p>
          <a:p>
            <a:endParaRPr lang="ru-RU" sz="1200" u="sng" kern="1200" dirty="0" smtClean="0">
              <a:solidFill>
                <a:schemeClr val="tx1"/>
              </a:solidFill>
              <a:latin typeface="Times New Roman" pitchFamily="18" charset="0"/>
              <a:ea typeface="+mn-ea"/>
              <a:cs typeface="+mn-cs"/>
            </a:endParaRPr>
          </a:p>
          <a:p>
            <a:pPr marL="228600" marR="0" indent="-228600" algn="l" defTabSz="914400" rtl="0" eaLnBrk="0" fontAlgn="base" latinLnBrk="0" hangingPunct="0">
              <a:lnSpc>
                <a:spcPct val="100000"/>
              </a:lnSpc>
              <a:spcBef>
                <a:spcPct val="30000"/>
              </a:spcBef>
              <a:spcAft>
                <a:spcPct val="0"/>
              </a:spcAft>
              <a:buClrTx/>
              <a:buSzTx/>
              <a:buFontTx/>
              <a:buNone/>
              <a:tabLst/>
              <a:defRPr/>
            </a:pPr>
            <a:endParaRPr lang="ru-RU" sz="1200" u="sng" kern="1200" baseline="0" dirty="0" smtClean="0">
              <a:solidFill>
                <a:schemeClr val="tx1"/>
              </a:solidFill>
              <a:latin typeface="Times New Roman" pitchFamily="18" charset="0"/>
              <a:ea typeface="+mn-ea"/>
              <a:cs typeface="+mn-cs"/>
            </a:endParaRPr>
          </a:p>
        </p:txBody>
      </p:sp>
      <p:sp>
        <p:nvSpPr>
          <p:cNvPr id="4" name="Номер слайда 3"/>
          <p:cNvSpPr>
            <a:spLocks noGrp="1"/>
          </p:cNvSpPr>
          <p:nvPr>
            <p:ph type="sldNum" sz="quarter" idx="10"/>
          </p:nvPr>
        </p:nvSpPr>
        <p:spPr/>
        <p:txBody>
          <a:bodyPr/>
          <a:lstStyle/>
          <a:p>
            <a:pPr>
              <a:defRPr/>
            </a:pPr>
            <a:fld id="{A0A0875F-6827-4448-B2B3-E4574570D878}" type="slidenum">
              <a:rPr lang="ru-RU" smtClean="0"/>
              <a:pPr>
                <a:defRPr/>
              </a:pPr>
              <a:t>51</a:t>
            </a:fld>
            <a:endParaRPr lang="ru-RU"/>
          </a:p>
        </p:txBody>
      </p:sp>
    </p:spTree>
    <p:extLst>
      <p:ext uri="{BB962C8B-B14F-4D97-AF65-F5344CB8AC3E}">
        <p14:creationId xmlns:p14="http://schemas.microsoft.com/office/powerpoint/2010/main" val="357040757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0" fontAlgn="base" latinLnBrk="0" hangingPunct="0">
              <a:lnSpc>
                <a:spcPct val="100000"/>
              </a:lnSpc>
              <a:spcBef>
                <a:spcPts val="600"/>
              </a:spcBef>
              <a:spcAft>
                <a:spcPts val="600"/>
              </a:spcAft>
              <a:buClrTx/>
              <a:buSzTx/>
              <a:buFontTx/>
              <a:buNone/>
              <a:tabLst/>
              <a:defRPr/>
            </a:pPr>
            <a:r>
              <a:rPr lang="ru-RU" baseline="0" dirty="0" smtClean="0"/>
              <a:t>Подсистема «Учет затрат на механизацию СМР» позволяет вести учет отработанного времени и оплаты труда водителей и машинистов, учет расхода ГСМ, учет затрат на эксплуатацию строительной техники (собственной и арендованной), а также рассчитывать амортизацию собственных машин и механизмов</a:t>
            </a:r>
          </a:p>
          <a:p>
            <a:pPr marL="0" marR="0" indent="0" algn="l" defTabSz="914400" rtl="0" eaLnBrk="0" fontAlgn="base" latinLnBrk="0" hangingPunct="0">
              <a:lnSpc>
                <a:spcPct val="100000"/>
              </a:lnSpc>
              <a:spcBef>
                <a:spcPts val="600"/>
              </a:spcBef>
              <a:spcAft>
                <a:spcPts val="600"/>
              </a:spcAft>
              <a:buClrTx/>
              <a:buSzTx/>
              <a:buFontTx/>
              <a:buNone/>
              <a:tabLst/>
              <a:defRPr/>
            </a:pPr>
            <a:endParaRPr lang="ru-RU" baseline="0" dirty="0" smtClean="0"/>
          </a:p>
          <a:p>
            <a:pPr marL="0" marR="0" indent="0" algn="l" defTabSz="914400" rtl="0" eaLnBrk="0" fontAlgn="base" latinLnBrk="0" hangingPunct="0">
              <a:lnSpc>
                <a:spcPct val="100000"/>
              </a:lnSpc>
              <a:spcBef>
                <a:spcPts val="600"/>
              </a:spcBef>
              <a:spcAft>
                <a:spcPts val="600"/>
              </a:spcAft>
              <a:buClrTx/>
              <a:buSzTx/>
              <a:buFontTx/>
              <a:buNone/>
              <a:tabLst/>
              <a:defRPr/>
            </a:pPr>
            <a:r>
              <a:rPr lang="ru-RU" baseline="0" dirty="0" smtClean="0"/>
              <a:t>Основными возможностями подсистемы являются:</a:t>
            </a:r>
          </a:p>
          <a:p>
            <a:pPr marL="228600" marR="0" indent="-228600" algn="l" defTabSz="914400" rtl="0" eaLnBrk="0" fontAlgn="base" latinLnBrk="0" hangingPunct="0">
              <a:lnSpc>
                <a:spcPct val="100000"/>
              </a:lnSpc>
              <a:spcBef>
                <a:spcPts val="600"/>
              </a:spcBef>
              <a:spcAft>
                <a:spcPts val="600"/>
              </a:spcAft>
              <a:buClrTx/>
              <a:buSzTx/>
              <a:buFontTx/>
              <a:buAutoNum type="arabicParenR"/>
              <a:tabLst/>
              <a:defRPr/>
            </a:pPr>
            <a:r>
              <a:rPr lang="ru-RU" baseline="0" dirty="0" smtClean="0"/>
              <a:t>Учет рабочего времени и оплаты труда водителей и машинистов;</a:t>
            </a:r>
          </a:p>
          <a:p>
            <a:pPr marL="228600" marR="0" indent="-228600" algn="l" defTabSz="914400" rtl="0" eaLnBrk="0" fontAlgn="base" latinLnBrk="0" hangingPunct="0">
              <a:lnSpc>
                <a:spcPct val="100000"/>
              </a:lnSpc>
              <a:spcBef>
                <a:spcPts val="600"/>
              </a:spcBef>
              <a:spcAft>
                <a:spcPts val="600"/>
              </a:spcAft>
              <a:buClrTx/>
              <a:buSzTx/>
              <a:buFontTx/>
              <a:buAutoNum type="arabicParenR"/>
              <a:tabLst/>
              <a:defRPr/>
            </a:pPr>
            <a:r>
              <a:rPr lang="ru-RU" baseline="0" dirty="0" smtClean="0"/>
              <a:t>Учет ГСМ;</a:t>
            </a:r>
          </a:p>
          <a:p>
            <a:pPr marL="228600" marR="0" indent="-228600" algn="l" defTabSz="914400" rtl="0" eaLnBrk="0" fontAlgn="base" latinLnBrk="0" hangingPunct="0">
              <a:lnSpc>
                <a:spcPct val="100000"/>
              </a:lnSpc>
              <a:spcBef>
                <a:spcPts val="600"/>
              </a:spcBef>
              <a:spcAft>
                <a:spcPts val="600"/>
              </a:spcAft>
              <a:buClrTx/>
              <a:buSzTx/>
              <a:buFontTx/>
              <a:buAutoNum type="arabicParenR"/>
              <a:tabLst/>
              <a:defRPr/>
            </a:pPr>
            <a:r>
              <a:rPr lang="ru-RU" baseline="0" dirty="0" smtClean="0"/>
              <a:t>Учет затрат на эксплуатацию строительной техники;</a:t>
            </a:r>
          </a:p>
          <a:p>
            <a:pPr marL="228600" marR="0" indent="-228600" algn="l" defTabSz="914400" rtl="0" eaLnBrk="0" fontAlgn="base" latinLnBrk="0" hangingPunct="0">
              <a:lnSpc>
                <a:spcPct val="100000"/>
              </a:lnSpc>
              <a:spcBef>
                <a:spcPts val="600"/>
              </a:spcBef>
              <a:spcAft>
                <a:spcPts val="600"/>
              </a:spcAft>
              <a:buClrTx/>
              <a:buSzTx/>
              <a:buFontTx/>
              <a:buAutoNum type="arabicParenR"/>
              <a:tabLst/>
              <a:defRPr/>
            </a:pPr>
            <a:r>
              <a:rPr lang="ru-RU" baseline="0" dirty="0" smtClean="0"/>
              <a:t>Учет затрат по амортизации</a:t>
            </a:r>
          </a:p>
          <a:p>
            <a:pPr marL="228600" marR="0" indent="-228600" algn="l" defTabSz="914400" rtl="0" eaLnBrk="0" fontAlgn="base" latinLnBrk="0" hangingPunct="0">
              <a:lnSpc>
                <a:spcPct val="100000"/>
              </a:lnSpc>
              <a:spcBef>
                <a:spcPts val="600"/>
              </a:spcBef>
              <a:spcAft>
                <a:spcPts val="600"/>
              </a:spcAft>
              <a:buClrTx/>
              <a:buSzTx/>
              <a:buFontTx/>
              <a:buAutoNum type="arabicParenR"/>
              <a:tabLst/>
              <a:defRPr/>
            </a:pPr>
            <a:endParaRPr lang="ru-RU" baseline="0" dirty="0" smtClean="0"/>
          </a:p>
          <a:p>
            <a:pPr marL="228600" marR="0" indent="-228600" algn="l" defTabSz="914400" rtl="0" eaLnBrk="0" fontAlgn="base" latinLnBrk="0" hangingPunct="0">
              <a:lnSpc>
                <a:spcPct val="100000"/>
              </a:lnSpc>
              <a:spcBef>
                <a:spcPts val="600"/>
              </a:spcBef>
              <a:spcAft>
                <a:spcPts val="600"/>
              </a:spcAft>
              <a:buClrTx/>
              <a:buSzTx/>
              <a:buFontTx/>
              <a:buAutoNum type="arabicParenR"/>
              <a:tabLst/>
              <a:defRPr/>
            </a:pPr>
            <a:endParaRPr lang="ru-RU" baseline="0" dirty="0" smtClean="0"/>
          </a:p>
          <a:p>
            <a:pPr marL="228600" marR="0" indent="-228600" algn="l" defTabSz="914400" rtl="0" eaLnBrk="0" fontAlgn="base" latinLnBrk="0" hangingPunct="0">
              <a:lnSpc>
                <a:spcPct val="100000"/>
              </a:lnSpc>
              <a:spcBef>
                <a:spcPts val="600"/>
              </a:spcBef>
              <a:spcAft>
                <a:spcPts val="600"/>
              </a:spcAft>
              <a:buClrTx/>
              <a:buSzTx/>
              <a:buFontTx/>
              <a:buNone/>
              <a:tabLst/>
              <a:defRPr/>
            </a:pPr>
            <a:endParaRPr lang="ru-RU" baseline="0" dirty="0" smtClean="0"/>
          </a:p>
        </p:txBody>
      </p:sp>
      <p:sp>
        <p:nvSpPr>
          <p:cNvPr id="4" name="Номер слайда 3"/>
          <p:cNvSpPr>
            <a:spLocks noGrp="1"/>
          </p:cNvSpPr>
          <p:nvPr>
            <p:ph type="sldNum" sz="quarter" idx="10"/>
          </p:nvPr>
        </p:nvSpPr>
        <p:spPr/>
        <p:txBody>
          <a:bodyPr/>
          <a:lstStyle/>
          <a:p>
            <a:pPr>
              <a:defRPr/>
            </a:pPr>
            <a:fld id="{A0A0875F-6827-4448-B2B3-E4574570D878}" type="slidenum">
              <a:rPr lang="ru-RU" smtClean="0"/>
              <a:pPr>
                <a:defRPr/>
              </a:pPr>
              <a:t>52</a:t>
            </a:fld>
            <a:endParaRPr lang="ru-RU"/>
          </a:p>
        </p:txBody>
      </p:sp>
    </p:spTree>
    <p:extLst>
      <p:ext uri="{BB962C8B-B14F-4D97-AF65-F5344CB8AC3E}">
        <p14:creationId xmlns:p14="http://schemas.microsoft.com/office/powerpoint/2010/main" val="340852243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92500" lnSpcReduction="100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ru-RU" sz="1200" kern="1200" dirty="0" smtClean="0">
                <a:solidFill>
                  <a:schemeClr val="tx1"/>
                </a:solidFill>
                <a:latin typeface="Times New Roman" pitchFamily="18" charset="0"/>
                <a:ea typeface="+mn-ea"/>
                <a:cs typeface="+mn-cs"/>
              </a:rPr>
              <a:t>Справочник «Виды машин» предназначен для хранения видов машин и строительных механизмов. Используется для объединения отдельных машин и механизмов в группы, имеющие общие параметры учета выработки и учета затрат в бухгалтерском учете. </a:t>
            </a:r>
          </a:p>
          <a:p>
            <a:pPr marL="0" marR="0" indent="0" algn="l" defTabSz="914400" rtl="0" eaLnBrk="0" fontAlgn="base" latinLnBrk="0" hangingPunct="0">
              <a:lnSpc>
                <a:spcPct val="100000"/>
              </a:lnSpc>
              <a:spcBef>
                <a:spcPct val="30000"/>
              </a:spcBef>
              <a:spcAft>
                <a:spcPct val="0"/>
              </a:spcAft>
              <a:buClrTx/>
              <a:buSzTx/>
              <a:buFontTx/>
              <a:buNone/>
              <a:tabLst/>
              <a:defRPr/>
            </a:pPr>
            <a:r>
              <a:rPr lang="ru-RU" sz="1200" kern="1200" dirty="0" smtClean="0">
                <a:solidFill>
                  <a:schemeClr val="tx1"/>
                </a:solidFill>
                <a:latin typeface="Times New Roman" pitchFamily="18" charset="0"/>
                <a:ea typeface="+mn-ea"/>
                <a:cs typeface="+mn-cs"/>
              </a:rPr>
              <a:t>В разрезе данного справочника составляются нормативные ресурсы на выполнение СМР, объемные планы выполнения СМР и акты выполненных СМР.</a:t>
            </a:r>
          </a:p>
          <a:p>
            <a:pPr marL="0" marR="0" indent="0" algn="l" defTabSz="914400" rtl="0" eaLnBrk="0" fontAlgn="base" latinLnBrk="0" hangingPunct="0">
              <a:lnSpc>
                <a:spcPct val="100000"/>
              </a:lnSpc>
              <a:spcBef>
                <a:spcPct val="30000"/>
              </a:spcBef>
              <a:spcAft>
                <a:spcPct val="0"/>
              </a:spcAft>
              <a:buClrTx/>
              <a:buSzTx/>
              <a:buFontTx/>
              <a:buNone/>
              <a:tabLst/>
              <a:defRPr/>
            </a:pPr>
            <a:r>
              <a:rPr lang="ru-RU" sz="1200" kern="1200" dirty="0" smtClean="0">
                <a:solidFill>
                  <a:schemeClr val="tx1"/>
                </a:solidFill>
                <a:latin typeface="Times New Roman" pitchFamily="18" charset="0"/>
                <a:ea typeface="+mn-ea"/>
                <a:cs typeface="+mn-cs"/>
              </a:rPr>
              <a:t>Данный справочник предназначен для заполнения пользователями, имеющими достаточные компетенции для определения параметров учета затрат по БУ. В последствии отдельные машины и механизмы вводятся без настройки параметров БУ, пользователями, от которых не требуется знание указанных параметров.</a:t>
            </a:r>
          </a:p>
          <a:p>
            <a:pPr marL="0" marR="0" indent="0" algn="l" defTabSz="914400" rtl="0" eaLnBrk="0" fontAlgn="base" latinLnBrk="0" hangingPunct="0">
              <a:lnSpc>
                <a:spcPct val="100000"/>
              </a:lnSpc>
              <a:spcBef>
                <a:spcPct val="30000"/>
              </a:spcBef>
              <a:spcAft>
                <a:spcPct val="0"/>
              </a:spcAft>
              <a:buClrTx/>
              <a:buSzTx/>
              <a:buFontTx/>
              <a:buNone/>
              <a:tabLst/>
              <a:defRPr/>
            </a:pPr>
            <a:r>
              <a:rPr lang="ru-RU" sz="1200" kern="1200" dirty="0" smtClean="0">
                <a:solidFill>
                  <a:schemeClr val="tx1"/>
                </a:solidFill>
                <a:latin typeface="Times New Roman" pitchFamily="18" charset="0"/>
                <a:ea typeface="+mn-ea"/>
                <a:cs typeface="+mn-cs"/>
              </a:rPr>
              <a:t>На закладке «Основное» в группе «Учет затрат на обслуживание» указываются параметры учета затрат в бухгалтерском учете, используемые в том числе при формировании документов списания ГСМ по бух. учету на основании путевых листов, а именно - счета учета затрат по БУ и НУ, основную статью затрат по выдаче ГСМ и склад выдачи ГСМ (для формирования документов выдачи ГСМ на основании путевых листов). </a:t>
            </a:r>
          </a:p>
          <a:p>
            <a:r>
              <a:rPr lang="ru-RU" sz="1200" kern="1200" dirty="0" smtClean="0">
                <a:solidFill>
                  <a:schemeClr val="tx1"/>
                </a:solidFill>
                <a:latin typeface="Times New Roman" pitchFamily="18" charset="0"/>
                <a:ea typeface="+mn-ea"/>
                <a:cs typeface="+mn-cs"/>
              </a:rPr>
              <a:t>Единица измерения объема работ - основная единица измерения, определяющая единицу измерения выполненных работ по данному виду машин. </a:t>
            </a:r>
          </a:p>
          <a:p>
            <a:r>
              <a:rPr lang="ru-RU" sz="1200" kern="1200" dirty="0" smtClean="0">
                <a:solidFill>
                  <a:schemeClr val="tx1"/>
                </a:solidFill>
                <a:latin typeface="Times New Roman" pitchFamily="18" charset="0"/>
                <a:ea typeface="+mn-ea"/>
                <a:cs typeface="+mn-cs"/>
              </a:rPr>
              <a:t>Вид первичного документа - определяет вид первичного документа (путевой лист или рапорт о работе строительного механизма), формируемого при создании нарядов на работу техники на основании объемных планов выполнения СМР.</a:t>
            </a:r>
          </a:p>
          <a:p>
            <a:endParaRPr lang="ru-RU" sz="1200" kern="1200" dirty="0" smtClean="0">
              <a:solidFill>
                <a:schemeClr val="tx1"/>
              </a:solidFill>
              <a:latin typeface="Times New Roman" pitchFamily="18"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ru-RU" sz="1200" kern="1200" dirty="0" smtClean="0">
              <a:solidFill>
                <a:schemeClr val="tx1"/>
              </a:solidFill>
              <a:latin typeface="Times New Roman" pitchFamily="18"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ru-RU" sz="1200" kern="1200" dirty="0" smtClean="0">
              <a:solidFill>
                <a:schemeClr val="tx1"/>
              </a:solidFill>
              <a:latin typeface="Times New Roman" pitchFamily="18"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ru-RU" sz="1200" kern="1200" dirty="0" smtClean="0">
              <a:solidFill>
                <a:schemeClr val="tx1"/>
              </a:solidFill>
              <a:latin typeface="Times New Roman" pitchFamily="18" charset="0"/>
              <a:ea typeface="+mn-ea"/>
              <a:cs typeface="+mn-cs"/>
            </a:endParaRPr>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sz="1200" kern="1200" dirty="0">
              <a:solidFill>
                <a:schemeClr val="tx1"/>
              </a:solidFill>
              <a:latin typeface="Times New Roman" pitchFamily="18" charset="0"/>
              <a:ea typeface="+mn-ea"/>
              <a:cs typeface="+mn-cs"/>
            </a:endParaRPr>
          </a:p>
        </p:txBody>
      </p:sp>
      <p:sp>
        <p:nvSpPr>
          <p:cNvPr id="4" name="Номер слайда 3"/>
          <p:cNvSpPr>
            <a:spLocks noGrp="1"/>
          </p:cNvSpPr>
          <p:nvPr>
            <p:ph type="sldNum" sz="quarter" idx="10"/>
          </p:nvPr>
        </p:nvSpPr>
        <p:spPr/>
        <p:txBody>
          <a:bodyPr/>
          <a:lstStyle/>
          <a:p>
            <a:pPr>
              <a:defRPr/>
            </a:pPr>
            <a:fld id="{A0A0875F-6827-4448-B2B3-E4574570D878}" type="slidenum">
              <a:rPr lang="ru-RU" smtClean="0"/>
              <a:pPr>
                <a:defRPr/>
              </a:pPr>
              <a:t>53</a:t>
            </a:fld>
            <a:endParaRPr lang="ru-RU"/>
          </a:p>
        </p:txBody>
      </p:sp>
    </p:spTree>
    <p:extLst>
      <p:ext uri="{BB962C8B-B14F-4D97-AF65-F5344CB8AC3E}">
        <p14:creationId xmlns:p14="http://schemas.microsoft.com/office/powerpoint/2010/main" val="159382393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92500"/>
          </a:bodyPr>
          <a:lstStyle/>
          <a:p>
            <a:r>
              <a:rPr lang="ru-RU" sz="1200" kern="1200" dirty="0" smtClean="0">
                <a:solidFill>
                  <a:schemeClr val="tx1"/>
                </a:solidFill>
                <a:latin typeface="Times New Roman" pitchFamily="18" charset="0"/>
                <a:ea typeface="+mn-ea"/>
                <a:cs typeface="+mn-cs"/>
              </a:rPr>
              <a:t>На</a:t>
            </a:r>
            <a:r>
              <a:rPr lang="ru-RU" sz="1200" kern="1200" baseline="0" dirty="0" smtClean="0">
                <a:solidFill>
                  <a:schemeClr val="tx1"/>
                </a:solidFill>
                <a:latin typeface="Times New Roman" pitchFamily="18" charset="0"/>
                <a:ea typeface="+mn-ea"/>
                <a:cs typeface="+mn-cs"/>
              </a:rPr>
              <a:t> закладке «Учет выработки» в</a:t>
            </a:r>
            <a:r>
              <a:rPr lang="ru-RU" sz="1200" kern="1200" dirty="0" smtClean="0">
                <a:solidFill>
                  <a:schemeClr val="tx1"/>
                </a:solidFill>
                <a:latin typeface="Times New Roman" pitchFamily="18" charset="0"/>
                <a:ea typeface="+mn-ea"/>
                <a:cs typeface="+mn-cs"/>
              </a:rPr>
              <a:t> списке «Параметры выработки» указываются параметры учета выработки машин и механизмов, учитываемые при регистрации работ. </a:t>
            </a:r>
          </a:p>
          <a:p>
            <a:r>
              <a:rPr lang="ru-RU" sz="1200" kern="1200" dirty="0" smtClean="0">
                <a:solidFill>
                  <a:schemeClr val="tx1"/>
                </a:solidFill>
                <a:latin typeface="Times New Roman" pitchFamily="18" charset="0"/>
                <a:ea typeface="+mn-ea"/>
                <a:cs typeface="+mn-cs"/>
              </a:rPr>
              <a:t>Параметр выработки для распределения амортизации и производственных затрат по объектам строительства - параметр учета выработки, определяющий базу распределения амортизации машин и механизмов, являющихся собственными основными средствами, между объектами строительства. Используется в том случае, если амортизация рассчитывается способом, отличным от производственного. Также используется для распределения производственных затрат по объектам строительства, вне зависимости от способа расчета амортизации. </a:t>
            </a:r>
          </a:p>
          <a:p>
            <a:r>
              <a:rPr lang="ru-RU" sz="1200" kern="1200" dirty="0" smtClean="0">
                <a:solidFill>
                  <a:schemeClr val="tx1"/>
                </a:solidFill>
                <a:latin typeface="Times New Roman" pitchFamily="18" charset="0"/>
                <a:ea typeface="+mn-ea"/>
                <a:cs typeface="+mn-cs"/>
              </a:rPr>
              <a:t>В группе «Производство» указываются значения по умолчанию, используемые при распределении накладных расходов на эксплуатацию машин и механизмов на счета основного производства: </a:t>
            </a:r>
          </a:p>
          <a:p>
            <a:pPr>
              <a:buFont typeface="Arial" pitchFamily="34" charset="0"/>
              <a:buChar char="•"/>
            </a:pPr>
            <a:r>
              <a:rPr lang="ru-RU" sz="1200" kern="1200" dirty="0" smtClean="0">
                <a:solidFill>
                  <a:schemeClr val="tx1"/>
                </a:solidFill>
                <a:latin typeface="Times New Roman" pitchFamily="18" charset="0"/>
                <a:ea typeface="+mn-ea"/>
                <a:cs typeface="+mn-cs"/>
              </a:rPr>
              <a:t> Статья затрат основного производства, по которой затраты на эксплуатацию машин и механизмов отражаются на счетах основного производства; </a:t>
            </a:r>
          </a:p>
          <a:p>
            <a:pPr>
              <a:buFont typeface="Arial" pitchFamily="34" charset="0"/>
              <a:buChar char="•"/>
            </a:pPr>
            <a:r>
              <a:rPr lang="ru-RU" sz="1200" kern="1200" dirty="0" smtClean="0">
                <a:solidFill>
                  <a:schemeClr val="tx1"/>
                </a:solidFill>
                <a:latin typeface="Times New Roman" pitchFamily="18" charset="0"/>
                <a:ea typeface="+mn-ea"/>
                <a:cs typeface="+mn-cs"/>
              </a:rPr>
              <a:t>Основная номенклатурная группа, используемая в том случае, если работы выполняются не по объекту строительства, либо по объекту строительства, не сопоставленному ни с одной номенклатурной группой.</a:t>
            </a:r>
          </a:p>
          <a:p>
            <a:pPr>
              <a:buFont typeface="Arial" pitchFamily="34" charset="0"/>
              <a:buChar char="•"/>
            </a:pPr>
            <a:endParaRPr lang="ru-RU" sz="1200" kern="1200" dirty="0" smtClean="0">
              <a:solidFill>
                <a:schemeClr val="tx1"/>
              </a:solidFill>
              <a:latin typeface="Times New Roman" pitchFamily="18" charset="0"/>
              <a:ea typeface="+mn-ea"/>
              <a:cs typeface="+mn-cs"/>
            </a:endParaRPr>
          </a:p>
          <a:p>
            <a:pPr marL="0" marR="0" indent="0" algn="l" defTabSz="914400" rtl="0" eaLnBrk="0" fontAlgn="base" latinLnBrk="0" hangingPunct="0">
              <a:lnSpc>
                <a:spcPct val="100000"/>
              </a:lnSpc>
              <a:spcBef>
                <a:spcPct val="30000"/>
              </a:spcBef>
              <a:spcAft>
                <a:spcPct val="0"/>
              </a:spcAft>
              <a:buClrTx/>
              <a:buSzTx/>
              <a:buFont typeface="Arial" pitchFamily="34" charset="0"/>
              <a:buNone/>
              <a:tabLst/>
              <a:defRPr/>
            </a:pPr>
            <a:r>
              <a:rPr lang="ru-RU" sz="1200" kern="1200" dirty="0" smtClean="0">
                <a:solidFill>
                  <a:schemeClr val="tx1"/>
                </a:solidFill>
                <a:latin typeface="Times New Roman" pitchFamily="18" charset="0"/>
                <a:ea typeface="+mn-ea"/>
                <a:cs typeface="+mn-cs"/>
              </a:rPr>
              <a:t>Закладка</a:t>
            </a:r>
            <a:r>
              <a:rPr lang="ru-RU" sz="1200" kern="1200" baseline="0" dirty="0" smtClean="0">
                <a:solidFill>
                  <a:schemeClr val="tx1"/>
                </a:solidFill>
                <a:latin typeface="Times New Roman" pitchFamily="18" charset="0"/>
                <a:ea typeface="+mn-ea"/>
                <a:cs typeface="+mn-cs"/>
              </a:rPr>
              <a:t> «Машины» и</a:t>
            </a:r>
            <a:r>
              <a:rPr lang="ru-RU" sz="1200" kern="1200" dirty="0" smtClean="0">
                <a:solidFill>
                  <a:schemeClr val="tx1"/>
                </a:solidFill>
                <a:latin typeface="Times New Roman" pitchFamily="18" charset="0"/>
                <a:ea typeface="+mn-ea"/>
                <a:cs typeface="+mn-cs"/>
              </a:rPr>
              <a:t>спользуется для отображения списка машин и механизмов (справочник «Машины»), относящихся к данному виду машин.</a:t>
            </a:r>
          </a:p>
          <a:p>
            <a:pPr>
              <a:buFont typeface="Arial" pitchFamily="34" charset="0"/>
              <a:buNone/>
            </a:pPr>
            <a:endParaRPr lang="ru-RU" sz="1200" kern="1200" dirty="0" smtClean="0">
              <a:solidFill>
                <a:schemeClr val="tx1"/>
              </a:solidFill>
              <a:latin typeface="Times New Roman" pitchFamily="18" charset="0"/>
              <a:ea typeface="+mn-ea"/>
              <a:cs typeface="+mn-cs"/>
            </a:endParaRPr>
          </a:p>
          <a:p>
            <a:endParaRPr lang="ru-RU" sz="1200" kern="1200" dirty="0">
              <a:solidFill>
                <a:schemeClr val="tx1"/>
              </a:solidFill>
              <a:latin typeface="Times New Roman" pitchFamily="18" charset="0"/>
              <a:ea typeface="+mn-ea"/>
              <a:cs typeface="+mn-cs"/>
            </a:endParaRPr>
          </a:p>
        </p:txBody>
      </p:sp>
      <p:sp>
        <p:nvSpPr>
          <p:cNvPr id="4" name="Номер слайда 3"/>
          <p:cNvSpPr>
            <a:spLocks noGrp="1"/>
          </p:cNvSpPr>
          <p:nvPr>
            <p:ph type="sldNum" sz="quarter" idx="10"/>
          </p:nvPr>
        </p:nvSpPr>
        <p:spPr/>
        <p:txBody>
          <a:bodyPr/>
          <a:lstStyle/>
          <a:p>
            <a:pPr>
              <a:defRPr/>
            </a:pPr>
            <a:fld id="{A0A0875F-6827-4448-B2B3-E4574570D878}" type="slidenum">
              <a:rPr lang="ru-RU" smtClean="0"/>
              <a:pPr>
                <a:defRPr/>
              </a:pPr>
              <a:t>54</a:t>
            </a:fld>
            <a:endParaRPr lang="ru-RU"/>
          </a:p>
        </p:txBody>
      </p:sp>
    </p:spTree>
    <p:extLst>
      <p:ext uri="{BB962C8B-B14F-4D97-AF65-F5344CB8AC3E}">
        <p14:creationId xmlns:p14="http://schemas.microsoft.com/office/powerpoint/2010/main" val="402603387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92500" lnSpcReduction="200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ru-RU" sz="1200" kern="1200" dirty="0" smtClean="0">
                <a:solidFill>
                  <a:schemeClr val="tx1"/>
                </a:solidFill>
                <a:latin typeface="Times New Roman" pitchFamily="18" charset="0"/>
                <a:ea typeface="+mn-ea"/>
                <a:cs typeface="+mn-cs"/>
              </a:rPr>
              <a:t>Справочник «Машины» хранит перечень отдельных единиц строительной и автомобильной техники, используемых при выполнении строительно-монтажных работ. </a:t>
            </a:r>
          </a:p>
          <a:p>
            <a:r>
              <a:rPr lang="ru-RU" sz="1200" kern="1200" dirty="0" smtClean="0">
                <a:solidFill>
                  <a:schemeClr val="tx1"/>
                </a:solidFill>
                <a:latin typeface="Times New Roman" pitchFamily="18" charset="0"/>
                <a:ea typeface="+mn-ea"/>
                <a:cs typeface="+mn-cs"/>
              </a:rPr>
              <a:t>В карточке машины указывается: наименование, имеется возможность поставить</a:t>
            </a:r>
            <a:r>
              <a:rPr lang="ru-RU" sz="1200" kern="1200" baseline="0" dirty="0" smtClean="0">
                <a:solidFill>
                  <a:schemeClr val="tx1"/>
                </a:solidFill>
                <a:latin typeface="Times New Roman" pitchFamily="18" charset="0"/>
                <a:ea typeface="+mn-ea"/>
                <a:cs typeface="+mn-cs"/>
              </a:rPr>
              <a:t> признак наличия прицепа, </a:t>
            </a:r>
            <a:r>
              <a:rPr lang="ru-RU" sz="1200" kern="1200" dirty="0" smtClean="0">
                <a:solidFill>
                  <a:schemeClr val="tx1"/>
                </a:solidFill>
                <a:latin typeface="Times New Roman" pitchFamily="18" charset="0"/>
                <a:ea typeface="+mn-ea"/>
                <a:cs typeface="+mn-cs"/>
              </a:rPr>
              <a:t>государственный номер, вид машины - выбирается из справочника «Виды машин» и определяет параметры измерения объемов работ, учета выработки и затрат, указывается основной водитель - сотрудник организации, являющийся основным водителем/машинистом данной единицы техники. </a:t>
            </a:r>
          </a:p>
          <a:p>
            <a:pPr marL="0" marR="0" indent="0" algn="l" defTabSz="914400" rtl="0" eaLnBrk="0" fontAlgn="base" latinLnBrk="0" hangingPunct="0">
              <a:lnSpc>
                <a:spcPct val="100000"/>
              </a:lnSpc>
              <a:spcBef>
                <a:spcPct val="30000"/>
              </a:spcBef>
              <a:spcAft>
                <a:spcPct val="0"/>
              </a:spcAft>
              <a:buClrTx/>
              <a:buSzTx/>
              <a:buFontTx/>
              <a:buNone/>
              <a:tabLst/>
              <a:defRPr/>
            </a:pPr>
            <a:endParaRPr lang="ru-RU" sz="1200" kern="1200" dirty="0" smtClean="0">
              <a:solidFill>
                <a:schemeClr val="tx1"/>
              </a:solidFill>
              <a:latin typeface="Times New Roman" pitchFamily="18"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ru-RU" sz="1200" kern="1200" dirty="0" smtClean="0">
                <a:solidFill>
                  <a:schemeClr val="tx1"/>
                </a:solidFill>
                <a:latin typeface="Times New Roman" pitchFamily="18" charset="0"/>
                <a:ea typeface="+mn-ea"/>
                <a:cs typeface="+mn-cs"/>
              </a:rPr>
              <a:t>Также здесь указываются параметры учета ГСМ, используемые при расчете расхода ГСМ в первичных документах: </a:t>
            </a:r>
          </a:p>
          <a:p>
            <a:r>
              <a:rPr lang="ru-RU" sz="1200" kern="1200" dirty="0" smtClean="0">
                <a:solidFill>
                  <a:schemeClr val="tx1"/>
                </a:solidFill>
                <a:latin typeface="Times New Roman" pitchFamily="18" charset="0"/>
                <a:ea typeface="+mn-ea"/>
                <a:cs typeface="+mn-cs"/>
              </a:rPr>
              <a:t>Учет ГСМ - параметры, используемые при расчете расхода ГСМ в первичных документах: </a:t>
            </a:r>
          </a:p>
          <a:p>
            <a:pPr lvl="0">
              <a:buFont typeface="Arial" pitchFamily="34" charset="0"/>
              <a:buChar char="•"/>
            </a:pPr>
            <a:r>
              <a:rPr lang="ru-RU" sz="1200" kern="1200" dirty="0" smtClean="0">
                <a:solidFill>
                  <a:schemeClr val="tx1"/>
                </a:solidFill>
                <a:latin typeface="Times New Roman" pitchFamily="18" charset="0"/>
                <a:ea typeface="+mn-ea"/>
                <a:cs typeface="+mn-cs"/>
              </a:rPr>
              <a:t>Склад ГСМ, на который перемещается ГСМ для выдачи данной единице техники; </a:t>
            </a:r>
          </a:p>
          <a:p>
            <a:pPr lvl="0">
              <a:buFont typeface="Arial" pitchFamily="34" charset="0"/>
              <a:buChar char="•"/>
            </a:pPr>
            <a:r>
              <a:rPr lang="ru-RU" sz="1200" kern="1200" dirty="0" smtClean="0">
                <a:solidFill>
                  <a:schemeClr val="tx1"/>
                </a:solidFill>
                <a:latin typeface="Times New Roman" pitchFamily="18" charset="0"/>
                <a:ea typeface="+mn-ea"/>
                <a:cs typeface="+mn-cs"/>
              </a:rPr>
              <a:t>Формула расчета, которая выбирается из справочника «Формулы расчета» и используется для расчета расхода ГСМ в путевых листах;</a:t>
            </a:r>
          </a:p>
          <a:p>
            <a:pPr lvl="0">
              <a:buFont typeface="Arial" pitchFamily="34" charset="0"/>
              <a:buChar char="•"/>
            </a:pPr>
            <a:r>
              <a:rPr lang="ru-RU" sz="1200" kern="1200" dirty="0" smtClean="0">
                <a:solidFill>
                  <a:schemeClr val="tx1"/>
                </a:solidFill>
                <a:latin typeface="Times New Roman" pitchFamily="18" charset="0"/>
                <a:ea typeface="+mn-ea"/>
                <a:cs typeface="+mn-cs"/>
              </a:rPr>
              <a:t>Показатели расчета - список показателей расчета, используемых в указанной формуле, в разрезе сезонов. </a:t>
            </a:r>
          </a:p>
          <a:p>
            <a:pPr marL="0" marR="0" indent="0" algn="l" defTabSz="914400" rtl="0" eaLnBrk="0" fontAlgn="base" latinLnBrk="0" hangingPunct="0">
              <a:lnSpc>
                <a:spcPct val="100000"/>
              </a:lnSpc>
              <a:spcBef>
                <a:spcPct val="30000"/>
              </a:spcBef>
              <a:spcAft>
                <a:spcPct val="0"/>
              </a:spcAft>
              <a:buClrTx/>
              <a:buSzTx/>
              <a:buFontTx/>
              <a:buNone/>
              <a:tabLst/>
              <a:defRPr/>
            </a:pPr>
            <a:endParaRPr lang="ru-RU" sz="1200" kern="1200" dirty="0" smtClean="0">
              <a:solidFill>
                <a:schemeClr val="tx1"/>
              </a:solidFill>
              <a:latin typeface="Times New Roman" pitchFamily="18" charset="0"/>
              <a:ea typeface="+mn-ea"/>
              <a:cs typeface="+mn-cs"/>
            </a:endParaRPr>
          </a:p>
          <a:p>
            <a:r>
              <a:rPr lang="ru-RU" dirty="0" smtClean="0"/>
              <a:t>Справочник «Формулы</a:t>
            </a:r>
            <a:r>
              <a:rPr lang="ru-RU" baseline="0" dirty="0" smtClean="0"/>
              <a:t> расчета» </a:t>
            </a:r>
            <a:r>
              <a:rPr lang="ru-RU" dirty="0" smtClean="0"/>
              <a:t>предназначен для хранения списка формул расчета. Для каждого элемента справочника назначается математическая формула расчета, по которой будет производиться расчет.</a:t>
            </a:r>
            <a:br>
              <a:rPr lang="ru-RU" dirty="0" smtClean="0"/>
            </a:br>
            <a:r>
              <a:rPr lang="ru-RU" dirty="0" smtClean="0"/>
              <a:t/>
            </a:r>
            <a:br>
              <a:rPr lang="ru-RU" dirty="0" smtClean="0"/>
            </a:br>
            <a:endParaRPr lang="ru-RU" sz="1200" kern="1200" dirty="0" smtClean="0">
              <a:solidFill>
                <a:schemeClr val="tx1"/>
              </a:solidFill>
              <a:latin typeface="Times New Roman" pitchFamily="18" charset="0"/>
              <a:ea typeface="+mn-ea"/>
              <a:cs typeface="+mn-cs"/>
            </a:endParaRPr>
          </a:p>
          <a:p>
            <a:endParaRPr lang="ru-RU" dirty="0" smtClean="0"/>
          </a:p>
          <a:p>
            <a:endParaRPr lang="ru-RU" dirty="0" smtClean="0"/>
          </a:p>
          <a:p>
            <a:endParaRPr lang="ru-RU" sz="1200" kern="1200" dirty="0">
              <a:solidFill>
                <a:schemeClr val="tx1"/>
              </a:solidFill>
              <a:latin typeface="Times New Roman" pitchFamily="18" charset="0"/>
              <a:ea typeface="+mn-ea"/>
              <a:cs typeface="+mn-cs"/>
            </a:endParaRPr>
          </a:p>
        </p:txBody>
      </p:sp>
      <p:sp>
        <p:nvSpPr>
          <p:cNvPr id="4" name="Номер слайда 3"/>
          <p:cNvSpPr>
            <a:spLocks noGrp="1"/>
          </p:cNvSpPr>
          <p:nvPr>
            <p:ph type="sldNum" sz="quarter" idx="10"/>
          </p:nvPr>
        </p:nvSpPr>
        <p:spPr/>
        <p:txBody>
          <a:bodyPr/>
          <a:lstStyle/>
          <a:p>
            <a:pPr>
              <a:defRPr/>
            </a:pPr>
            <a:fld id="{A0A0875F-6827-4448-B2B3-E4574570D878}" type="slidenum">
              <a:rPr lang="ru-RU" smtClean="0"/>
              <a:pPr>
                <a:defRPr/>
              </a:pPr>
              <a:t>55</a:t>
            </a:fld>
            <a:endParaRPr lang="ru-RU"/>
          </a:p>
        </p:txBody>
      </p:sp>
    </p:spTree>
    <p:extLst>
      <p:ext uri="{BB962C8B-B14F-4D97-AF65-F5344CB8AC3E}">
        <p14:creationId xmlns:p14="http://schemas.microsoft.com/office/powerpoint/2010/main" val="283086091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Times New Roman" pitchFamily="18" charset="0"/>
                <a:ea typeface="+mn-ea"/>
                <a:cs typeface="+mn-cs"/>
              </a:rPr>
              <a:t>Основными первичными документами являются следующие:</a:t>
            </a:r>
          </a:p>
          <a:p>
            <a:pPr>
              <a:buFont typeface="Arial" pitchFamily="34" charset="0"/>
              <a:buChar char="•"/>
            </a:pPr>
            <a:r>
              <a:rPr lang="ru-RU" sz="1200" kern="1200" dirty="0" smtClean="0">
                <a:solidFill>
                  <a:schemeClr val="tx1"/>
                </a:solidFill>
                <a:latin typeface="Times New Roman" pitchFamily="18" charset="0"/>
                <a:ea typeface="+mn-ea"/>
                <a:cs typeface="+mn-cs"/>
              </a:rPr>
              <a:t>Путевой лист – предназначен для формирования нарядов на работу и учета их исполнения по автомобильным средствам и строительным машинам на автомобильном ходу;</a:t>
            </a:r>
          </a:p>
          <a:p>
            <a:pPr>
              <a:buFont typeface="Arial" pitchFamily="34" charset="0"/>
              <a:buChar char="•"/>
            </a:pPr>
            <a:r>
              <a:rPr lang="ru-RU" sz="1200" kern="1200" dirty="0" smtClean="0">
                <a:solidFill>
                  <a:schemeClr val="tx1"/>
                </a:solidFill>
                <a:latin typeface="Times New Roman" pitchFamily="18" charset="0"/>
                <a:ea typeface="+mn-ea"/>
                <a:cs typeface="+mn-cs"/>
              </a:rPr>
              <a:t>Рапорт о работе строительного механизма – предназначен для формирования нарядов на работу и учета их исполнения по строительным машинам и механизмам не на автомобильном ходу;</a:t>
            </a:r>
          </a:p>
          <a:p>
            <a:pPr lvl="0"/>
            <a:r>
              <a:rPr lang="ru-RU" sz="1200" kern="1200" dirty="0" smtClean="0">
                <a:solidFill>
                  <a:schemeClr val="tx1"/>
                </a:solidFill>
                <a:latin typeface="Times New Roman" pitchFamily="18" charset="0"/>
                <a:ea typeface="+mn-ea"/>
                <a:cs typeface="+mn-cs"/>
              </a:rPr>
              <a:t>Журнал учета работ прочих строительных механизмов – </a:t>
            </a:r>
            <a:r>
              <a:rPr lang="ru-RU" sz="1200" b="0" kern="1200" dirty="0" smtClean="0">
                <a:solidFill>
                  <a:schemeClr val="tx1"/>
                </a:solidFill>
                <a:latin typeface="Times New Roman" pitchFamily="18" charset="0"/>
                <a:ea typeface="+mn-ea"/>
                <a:cs typeface="+mn-cs"/>
              </a:rPr>
              <a:t>предназначен для регистрации фактической выработки мелких машин и механизмов, работы которых не регистрируются рапортами и путевыми листами.</a:t>
            </a:r>
            <a:endParaRPr lang="ru-RU" sz="1200" b="0" dirty="0"/>
          </a:p>
        </p:txBody>
      </p:sp>
      <p:sp>
        <p:nvSpPr>
          <p:cNvPr id="4" name="Номер слайда 3"/>
          <p:cNvSpPr>
            <a:spLocks noGrp="1"/>
          </p:cNvSpPr>
          <p:nvPr>
            <p:ph type="sldNum" sz="quarter" idx="10"/>
          </p:nvPr>
        </p:nvSpPr>
        <p:spPr/>
        <p:txBody>
          <a:bodyPr/>
          <a:lstStyle/>
          <a:p>
            <a:pPr>
              <a:defRPr/>
            </a:pPr>
            <a:fld id="{A0A0875F-6827-4448-B2B3-E4574570D878}" type="slidenum">
              <a:rPr lang="ru-RU" smtClean="0"/>
              <a:pPr>
                <a:defRPr/>
              </a:pPr>
              <a:t>56</a:t>
            </a:fld>
            <a:endParaRPr lang="ru-RU"/>
          </a:p>
        </p:txBody>
      </p:sp>
    </p:spTree>
    <p:extLst>
      <p:ext uri="{BB962C8B-B14F-4D97-AF65-F5344CB8AC3E}">
        <p14:creationId xmlns:p14="http://schemas.microsoft.com/office/powerpoint/2010/main" val="375829893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70000" lnSpcReduction="20000"/>
          </a:bodyPr>
          <a:lstStyle/>
          <a:p>
            <a:r>
              <a:rPr lang="ru-RU" sz="1200" b="0" kern="1200" dirty="0" smtClean="0">
                <a:solidFill>
                  <a:schemeClr val="tx1"/>
                </a:solidFill>
                <a:latin typeface="Times New Roman" pitchFamily="18" charset="0"/>
                <a:ea typeface="+mn-ea"/>
                <a:cs typeface="+mn-cs"/>
              </a:rPr>
              <a:t>Документ «Путевой лист» имеет следующие назначения использования:</a:t>
            </a:r>
            <a:endParaRPr lang="ru-RU" sz="1200" b="1" kern="1200" dirty="0" smtClean="0">
              <a:solidFill>
                <a:schemeClr val="tx1"/>
              </a:solidFill>
              <a:latin typeface="Times New Roman" pitchFamily="18" charset="0"/>
              <a:ea typeface="+mn-ea"/>
              <a:cs typeface="+mn-cs"/>
            </a:endParaRPr>
          </a:p>
          <a:p>
            <a:pPr>
              <a:buFont typeface="Arial" pitchFamily="34" charset="0"/>
              <a:buChar char="•"/>
            </a:pPr>
            <a:r>
              <a:rPr lang="ru-RU" sz="1200" kern="1200" dirty="0" smtClean="0">
                <a:solidFill>
                  <a:schemeClr val="tx1"/>
                </a:solidFill>
                <a:latin typeface="Times New Roman" pitchFamily="18" charset="0"/>
                <a:ea typeface="+mn-ea"/>
                <a:cs typeface="+mn-cs"/>
              </a:rPr>
              <a:t>Регистрация в учетной системе и печать путевых листов;</a:t>
            </a:r>
          </a:p>
          <a:p>
            <a:pPr>
              <a:buFont typeface="Arial" pitchFamily="34" charset="0"/>
              <a:buChar char="•"/>
            </a:pPr>
            <a:r>
              <a:rPr lang="ru-RU" sz="1200" kern="1200" dirty="0" smtClean="0">
                <a:solidFill>
                  <a:schemeClr val="tx1"/>
                </a:solidFill>
                <a:latin typeface="Times New Roman" pitchFamily="18" charset="0"/>
                <a:ea typeface="+mn-ea"/>
                <a:cs typeface="+mn-cs"/>
              </a:rPr>
              <a:t>Расчет нормы расхода ГСМ и отражение рассчитанного количества для последующего списания в складском учете и анализа в специализированных отчетах; </a:t>
            </a:r>
          </a:p>
          <a:p>
            <a:pPr>
              <a:buFont typeface="Arial" pitchFamily="34" charset="0"/>
              <a:buChar char="•"/>
            </a:pPr>
            <a:r>
              <a:rPr lang="ru-RU" sz="1200" kern="1200" dirty="0" smtClean="0">
                <a:solidFill>
                  <a:schemeClr val="tx1"/>
                </a:solidFill>
                <a:latin typeface="Times New Roman" pitchFamily="18" charset="0"/>
                <a:ea typeface="+mn-ea"/>
                <a:cs typeface="+mn-cs"/>
              </a:rPr>
              <a:t>Регистрация выполненных работ (количества выработки) транспортных средств;</a:t>
            </a:r>
          </a:p>
          <a:p>
            <a:pPr>
              <a:buFont typeface="Arial" pitchFamily="34" charset="0"/>
              <a:buChar char="•"/>
            </a:pPr>
            <a:r>
              <a:rPr lang="ru-RU" sz="1200" kern="1200" dirty="0" smtClean="0">
                <a:solidFill>
                  <a:schemeClr val="tx1"/>
                </a:solidFill>
                <a:latin typeface="Times New Roman" pitchFamily="18" charset="0"/>
                <a:ea typeface="+mn-ea"/>
                <a:cs typeface="+mn-cs"/>
              </a:rPr>
              <a:t>Регистрация отработанного водителями времени.</a:t>
            </a:r>
          </a:p>
          <a:p>
            <a:endParaRPr lang="ru-RU" sz="1200" kern="1200" dirty="0" smtClean="0">
              <a:solidFill>
                <a:schemeClr val="tx1"/>
              </a:solidFill>
              <a:latin typeface="Times New Roman" pitchFamily="18" charset="0"/>
              <a:ea typeface="+mn-ea"/>
              <a:cs typeface="+mn-cs"/>
            </a:endParaRPr>
          </a:p>
          <a:p>
            <a:r>
              <a:rPr lang="ru-RU" sz="1200" kern="1200" dirty="0" smtClean="0">
                <a:solidFill>
                  <a:schemeClr val="tx1"/>
                </a:solidFill>
                <a:latin typeface="Times New Roman" pitchFamily="18" charset="0"/>
                <a:ea typeface="+mn-ea"/>
                <a:cs typeface="+mn-cs"/>
              </a:rPr>
              <a:t>У путевого листа указывается состояние (создан, выписан, получен, отменен, закрыт). Регистрация выработки машины и водителя в регистрах системы производится только по путевым листам с состоянием «Закрыт». </a:t>
            </a:r>
          </a:p>
          <a:p>
            <a:endParaRPr lang="ru-RU" sz="1200" kern="1200" dirty="0" smtClean="0">
              <a:solidFill>
                <a:schemeClr val="tx1"/>
              </a:solidFill>
              <a:latin typeface="Times New Roman" pitchFamily="18" charset="0"/>
              <a:ea typeface="+mn-ea"/>
              <a:cs typeface="+mn-cs"/>
            </a:endParaRPr>
          </a:p>
          <a:p>
            <a:r>
              <a:rPr lang="ru-RU" sz="1200" kern="1200" dirty="0" smtClean="0">
                <a:solidFill>
                  <a:schemeClr val="tx1"/>
                </a:solidFill>
                <a:latin typeface="Times New Roman" pitchFamily="18" charset="0"/>
                <a:ea typeface="+mn-ea"/>
                <a:cs typeface="+mn-cs"/>
              </a:rPr>
              <a:t>Закладка «Основное» - указываются</a:t>
            </a:r>
            <a:r>
              <a:rPr lang="ru-RU" sz="1200" kern="1200" baseline="0" dirty="0" smtClean="0">
                <a:solidFill>
                  <a:schemeClr val="tx1"/>
                </a:solidFill>
                <a:latin typeface="Times New Roman" pitchFamily="18" charset="0"/>
                <a:ea typeface="+mn-ea"/>
                <a:cs typeface="+mn-cs"/>
              </a:rPr>
              <a:t> о</a:t>
            </a:r>
            <a:r>
              <a:rPr lang="ru-RU" sz="1200" kern="1200" dirty="0" smtClean="0">
                <a:solidFill>
                  <a:schemeClr val="tx1"/>
                </a:solidFill>
                <a:latin typeface="Times New Roman" pitchFamily="18" charset="0"/>
                <a:ea typeface="+mn-ea"/>
                <a:cs typeface="+mn-cs"/>
              </a:rPr>
              <a:t>бщие реквизиты документа: транспортное средство,</a:t>
            </a:r>
            <a:r>
              <a:rPr lang="ru-RU" sz="1200" kern="1200" baseline="0" dirty="0" smtClean="0">
                <a:solidFill>
                  <a:schemeClr val="tx1"/>
                </a:solidFill>
                <a:latin typeface="Times New Roman" pitchFamily="18" charset="0"/>
                <a:ea typeface="+mn-ea"/>
                <a:cs typeface="+mn-cs"/>
              </a:rPr>
              <a:t> на которое оформляется п</a:t>
            </a:r>
            <a:r>
              <a:rPr lang="ru-RU" sz="1200" kern="1200" dirty="0" smtClean="0">
                <a:solidFill>
                  <a:schemeClr val="tx1"/>
                </a:solidFill>
                <a:latin typeface="Times New Roman" pitchFamily="18" charset="0"/>
                <a:ea typeface="+mn-ea"/>
                <a:cs typeface="+mn-cs"/>
              </a:rPr>
              <a:t>утевой лист (ТС можно быстро выбрать по </a:t>
            </a:r>
            <a:r>
              <a:rPr lang="ru-RU" sz="1200" kern="1200" dirty="0" err="1" smtClean="0">
                <a:solidFill>
                  <a:schemeClr val="tx1"/>
                </a:solidFill>
                <a:latin typeface="Times New Roman" pitchFamily="18" charset="0"/>
                <a:ea typeface="+mn-ea"/>
                <a:cs typeface="+mn-cs"/>
              </a:rPr>
              <a:t>гос</a:t>
            </a:r>
            <a:r>
              <a:rPr lang="ru-RU" sz="1200" kern="1200" dirty="0" smtClean="0">
                <a:solidFill>
                  <a:schemeClr val="tx1"/>
                </a:solidFill>
                <a:latin typeface="Times New Roman" pitchFamily="18" charset="0"/>
                <a:ea typeface="+mn-ea"/>
                <a:cs typeface="+mn-cs"/>
              </a:rPr>
              <a:t>. номеру с помощью механизма ввода по строке), указывается водитель (имеется возможность указать двоих водителей,  но при отражении в учете выдачи ГСМ в разрезе водителей, количество выданных ГСМ записывается на первого водителя); показания спидометра при выезде/возвращении (при выборе ТС, автоматически заполняется значение показания спидометра при выезде по значению указанному в реквизите «Показание спидометра при возвращении» последнего путевого листа, оформленного для данного ТС), дата выезда и дата возвращения. </a:t>
            </a:r>
          </a:p>
          <a:p>
            <a:endParaRPr lang="ru-RU" sz="1200" kern="1200" dirty="0" smtClean="0">
              <a:solidFill>
                <a:schemeClr val="tx1"/>
              </a:solidFill>
              <a:latin typeface="Times New Roman" pitchFamily="18" charset="0"/>
              <a:ea typeface="+mn-ea"/>
              <a:cs typeface="+mn-cs"/>
            </a:endParaRPr>
          </a:p>
          <a:p>
            <a:r>
              <a:rPr lang="ru-RU" sz="1200" kern="1200" dirty="0" smtClean="0">
                <a:solidFill>
                  <a:schemeClr val="tx1"/>
                </a:solidFill>
                <a:latin typeface="Times New Roman" pitchFamily="18" charset="0"/>
                <a:ea typeface="+mn-ea"/>
                <a:cs typeface="+mn-cs"/>
              </a:rPr>
              <a:t>В табличной части «Задание водителю» указываются сведения о задании водителю и выполненных работах. Здесь указываются: объект строительства на котором выполняются работы; виды работ, на которых привлекается машина; адрес пункта назначения</a:t>
            </a:r>
            <a:r>
              <a:rPr lang="ru-RU" sz="1200" kern="1200" baseline="0" dirty="0" smtClean="0">
                <a:solidFill>
                  <a:schemeClr val="tx1"/>
                </a:solidFill>
                <a:latin typeface="Times New Roman" pitchFamily="18" charset="0"/>
                <a:ea typeface="+mn-ea"/>
                <a:cs typeface="+mn-cs"/>
              </a:rPr>
              <a:t> и другие.</a:t>
            </a:r>
          </a:p>
          <a:p>
            <a:endParaRPr lang="ru-RU" sz="1200" kern="1200" baseline="0" dirty="0" smtClean="0">
              <a:solidFill>
                <a:schemeClr val="tx1"/>
              </a:solidFill>
              <a:latin typeface="Times New Roman" pitchFamily="18" charset="0"/>
              <a:ea typeface="+mn-ea"/>
              <a:cs typeface="+mn-cs"/>
            </a:endParaRPr>
          </a:p>
          <a:p>
            <a:r>
              <a:rPr lang="ru-RU" sz="1200" kern="1200" dirty="0" smtClean="0">
                <a:solidFill>
                  <a:schemeClr val="tx1"/>
                </a:solidFill>
                <a:latin typeface="Times New Roman" pitchFamily="18" charset="0"/>
                <a:ea typeface="+mn-ea"/>
                <a:cs typeface="+mn-cs"/>
              </a:rPr>
              <a:t>На закладке «Движение ГСМ» отражаются</a:t>
            </a:r>
            <a:r>
              <a:rPr lang="ru-RU" sz="1200" kern="1200" baseline="0" dirty="0" smtClean="0">
                <a:solidFill>
                  <a:schemeClr val="tx1"/>
                </a:solidFill>
                <a:latin typeface="Times New Roman" pitchFamily="18" charset="0"/>
                <a:ea typeface="+mn-ea"/>
                <a:cs typeface="+mn-cs"/>
              </a:rPr>
              <a:t> входящие и исходящие данные по движению ГСМ.</a:t>
            </a:r>
            <a:endParaRPr lang="ru-RU" sz="1200" kern="1200" dirty="0" smtClean="0">
              <a:solidFill>
                <a:schemeClr val="tx1"/>
              </a:solidFill>
              <a:latin typeface="Times New Roman" pitchFamily="18" charset="0"/>
              <a:ea typeface="+mn-ea"/>
              <a:cs typeface="+mn-cs"/>
            </a:endParaRPr>
          </a:p>
          <a:p>
            <a:r>
              <a:rPr lang="ru-RU" sz="1200" kern="1200" dirty="0" smtClean="0">
                <a:solidFill>
                  <a:schemeClr val="tx1"/>
                </a:solidFill>
                <a:latin typeface="Times New Roman" pitchFamily="18" charset="0"/>
                <a:ea typeface="+mn-ea"/>
                <a:cs typeface="+mn-cs"/>
              </a:rPr>
              <a:t>Табличная часть «Выдача ГСМ» предназначена для заполнения о количестве ГСМ, заправленных в баки транспортного средства. </a:t>
            </a:r>
          </a:p>
          <a:p>
            <a:r>
              <a:rPr lang="ru-RU" sz="1200" kern="1200" dirty="0" smtClean="0">
                <a:solidFill>
                  <a:schemeClr val="tx1"/>
                </a:solidFill>
                <a:latin typeface="Times New Roman" pitchFamily="18" charset="0"/>
                <a:ea typeface="+mn-ea"/>
                <a:cs typeface="+mn-cs"/>
              </a:rPr>
              <a:t>Табличная часть «Расход ГСМ» предназначена для  заполнения данных количестве ГСМ к списанию. Количество к списанию может быть рассчитано и заполнено вручную или автоматически. Автоматический расчет нормы расхода производится следующим образом: При нажатии на кнопку «Расчет» открывается форма Расчет нормы расхода ГСМ где выполняется расчет нормы.</a:t>
            </a:r>
          </a:p>
          <a:p>
            <a:endParaRPr lang="ru-RU" sz="1200" kern="1200" dirty="0" smtClean="0">
              <a:solidFill>
                <a:schemeClr val="tx1"/>
              </a:solidFill>
              <a:latin typeface="Times New Roman" pitchFamily="18" charset="0"/>
              <a:ea typeface="+mn-ea"/>
              <a:cs typeface="+mn-cs"/>
            </a:endParaRPr>
          </a:p>
          <a:p>
            <a:r>
              <a:rPr lang="ru-RU" sz="1200" kern="1200" dirty="0" smtClean="0">
                <a:solidFill>
                  <a:schemeClr val="tx1"/>
                </a:solidFill>
                <a:latin typeface="Times New Roman" pitchFamily="18" charset="0"/>
                <a:ea typeface="+mn-ea"/>
                <a:cs typeface="+mn-cs"/>
              </a:rPr>
              <a:t>Закладка</a:t>
            </a:r>
            <a:r>
              <a:rPr lang="ru-RU" sz="1200" kern="1200" baseline="0" dirty="0" smtClean="0">
                <a:solidFill>
                  <a:schemeClr val="tx1"/>
                </a:solidFill>
                <a:latin typeface="Times New Roman" pitchFamily="18" charset="0"/>
                <a:ea typeface="+mn-ea"/>
                <a:cs typeface="+mn-cs"/>
              </a:rPr>
              <a:t> «Рабочее время» п</a:t>
            </a:r>
            <a:r>
              <a:rPr lang="ru-RU" sz="1200" kern="1200" dirty="0" smtClean="0">
                <a:solidFill>
                  <a:schemeClr val="tx1"/>
                </a:solidFill>
                <a:latin typeface="Times New Roman" pitchFamily="18" charset="0"/>
                <a:ea typeface="+mn-ea"/>
                <a:cs typeface="+mn-cs"/>
              </a:rPr>
              <a:t>редназначена для заполнения отработанного водителем (-</a:t>
            </a:r>
            <a:r>
              <a:rPr lang="ru-RU" sz="1200" kern="1200" dirty="0" err="1" smtClean="0">
                <a:solidFill>
                  <a:schemeClr val="tx1"/>
                </a:solidFill>
                <a:latin typeface="Times New Roman" pitchFamily="18" charset="0"/>
                <a:ea typeface="+mn-ea"/>
                <a:cs typeface="+mn-cs"/>
              </a:rPr>
              <a:t>ями</a:t>
            </a:r>
            <a:r>
              <a:rPr lang="ru-RU" sz="1200" kern="1200" dirty="0" smtClean="0">
                <a:solidFill>
                  <a:schemeClr val="tx1"/>
                </a:solidFill>
                <a:latin typeface="Times New Roman" pitchFamily="18" charset="0"/>
                <a:ea typeface="+mn-ea"/>
                <a:cs typeface="+mn-cs"/>
              </a:rPr>
              <a:t>) времени. Для заполнения по данным путевого листа можно воспользоваться командой «Заполнить». Данные этой табличной части будут использоваться при заполнении табеля рабочего времени и при начислении заработной платы водителям.</a:t>
            </a:r>
          </a:p>
          <a:p>
            <a:endParaRPr lang="ru-RU" sz="1200" kern="1200" dirty="0" smtClean="0">
              <a:solidFill>
                <a:schemeClr val="tx1"/>
              </a:solidFill>
              <a:latin typeface="Times New Roman" pitchFamily="18" charset="0"/>
              <a:ea typeface="+mn-ea"/>
              <a:cs typeface="+mn-cs"/>
            </a:endParaRPr>
          </a:p>
          <a:p>
            <a:endParaRPr lang="ru-RU" sz="1200" kern="1200" dirty="0" smtClean="0">
              <a:solidFill>
                <a:schemeClr val="tx1"/>
              </a:solidFill>
              <a:latin typeface="Times New Roman" pitchFamily="18" charset="0"/>
              <a:ea typeface="+mn-ea"/>
              <a:cs typeface="+mn-cs"/>
            </a:endParaRPr>
          </a:p>
          <a:p>
            <a:endParaRPr lang="ru-RU" sz="1200" kern="1200" dirty="0" smtClean="0">
              <a:solidFill>
                <a:schemeClr val="tx1"/>
              </a:solidFill>
              <a:latin typeface="Times New Roman" pitchFamily="18" charset="0"/>
              <a:ea typeface="+mn-ea"/>
              <a:cs typeface="+mn-cs"/>
            </a:endParaRPr>
          </a:p>
          <a:p>
            <a:endParaRPr lang="ru-RU" sz="1200" kern="1200" dirty="0" smtClean="0">
              <a:solidFill>
                <a:schemeClr val="tx1"/>
              </a:solidFill>
              <a:latin typeface="Times New Roman" pitchFamily="18" charset="0"/>
              <a:ea typeface="+mn-ea"/>
              <a:cs typeface="+mn-cs"/>
            </a:endParaRPr>
          </a:p>
          <a:p>
            <a:endParaRPr lang="ru-RU" sz="1200" kern="1200" dirty="0" smtClean="0">
              <a:solidFill>
                <a:schemeClr val="tx1"/>
              </a:solidFill>
              <a:latin typeface="Times New Roman" pitchFamily="18" charset="0"/>
              <a:ea typeface="+mn-ea"/>
              <a:cs typeface="+mn-cs"/>
            </a:endParaRPr>
          </a:p>
          <a:p>
            <a:endParaRPr lang="ru-RU" dirty="0" smtClean="0"/>
          </a:p>
          <a:p>
            <a:endParaRPr lang="ru-RU" sz="1200" kern="1200" dirty="0">
              <a:solidFill>
                <a:schemeClr val="tx1"/>
              </a:solidFill>
              <a:latin typeface="Times New Roman" pitchFamily="18" charset="0"/>
              <a:ea typeface="+mn-ea"/>
              <a:cs typeface="+mn-cs"/>
            </a:endParaRPr>
          </a:p>
        </p:txBody>
      </p:sp>
      <p:sp>
        <p:nvSpPr>
          <p:cNvPr id="4" name="Номер слайда 3"/>
          <p:cNvSpPr>
            <a:spLocks noGrp="1"/>
          </p:cNvSpPr>
          <p:nvPr>
            <p:ph type="sldNum" sz="quarter" idx="10"/>
          </p:nvPr>
        </p:nvSpPr>
        <p:spPr/>
        <p:txBody>
          <a:bodyPr/>
          <a:lstStyle/>
          <a:p>
            <a:pPr>
              <a:defRPr/>
            </a:pPr>
            <a:fld id="{A0A0875F-6827-4448-B2B3-E4574570D878}" type="slidenum">
              <a:rPr lang="ru-RU" smtClean="0"/>
              <a:pPr>
                <a:defRPr/>
              </a:pPr>
              <a:t>57</a:t>
            </a:fld>
            <a:endParaRPr lang="ru-RU"/>
          </a:p>
        </p:txBody>
      </p:sp>
    </p:spTree>
    <p:extLst>
      <p:ext uri="{BB962C8B-B14F-4D97-AF65-F5344CB8AC3E}">
        <p14:creationId xmlns:p14="http://schemas.microsoft.com/office/powerpoint/2010/main" val="28318676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85000" lnSpcReduction="20000"/>
          </a:bodyPr>
          <a:lstStyle/>
          <a:p>
            <a:r>
              <a:rPr lang="ru-RU" sz="1200" kern="1200" dirty="0" smtClean="0">
                <a:solidFill>
                  <a:schemeClr val="tx1"/>
                </a:solidFill>
                <a:latin typeface="Times New Roman" pitchFamily="18" charset="0"/>
                <a:ea typeface="+mn-ea"/>
                <a:cs typeface="+mn-cs"/>
              </a:rPr>
              <a:t>Документ «Рапорт о работе строительного механизма» предназначен для регистрации фактической выработки строительных машин и механизмов не на автомобильном ходу, а также для регистрации времени работы машинистов. </a:t>
            </a:r>
          </a:p>
          <a:p>
            <a:r>
              <a:rPr lang="ru-RU" sz="1200" kern="1200" dirty="0" smtClean="0">
                <a:solidFill>
                  <a:schemeClr val="tx1"/>
                </a:solidFill>
                <a:latin typeface="Times New Roman" pitchFamily="18" charset="0"/>
                <a:ea typeface="+mn-ea"/>
                <a:cs typeface="+mn-cs"/>
              </a:rPr>
              <a:t>У рапорта указывается состояние (создан, выписан, получен, отменен, закрыт). Регистрация выработки машины и машиниста в регистрах системы производится только по рапортам с состоянием «Закрыт».</a:t>
            </a:r>
          </a:p>
          <a:p>
            <a:endParaRPr lang="ru-RU" sz="1200" kern="1200" dirty="0" smtClean="0">
              <a:solidFill>
                <a:schemeClr val="tx1"/>
              </a:solidFill>
              <a:latin typeface="Times New Roman" pitchFamily="18" charset="0"/>
              <a:ea typeface="+mn-ea"/>
              <a:cs typeface="+mn-cs"/>
            </a:endParaRPr>
          </a:p>
          <a:p>
            <a:r>
              <a:rPr lang="ru-RU" sz="1200" kern="1200" dirty="0" smtClean="0">
                <a:solidFill>
                  <a:schemeClr val="tx1"/>
                </a:solidFill>
                <a:latin typeface="Times New Roman" pitchFamily="18" charset="0"/>
                <a:ea typeface="+mn-ea"/>
                <a:cs typeface="+mn-cs"/>
              </a:rPr>
              <a:t>В рапорте в качестве основных параметров указывается: строительная машина; бригада / подразделение, получившее наряд-рапорт; месяц выполнения работ и интервал дат в пределах месяца.</a:t>
            </a:r>
          </a:p>
          <a:p>
            <a:endParaRPr lang="ru-RU" sz="1200" kern="1200" dirty="0" smtClean="0">
              <a:solidFill>
                <a:schemeClr val="tx1"/>
              </a:solidFill>
              <a:latin typeface="Times New Roman" pitchFamily="18" charset="0"/>
              <a:ea typeface="+mn-ea"/>
              <a:cs typeface="+mn-cs"/>
            </a:endParaRPr>
          </a:p>
          <a:p>
            <a:r>
              <a:rPr lang="ru-RU" sz="1200" kern="1200" dirty="0" smtClean="0">
                <a:solidFill>
                  <a:schemeClr val="tx1"/>
                </a:solidFill>
                <a:latin typeface="Times New Roman" pitchFamily="18" charset="0"/>
                <a:ea typeface="+mn-ea"/>
                <a:cs typeface="+mn-cs"/>
              </a:rPr>
              <a:t>На закладке «Выполненные работы» регистрируются выполненные работы и отработанное время машинистов, они регистрируются либо в целом за период (если установлен признак «Развернутый период»), либо по отдельным дням (если признак развернутого периода не установлен).</a:t>
            </a:r>
          </a:p>
          <a:p>
            <a:endParaRPr lang="ru-RU" sz="1200" kern="1200" dirty="0" smtClean="0">
              <a:solidFill>
                <a:schemeClr val="tx1"/>
              </a:solidFill>
              <a:latin typeface="Times New Roman" pitchFamily="18" charset="0"/>
              <a:ea typeface="+mn-ea"/>
              <a:cs typeface="+mn-cs"/>
            </a:endParaRPr>
          </a:p>
          <a:p>
            <a:r>
              <a:rPr lang="ru-RU" sz="1200" kern="1200" dirty="0" smtClean="0">
                <a:solidFill>
                  <a:schemeClr val="tx1"/>
                </a:solidFill>
                <a:latin typeface="Times New Roman" pitchFamily="18" charset="0"/>
                <a:ea typeface="+mn-ea"/>
                <a:cs typeface="+mn-cs"/>
              </a:rPr>
              <a:t>В</a:t>
            </a:r>
            <a:r>
              <a:rPr lang="ru-RU" sz="1200" kern="1200" baseline="0" dirty="0" smtClean="0">
                <a:solidFill>
                  <a:schemeClr val="tx1"/>
                </a:solidFill>
                <a:latin typeface="Times New Roman" pitchFamily="18" charset="0"/>
                <a:ea typeface="+mn-ea"/>
                <a:cs typeface="+mn-cs"/>
              </a:rPr>
              <a:t> табличной части «Выполненные работы» </a:t>
            </a:r>
            <a:r>
              <a:rPr lang="ru-RU" sz="1200" kern="1200" dirty="0" smtClean="0">
                <a:solidFill>
                  <a:schemeClr val="tx1"/>
                </a:solidFill>
                <a:latin typeface="Times New Roman" pitchFamily="18" charset="0"/>
                <a:ea typeface="+mn-ea"/>
                <a:cs typeface="+mn-cs"/>
              </a:rPr>
              <a:t>необходимо указать: </a:t>
            </a:r>
          </a:p>
          <a:p>
            <a:pPr>
              <a:buFont typeface="Arial" pitchFamily="34" charset="0"/>
              <a:buChar char="•"/>
            </a:pPr>
            <a:r>
              <a:rPr lang="ru-RU" sz="1200" kern="1200" dirty="0" smtClean="0">
                <a:solidFill>
                  <a:schemeClr val="tx1"/>
                </a:solidFill>
                <a:latin typeface="Times New Roman" pitchFamily="18" charset="0"/>
                <a:ea typeface="+mn-ea"/>
                <a:cs typeface="+mn-cs"/>
              </a:rPr>
              <a:t>объект строительства, на котором выполнялись работы;</a:t>
            </a:r>
          </a:p>
          <a:p>
            <a:pPr>
              <a:buFont typeface="Arial" pitchFamily="34" charset="0"/>
              <a:buChar char="•"/>
            </a:pPr>
            <a:r>
              <a:rPr lang="ru-RU" sz="1200" kern="1200" dirty="0" smtClean="0">
                <a:solidFill>
                  <a:schemeClr val="tx1"/>
                </a:solidFill>
                <a:latin typeface="Times New Roman" pitchFamily="18" charset="0"/>
                <a:ea typeface="+mn-ea"/>
                <a:cs typeface="+mn-cs"/>
              </a:rPr>
              <a:t>машинист;</a:t>
            </a:r>
          </a:p>
          <a:p>
            <a:pPr>
              <a:buFont typeface="Arial" pitchFamily="34" charset="0"/>
              <a:buChar char="•"/>
            </a:pPr>
            <a:r>
              <a:rPr lang="ru-RU" sz="1200" kern="1200" dirty="0" smtClean="0">
                <a:solidFill>
                  <a:schemeClr val="tx1"/>
                </a:solidFill>
                <a:latin typeface="Times New Roman" pitchFamily="18" charset="0"/>
                <a:ea typeface="+mn-ea"/>
                <a:cs typeface="+mn-cs"/>
              </a:rPr>
              <a:t>технологическая операция - работы, к выполнению которых привлекалась машина;</a:t>
            </a:r>
          </a:p>
          <a:p>
            <a:pPr>
              <a:buFont typeface="Arial" pitchFamily="34" charset="0"/>
              <a:buChar char="•"/>
            </a:pPr>
            <a:r>
              <a:rPr lang="ru-RU" sz="1200" kern="1200" dirty="0" smtClean="0">
                <a:solidFill>
                  <a:schemeClr val="tx1"/>
                </a:solidFill>
                <a:latin typeface="Times New Roman" pitchFamily="18" charset="0"/>
                <a:ea typeface="+mn-ea"/>
                <a:cs typeface="+mn-cs"/>
              </a:rPr>
              <a:t>Время работы машины.</a:t>
            </a:r>
          </a:p>
          <a:p>
            <a:pPr>
              <a:buFont typeface="Arial" pitchFamily="34" charset="0"/>
              <a:buChar char="•"/>
            </a:pPr>
            <a:endParaRPr lang="ru-RU" sz="1200" kern="1200" dirty="0" smtClean="0">
              <a:solidFill>
                <a:schemeClr val="tx1"/>
              </a:solidFill>
              <a:latin typeface="Times New Roman" pitchFamily="18" charset="0"/>
              <a:ea typeface="+mn-ea"/>
              <a:cs typeface="+mn-cs"/>
            </a:endParaRPr>
          </a:p>
          <a:p>
            <a:pPr marL="0" marR="0" indent="0" algn="l" defTabSz="914400" rtl="0" eaLnBrk="0" fontAlgn="base" latinLnBrk="0" hangingPunct="0">
              <a:lnSpc>
                <a:spcPct val="100000"/>
              </a:lnSpc>
              <a:spcBef>
                <a:spcPct val="30000"/>
              </a:spcBef>
              <a:spcAft>
                <a:spcPct val="0"/>
              </a:spcAft>
              <a:buClrTx/>
              <a:buSzTx/>
              <a:buFont typeface="Arial" pitchFamily="34" charset="0"/>
              <a:buNone/>
              <a:tabLst/>
              <a:defRPr/>
            </a:pPr>
            <a:r>
              <a:rPr lang="ru-RU" sz="1200" kern="1200" dirty="0" smtClean="0">
                <a:solidFill>
                  <a:schemeClr val="tx1"/>
                </a:solidFill>
                <a:latin typeface="Times New Roman" pitchFamily="18" charset="0"/>
                <a:ea typeface="+mn-ea"/>
                <a:cs typeface="+mn-cs"/>
              </a:rPr>
              <a:t>Продолжение данной табличной части находится на закладке «Дополнительные показатели для расчета заработной платы», на которой можно указать время, отработанное сверхурочно, в выходные и праздничные дни, в ночное время, а также время простоев. Основное рабочее время (явка) регистрируется с учетом сверхурочных и т.д. (т.е. включая их), либо без их учета в зависимости от настроек параметров учета.</a:t>
            </a:r>
          </a:p>
          <a:p>
            <a:pPr marL="0" marR="0" indent="0" algn="l" defTabSz="914400" rtl="0" eaLnBrk="0" fontAlgn="base" latinLnBrk="0" hangingPunct="0">
              <a:lnSpc>
                <a:spcPct val="100000"/>
              </a:lnSpc>
              <a:spcBef>
                <a:spcPct val="30000"/>
              </a:spcBef>
              <a:spcAft>
                <a:spcPct val="0"/>
              </a:spcAft>
              <a:buClrTx/>
              <a:buSzTx/>
              <a:buFont typeface="Arial" pitchFamily="34" charset="0"/>
              <a:buNone/>
              <a:tabLst/>
              <a:defRPr/>
            </a:pPr>
            <a:endParaRPr lang="ru-RU" sz="1200" kern="1200" dirty="0" smtClean="0">
              <a:solidFill>
                <a:schemeClr val="tx1"/>
              </a:solidFill>
              <a:latin typeface="Times New Roman" pitchFamily="18" charset="0"/>
              <a:ea typeface="+mn-ea"/>
              <a:cs typeface="+mn-cs"/>
            </a:endParaRPr>
          </a:p>
          <a:p>
            <a:pPr>
              <a:buFont typeface="Arial" pitchFamily="34" charset="0"/>
              <a:buNone/>
            </a:pPr>
            <a:endParaRPr lang="ru-RU" sz="1200" kern="1200" dirty="0" smtClean="0">
              <a:solidFill>
                <a:schemeClr val="tx1"/>
              </a:solidFill>
              <a:latin typeface="Times New Roman" pitchFamily="18" charset="0"/>
              <a:ea typeface="+mn-ea"/>
              <a:cs typeface="+mn-cs"/>
            </a:endParaRPr>
          </a:p>
          <a:p>
            <a:endParaRPr lang="ru-RU" sz="1200" kern="1200" dirty="0">
              <a:solidFill>
                <a:schemeClr val="tx1"/>
              </a:solidFill>
              <a:latin typeface="Times New Roman" pitchFamily="18" charset="0"/>
              <a:ea typeface="+mn-ea"/>
              <a:cs typeface="+mn-cs"/>
            </a:endParaRPr>
          </a:p>
        </p:txBody>
      </p:sp>
      <p:sp>
        <p:nvSpPr>
          <p:cNvPr id="4" name="Номер слайда 3"/>
          <p:cNvSpPr>
            <a:spLocks noGrp="1"/>
          </p:cNvSpPr>
          <p:nvPr>
            <p:ph type="sldNum" sz="quarter" idx="10"/>
          </p:nvPr>
        </p:nvSpPr>
        <p:spPr/>
        <p:txBody>
          <a:bodyPr/>
          <a:lstStyle/>
          <a:p>
            <a:pPr>
              <a:defRPr/>
            </a:pPr>
            <a:fld id="{A0A0875F-6827-4448-B2B3-E4574570D878}" type="slidenum">
              <a:rPr lang="ru-RU" smtClean="0"/>
              <a:pPr>
                <a:defRPr/>
              </a:pPr>
              <a:t>58</a:t>
            </a:fld>
            <a:endParaRPr lang="ru-RU"/>
          </a:p>
        </p:txBody>
      </p:sp>
    </p:spTree>
    <p:extLst>
      <p:ext uri="{BB962C8B-B14F-4D97-AF65-F5344CB8AC3E}">
        <p14:creationId xmlns:p14="http://schemas.microsoft.com/office/powerpoint/2010/main" val="155836695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Times New Roman" pitchFamily="18" charset="0"/>
                <a:ea typeface="+mn-ea"/>
                <a:cs typeface="+mn-cs"/>
              </a:rPr>
              <a:t>Документ «Журнал учета работ прочих строительных механизмов» предназначен для регистрации фактической выработки мелких машин и механизмов, работы которых не регистрируются рапортами и путевыми листами.</a:t>
            </a:r>
          </a:p>
          <a:p>
            <a:r>
              <a:rPr lang="ru-RU" sz="1200" kern="1200" dirty="0" smtClean="0">
                <a:solidFill>
                  <a:schemeClr val="tx1"/>
                </a:solidFill>
                <a:latin typeface="Times New Roman" pitchFamily="18" charset="0"/>
                <a:ea typeface="+mn-ea"/>
                <a:cs typeface="+mn-cs"/>
              </a:rPr>
              <a:t>Журнал составляется за определенный месяц.</a:t>
            </a:r>
          </a:p>
          <a:p>
            <a:endParaRPr lang="ru-RU" sz="1200" kern="1200" dirty="0" smtClean="0">
              <a:solidFill>
                <a:schemeClr val="tx1"/>
              </a:solidFill>
              <a:latin typeface="Times New Roman" pitchFamily="18" charset="0"/>
              <a:ea typeface="+mn-ea"/>
              <a:cs typeface="+mn-cs"/>
            </a:endParaRPr>
          </a:p>
          <a:p>
            <a:r>
              <a:rPr lang="ru-RU" sz="1200" kern="1200" dirty="0" smtClean="0">
                <a:solidFill>
                  <a:schemeClr val="tx1"/>
                </a:solidFill>
                <a:latin typeface="Times New Roman" pitchFamily="18" charset="0"/>
                <a:ea typeface="+mn-ea"/>
                <a:cs typeface="+mn-cs"/>
              </a:rPr>
              <a:t>В строках журнала указывается:</a:t>
            </a:r>
          </a:p>
          <a:p>
            <a:pPr>
              <a:buFont typeface="Arial" pitchFamily="34" charset="0"/>
              <a:buChar char="•"/>
            </a:pPr>
            <a:r>
              <a:rPr lang="ru-RU" sz="1200" kern="1200" baseline="0" dirty="0" smtClean="0">
                <a:solidFill>
                  <a:schemeClr val="tx1"/>
                </a:solidFill>
                <a:latin typeface="Times New Roman" pitchFamily="18" charset="0"/>
                <a:ea typeface="+mn-ea"/>
                <a:cs typeface="+mn-cs"/>
              </a:rPr>
              <a:t> с</a:t>
            </a:r>
            <a:r>
              <a:rPr lang="ru-RU" sz="1200" kern="1200" dirty="0" smtClean="0">
                <a:solidFill>
                  <a:schemeClr val="tx1"/>
                </a:solidFill>
                <a:latin typeface="Times New Roman" pitchFamily="18" charset="0"/>
                <a:ea typeface="+mn-ea"/>
                <a:cs typeface="+mn-cs"/>
              </a:rPr>
              <a:t>троительная машина;</a:t>
            </a:r>
          </a:p>
          <a:p>
            <a:pPr>
              <a:buFont typeface="Arial" pitchFamily="34" charset="0"/>
              <a:buChar char="•"/>
            </a:pPr>
            <a:r>
              <a:rPr lang="ru-RU" sz="1200" kern="1200" dirty="0" smtClean="0">
                <a:solidFill>
                  <a:schemeClr val="tx1"/>
                </a:solidFill>
                <a:latin typeface="Times New Roman" pitchFamily="18" charset="0"/>
                <a:ea typeface="+mn-ea"/>
                <a:cs typeface="+mn-cs"/>
              </a:rPr>
              <a:t>объект строительства, по которому выполнялись работы;</a:t>
            </a:r>
          </a:p>
          <a:p>
            <a:pPr>
              <a:buFont typeface="Arial" pitchFamily="34" charset="0"/>
              <a:buChar char="•"/>
            </a:pPr>
            <a:r>
              <a:rPr lang="ru-RU" sz="1200" kern="1200" dirty="0" smtClean="0">
                <a:solidFill>
                  <a:schemeClr val="tx1"/>
                </a:solidFill>
                <a:latin typeface="Times New Roman" pitchFamily="18" charset="0"/>
                <a:ea typeface="+mn-ea"/>
                <a:cs typeface="+mn-cs"/>
              </a:rPr>
              <a:t>технологическая операция - СМР, к выполнению которой привлекался механизм;</a:t>
            </a:r>
          </a:p>
          <a:p>
            <a:pPr>
              <a:buFont typeface="Arial" pitchFamily="34" charset="0"/>
              <a:buChar char="•"/>
            </a:pPr>
            <a:r>
              <a:rPr lang="ru-RU" sz="1200" kern="1200" dirty="0" smtClean="0">
                <a:solidFill>
                  <a:schemeClr val="tx1"/>
                </a:solidFill>
                <a:latin typeface="Times New Roman" pitchFamily="18" charset="0"/>
                <a:ea typeface="+mn-ea"/>
                <a:cs typeface="+mn-cs"/>
              </a:rPr>
              <a:t>время выполнения работ;</a:t>
            </a:r>
          </a:p>
          <a:p>
            <a:pPr>
              <a:buFont typeface="Arial" pitchFamily="34" charset="0"/>
              <a:buChar char="•"/>
            </a:pPr>
            <a:r>
              <a:rPr lang="ru-RU" sz="1200" kern="1200" dirty="0" smtClean="0">
                <a:solidFill>
                  <a:schemeClr val="tx1"/>
                </a:solidFill>
                <a:latin typeface="Times New Roman" pitchFamily="18" charset="0"/>
                <a:ea typeface="+mn-ea"/>
                <a:cs typeface="+mn-cs"/>
              </a:rPr>
              <a:t>объем работ - объем выполненных работ;</a:t>
            </a:r>
          </a:p>
          <a:p>
            <a:pPr>
              <a:buFont typeface="Arial" pitchFamily="34" charset="0"/>
              <a:buChar char="•"/>
            </a:pPr>
            <a:r>
              <a:rPr lang="ru-RU" sz="1200" kern="1200" dirty="0" smtClean="0">
                <a:solidFill>
                  <a:schemeClr val="tx1"/>
                </a:solidFill>
                <a:latin typeface="Times New Roman" pitchFamily="18" charset="0"/>
                <a:ea typeface="+mn-ea"/>
                <a:cs typeface="+mn-cs"/>
              </a:rPr>
              <a:t>время простоя по вине заказчика на объекте.</a:t>
            </a:r>
          </a:p>
          <a:p>
            <a:endParaRPr lang="ru-RU" sz="1200" kern="1200" dirty="0">
              <a:solidFill>
                <a:schemeClr val="tx1"/>
              </a:solidFill>
              <a:latin typeface="Times New Roman" pitchFamily="18" charset="0"/>
              <a:ea typeface="+mn-ea"/>
              <a:cs typeface="+mn-cs"/>
            </a:endParaRPr>
          </a:p>
        </p:txBody>
      </p:sp>
      <p:sp>
        <p:nvSpPr>
          <p:cNvPr id="4" name="Номер слайда 3"/>
          <p:cNvSpPr>
            <a:spLocks noGrp="1"/>
          </p:cNvSpPr>
          <p:nvPr>
            <p:ph type="sldNum" sz="quarter" idx="10"/>
          </p:nvPr>
        </p:nvSpPr>
        <p:spPr/>
        <p:txBody>
          <a:bodyPr/>
          <a:lstStyle/>
          <a:p>
            <a:pPr>
              <a:defRPr/>
            </a:pPr>
            <a:fld id="{A0A0875F-6827-4448-B2B3-E4574570D878}" type="slidenum">
              <a:rPr lang="ru-RU" smtClean="0"/>
              <a:pPr>
                <a:defRPr/>
              </a:pPr>
              <a:t>59</a:t>
            </a:fld>
            <a:endParaRPr lang="ru-RU"/>
          </a:p>
        </p:txBody>
      </p:sp>
    </p:spTree>
    <p:extLst>
      <p:ext uri="{BB962C8B-B14F-4D97-AF65-F5344CB8AC3E}">
        <p14:creationId xmlns:p14="http://schemas.microsoft.com/office/powerpoint/2010/main" val="14815732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ED133995-17E9-4A2D-9CA2-50CF5D22E1A5}" type="slidenum">
              <a:rPr lang="ru-RU"/>
              <a:pPr/>
              <a:t>6</a:t>
            </a:fld>
            <a:endParaRPr lang="ru-RU" dirty="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r>
              <a:rPr lang="ru-RU" dirty="0" smtClean="0"/>
              <a:t>Итак, рассмотрим более подробно функциональные возможности программного продукта для бухгалтера строительной организации, как одного из пользователей</a:t>
            </a:r>
            <a:r>
              <a:rPr lang="ru-RU" baseline="0" dirty="0" smtClean="0"/>
              <a:t> автоматизированной системы</a:t>
            </a:r>
            <a:endParaRPr lang="ru-RU" dirty="0"/>
          </a:p>
        </p:txBody>
      </p:sp>
    </p:spTree>
    <p:extLst>
      <p:ext uri="{BB962C8B-B14F-4D97-AF65-F5344CB8AC3E}">
        <p14:creationId xmlns:p14="http://schemas.microsoft.com/office/powerpoint/2010/main" val="61728506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Times New Roman" pitchFamily="18" charset="0"/>
                <a:ea typeface="+mn-ea"/>
                <a:cs typeface="+mn-cs"/>
              </a:rPr>
              <a:t>Затраты на механизацию строительно-монтажных работ учитываются на счете 8420 «Расходы по содержанию и эксплуатации строительных машин и механизмов» в разрезе аналитик «Подразделения», «Строительные машины и механизмы», «Статьи </a:t>
            </a:r>
            <a:r>
              <a:rPr lang="ru-RU" sz="1200" kern="1200" baseline="0" dirty="0" smtClean="0">
                <a:solidFill>
                  <a:schemeClr val="tx1"/>
                </a:solidFill>
                <a:latin typeface="Times New Roman" pitchFamily="18" charset="0"/>
                <a:ea typeface="+mn-ea"/>
                <a:cs typeface="+mn-cs"/>
              </a:rPr>
              <a:t> затрат». </a:t>
            </a:r>
          </a:p>
          <a:p>
            <a:r>
              <a:rPr lang="ru-RU" sz="1200" kern="1200" baseline="0" dirty="0" smtClean="0">
                <a:solidFill>
                  <a:schemeClr val="tx1"/>
                </a:solidFill>
                <a:latin typeface="Times New Roman" pitchFamily="18" charset="0"/>
                <a:ea typeface="+mn-ea"/>
                <a:cs typeface="+mn-cs"/>
              </a:rPr>
              <a:t>З</a:t>
            </a:r>
            <a:r>
              <a:rPr lang="ru-RU" sz="1200" kern="1200" dirty="0" smtClean="0">
                <a:solidFill>
                  <a:schemeClr val="tx1"/>
                </a:solidFill>
                <a:latin typeface="Times New Roman" pitchFamily="18" charset="0"/>
                <a:ea typeface="+mn-ea"/>
                <a:cs typeface="+mn-cs"/>
              </a:rPr>
              <a:t>атраты можно учитывать как по собственным машинам, так и по арендованным. </a:t>
            </a:r>
          </a:p>
          <a:p>
            <a:r>
              <a:rPr lang="ru-RU" sz="1200" kern="1200" dirty="0" smtClean="0">
                <a:solidFill>
                  <a:schemeClr val="tx1"/>
                </a:solidFill>
                <a:latin typeface="Times New Roman" pitchFamily="18" charset="0"/>
                <a:ea typeface="+mn-ea"/>
                <a:cs typeface="+mn-cs"/>
              </a:rPr>
              <a:t>На этом счете можно отражать получение услуг по ремонту, аренде и прочему обслуживанию машин и механизмов. </a:t>
            </a:r>
          </a:p>
          <a:p>
            <a:endParaRPr lang="ru-RU" sz="1200" kern="1200" dirty="0" smtClean="0">
              <a:solidFill>
                <a:schemeClr val="tx1"/>
              </a:solidFill>
              <a:latin typeface="Times New Roman" pitchFamily="18" charset="0"/>
              <a:ea typeface="+mn-ea"/>
              <a:cs typeface="+mn-cs"/>
            </a:endParaRPr>
          </a:p>
          <a:p>
            <a:pPr marL="228600" marR="0" indent="-228600" algn="l" defTabSz="914400" rtl="0" eaLnBrk="0" fontAlgn="base" latinLnBrk="0" hangingPunct="0">
              <a:lnSpc>
                <a:spcPct val="100000"/>
              </a:lnSpc>
              <a:spcBef>
                <a:spcPts val="600"/>
              </a:spcBef>
              <a:spcAft>
                <a:spcPts val="600"/>
              </a:spcAft>
              <a:buClrTx/>
              <a:buSzTx/>
              <a:buFontTx/>
              <a:buNone/>
              <a:tabLst/>
              <a:defRPr/>
            </a:pPr>
            <a:endParaRPr lang="ru-RU" baseline="0" dirty="0" smtClean="0"/>
          </a:p>
          <a:p>
            <a:pPr marL="228600" marR="0" indent="-228600" algn="l" defTabSz="914400" rtl="0" eaLnBrk="0" fontAlgn="base" latinLnBrk="0" hangingPunct="0">
              <a:lnSpc>
                <a:spcPct val="100000"/>
              </a:lnSpc>
              <a:spcBef>
                <a:spcPts val="600"/>
              </a:spcBef>
              <a:spcAft>
                <a:spcPts val="600"/>
              </a:spcAft>
              <a:buClrTx/>
              <a:buSzTx/>
              <a:buFontTx/>
              <a:buNone/>
              <a:tabLst/>
              <a:defRPr/>
            </a:pPr>
            <a:endParaRPr lang="ru-RU" baseline="0" dirty="0" smtClean="0"/>
          </a:p>
        </p:txBody>
      </p:sp>
      <p:sp>
        <p:nvSpPr>
          <p:cNvPr id="4" name="Номер слайда 3"/>
          <p:cNvSpPr>
            <a:spLocks noGrp="1"/>
          </p:cNvSpPr>
          <p:nvPr>
            <p:ph type="sldNum" sz="quarter" idx="10"/>
          </p:nvPr>
        </p:nvSpPr>
        <p:spPr/>
        <p:txBody>
          <a:bodyPr/>
          <a:lstStyle/>
          <a:p>
            <a:pPr>
              <a:defRPr/>
            </a:pPr>
            <a:fld id="{A0A0875F-6827-4448-B2B3-E4574570D878}" type="slidenum">
              <a:rPr lang="ru-RU" smtClean="0"/>
              <a:pPr>
                <a:defRPr/>
              </a:pPr>
              <a:t>60</a:t>
            </a:fld>
            <a:endParaRPr lang="ru-RU"/>
          </a:p>
        </p:txBody>
      </p:sp>
    </p:spTree>
    <p:extLst>
      <p:ext uri="{BB962C8B-B14F-4D97-AF65-F5344CB8AC3E}">
        <p14:creationId xmlns:p14="http://schemas.microsoft.com/office/powerpoint/2010/main" val="280644223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Times New Roman" pitchFamily="18" charset="0"/>
                <a:ea typeface="+mn-ea"/>
                <a:cs typeface="+mn-cs"/>
              </a:rPr>
              <a:t>Отработанное время водителей и машинистов учитывается на основании путевых листов и рапортов о работе строительных машин, или сразу в табеле учета рабочего времени. Для учета повременной оплаты в документе</a:t>
            </a:r>
            <a:r>
              <a:rPr lang="ru-RU" sz="1200" kern="1200" baseline="0" dirty="0" smtClean="0">
                <a:solidFill>
                  <a:schemeClr val="tx1"/>
                </a:solidFill>
                <a:latin typeface="Times New Roman" pitchFamily="18" charset="0"/>
                <a:ea typeface="+mn-ea"/>
                <a:cs typeface="+mn-cs"/>
              </a:rPr>
              <a:t> о приеме на работу необходимо </a:t>
            </a:r>
            <a:r>
              <a:rPr lang="ru-RU" sz="1200" b="0" baseline="0" dirty="0" smtClean="0">
                <a:solidFill>
                  <a:schemeClr val="accent4">
                    <a:lumMod val="90000"/>
                    <a:lumOff val="10000"/>
                  </a:schemeClr>
                </a:solidFill>
              </a:rPr>
              <a:t>установить признак «Учитывать отработанное время по нарядам»</a:t>
            </a:r>
            <a:endParaRPr lang="ru-RU" sz="1200" kern="1200" dirty="0" smtClean="0">
              <a:solidFill>
                <a:schemeClr val="tx1"/>
              </a:solidFill>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ru-RU" sz="1200" kern="1200" dirty="0" smtClean="0">
                <a:solidFill>
                  <a:schemeClr val="tx1"/>
                </a:solidFill>
                <a:latin typeface="Times New Roman" pitchFamily="18" charset="0"/>
                <a:ea typeface="+mn-ea"/>
                <a:cs typeface="+mn-cs"/>
              </a:rPr>
              <a:t>В главе </a:t>
            </a:r>
            <a:r>
              <a:rPr lang="ru-RU" sz="1200" b="1" kern="1200" dirty="0" smtClean="0">
                <a:solidFill>
                  <a:schemeClr val="tx1"/>
                </a:solidFill>
                <a:latin typeface="Times New Roman" pitchFamily="18" charset="0"/>
                <a:ea typeface="+mn-ea"/>
                <a:cs typeface="+mn-cs"/>
              </a:rPr>
              <a:t>«</a:t>
            </a:r>
            <a:r>
              <a:rPr lang="ru-RU" sz="1200" b="1" dirty="0" smtClean="0">
                <a:solidFill>
                  <a:schemeClr val="accent4">
                    <a:lumMod val="90000"/>
                    <a:lumOff val="10000"/>
                  </a:schemeClr>
                </a:solidFill>
              </a:rPr>
              <a:t>Оплата труда и учет отработанного времени» </a:t>
            </a:r>
            <a:r>
              <a:rPr lang="ru-RU" sz="1200" b="0" dirty="0" smtClean="0">
                <a:solidFill>
                  <a:schemeClr val="accent4">
                    <a:lumMod val="90000"/>
                    <a:lumOff val="10000"/>
                  </a:schemeClr>
                </a:solidFill>
              </a:rPr>
              <a:t>подробно описаны настройки  при оформлении</a:t>
            </a:r>
            <a:r>
              <a:rPr lang="ru-RU" sz="1200" b="0" baseline="0" dirty="0" smtClean="0">
                <a:solidFill>
                  <a:schemeClr val="accent4">
                    <a:lumMod val="90000"/>
                    <a:lumOff val="10000"/>
                  </a:schemeClr>
                </a:solidFill>
              </a:rPr>
              <a:t> кадровых документов для учета отработанного времени и начисления заработной платы по путевым листам и рапортам о работе машин и механизмов.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ru-RU" sz="1200" b="0" dirty="0" smtClean="0">
              <a:solidFill>
                <a:schemeClr val="accent4">
                  <a:lumMod val="90000"/>
                  <a:lumOff val="10000"/>
                </a:schemeClr>
              </a:solidFill>
            </a:endParaRPr>
          </a:p>
          <a:p>
            <a:r>
              <a:rPr lang="ru-RU" sz="1200" b="1" kern="1200" dirty="0" smtClean="0">
                <a:solidFill>
                  <a:schemeClr val="tx1"/>
                </a:solidFill>
                <a:latin typeface="Times New Roman" pitchFamily="18" charset="0"/>
                <a:ea typeface="+mn-ea"/>
                <a:cs typeface="+mn-cs"/>
              </a:rPr>
              <a:t> </a:t>
            </a:r>
          </a:p>
        </p:txBody>
      </p:sp>
      <p:sp>
        <p:nvSpPr>
          <p:cNvPr id="4" name="Номер слайда 3"/>
          <p:cNvSpPr>
            <a:spLocks noGrp="1"/>
          </p:cNvSpPr>
          <p:nvPr>
            <p:ph type="sldNum" sz="quarter" idx="10"/>
          </p:nvPr>
        </p:nvSpPr>
        <p:spPr/>
        <p:txBody>
          <a:bodyPr/>
          <a:lstStyle/>
          <a:p>
            <a:pPr>
              <a:defRPr/>
            </a:pPr>
            <a:fld id="{A0A0875F-6827-4448-B2B3-E4574570D878}" type="slidenum">
              <a:rPr lang="ru-RU" smtClean="0"/>
              <a:pPr>
                <a:defRPr/>
              </a:pPr>
              <a:t>61</a:t>
            </a:fld>
            <a:endParaRPr lang="ru-RU"/>
          </a:p>
        </p:txBody>
      </p:sp>
    </p:spTree>
    <p:extLst>
      <p:ext uri="{BB962C8B-B14F-4D97-AF65-F5344CB8AC3E}">
        <p14:creationId xmlns:p14="http://schemas.microsoft.com/office/powerpoint/2010/main" val="32502432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ru-RU" sz="1200" kern="1200" dirty="0" smtClean="0">
                <a:solidFill>
                  <a:schemeClr val="tx1"/>
                </a:solidFill>
                <a:latin typeface="Times New Roman" pitchFamily="18" charset="0"/>
                <a:ea typeface="+mn-ea"/>
                <a:cs typeface="+mn-cs"/>
              </a:rPr>
              <a:t>Затраты на ГСМ, использованные для выполнения строительных работ, отражаются на счете 8420 документом «Списание ТМЗ». </a:t>
            </a:r>
          </a:p>
          <a:p>
            <a:pPr marL="0" marR="0" indent="0" algn="l" defTabSz="914400" rtl="0" eaLnBrk="0" fontAlgn="base" latinLnBrk="0" hangingPunct="0">
              <a:lnSpc>
                <a:spcPct val="100000"/>
              </a:lnSpc>
              <a:spcBef>
                <a:spcPct val="30000"/>
              </a:spcBef>
              <a:spcAft>
                <a:spcPct val="0"/>
              </a:spcAft>
              <a:buClrTx/>
              <a:buSzTx/>
              <a:buFontTx/>
              <a:buNone/>
              <a:tabLst/>
              <a:defRPr/>
            </a:pPr>
            <a:endParaRPr lang="ru-RU" sz="1200" kern="1200" dirty="0" smtClean="0">
              <a:solidFill>
                <a:schemeClr val="tx1"/>
              </a:solidFill>
              <a:latin typeface="Times New Roman" pitchFamily="18"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ru-RU" sz="1200" kern="1200" dirty="0" smtClean="0">
                <a:solidFill>
                  <a:schemeClr val="tx1"/>
                </a:solidFill>
                <a:latin typeface="Times New Roman" pitchFamily="18" charset="0"/>
                <a:ea typeface="+mn-ea"/>
                <a:cs typeface="+mn-cs"/>
              </a:rPr>
              <a:t>При помощи обработки «Отражение в учете списания ГСМ» можно автоматизировать расчет списания ГСМ по нормам расхода на основании путевых листов.</a:t>
            </a:r>
          </a:p>
          <a:p>
            <a:endParaRPr lang="ru-RU" sz="1200" kern="1200" dirty="0" smtClean="0">
              <a:solidFill>
                <a:schemeClr val="tx1"/>
              </a:solidFill>
              <a:latin typeface="Times New Roman" pitchFamily="18" charset="0"/>
              <a:ea typeface="+mn-ea"/>
              <a:cs typeface="+mn-cs"/>
            </a:endParaRPr>
          </a:p>
          <a:p>
            <a:endParaRPr lang="ru-RU" sz="1200" kern="1200" dirty="0" smtClean="0">
              <a:solidFill>
                <a:schemeClr val="tx1"/>
              </a:solidFill>
              <a:latin typeface="Times New Roman" pitchFamily="18" charset="0"/>
              <a:ea typeface="+mn-ea"/>
              <a:cs typeface="+mn-cs"/>
            </a:endParaRPr>
          </a:p>
          <a:p>
            <a:endParaRPr lang="ru-RU" sz="1200" kern="1200" dirty="0">
              <a:solidFill>
                <a:schemeClr val="tx1"/>
              </a:solidFill>
              <a:latin typeface="Times New Roman" pitchFamily="18" charset="0"/>
              <a:ea typeface="+mn-ea"/>
              <a:cs typeface="+mn-cs"/>
            </a:endParaRPr>
          </a:p>
        </p:txBody>
      </p:sp>
      <p:sp>
        <p:nvSpPr>
          <p:cNvPr id="4" name="Номер слайда 3"/>
          <p:cNvSpPr>
            <a:spLocks noGrp="1"/>
          </p:cNvSpPr>
          <p:nvPr>
            <p:ph type="sldNum" sz="quarter" idx="10"/>
          </p:nvPr>
        </p:nvSpPr>
        <p:spPr/>
        <p:txBody>
          <a:bodyPr/>
          <a:lstStyle/>
          <a:p>
            <a:pPr>
              <a:defRPr/>
            </a:pPr>
            <a:fld id="{A0A0875F-6827-4448-B2B3-E4574570D878}" type="slidenum">
              <a:rPr lang="ru-RU" smtClean="0"/>
              <a:pPr>
                <a:defRPr/>
              </a:pPr>
              <a:t>62</a:t>
            </a:fld>
            <a:endParaRPr lang="ru-RU"/>
          </a:p>
        </p:txBody>
      </p:sp>
    </p:spTree>
    <p:extLst>
      <p:ext uri="{BB962C8B-B14F-4D97-AF65-F5344CB8AC3E}">
        <p14:creationId xmlns:p14="http://schemas.microsoft.com/office/powerpoint/2010/main" val="55073971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77500" lnSpcReduction="20000"/>
          </a:bodyPr>
          <a:lstStyle/>
          <a:p>
            <a:r>
              <a:rPr lang="ru-RU" sz="1200" kern="1200" dirty="0" smtClean="0">
                <a:solidFill>
                  <a:schemeClr val="tx1"/>
                </a:solidFill>
                <a:latin typeface="Times New Roman" pitchFamily="18" charset="0"/>
                <a:ea typeface="+mn-ea"/>
                <a:cs typeface="+mn-cs"/>
              </a:rPr>
              <a:t>В том случае, если расходы по амортизации основного средства учитываются на счете, имеющем аналитику по объектам строительства, номенклатурным группам или машинам, то система автоматически может регистрировать расходы в этих разрезах. </a:t>
            </a:r>
          </a:p>
          <a:p>
            <a:r>
              <a:rPr lang="ru-RU" sz="1200" kern="1200" dirty="0" smtClean="0">
                <a:solidFill>
                  <a:schemeClr val="tx1"/>
                </a:solidFill>
                <a:latin typeface="Times New Roman" pitchFamily="18" charset="0"/>
                <a:ea typeface="+mn-ea"/>
                <a:cs typeface="+mn-cs"/>
              </a:rPr>
              <a:t>В том случае, если расходы по амортизации основного средства учитываются на каком-либо счете затрат, но расходы по амортизации, связанные с определенным объектом строительства должны относиться на другой, особый счет, можно воспользоваться регистром сведений «Настройки отражения амортизации, распределенной на объекты строительства». Регистр позволяет переопределить правило отражения в учете той доли расходов по амортизации, которая рассчитана по выбранному объекту строительства. </a:t>
            </a:r>
          </a:p>
          <a:p>
            <a:endParaRPr lang="ru-RU" sz="1200" kern="1200" dirty="0" smtClean="0">
              <a:solidFill>
                <a:schemeClr val="tx1"/>
              </a:solidFill>
              <a:latin typeface="Times New Roman" pitchFamily="18" charset="0"/>
              <a:ea typeface="+mn-ea"/>
              <a:cs typeface="+mn-cs"/>
            </a:endParaRPr>
          </a:p>
          <a:p>
            <a:r>
              <a:rPr lang="ru-RU" sz="1200" kern="1200" dirty="0" smtClean="0">
                <a:solidFill>
                  <a:schemeClr val="tx1"/>
                </a:solidFill>
                <a:latin typeface="Times New Roman" pitchFamily="18" charset="0"/>
                <a:ea typeface="+mn-ea"/>
                <a:cs typeface="+mn-cs"/>
              </a:rPr>
              <a:t>Сам процесс распределения амортизации на объекты строительства реализован следующим образом:</a:t>
            </a:r>
          </a:p>
          <a:p>
            <a:pPr marL="228600" indent="-228600">
              <a:buAutoNum type="arabicParenR"/>
            </a:pPr>
            <a:r>
              <a:rPr lang="ru-RU" sz="1200" u="sng" kern="1200" dirty="0" smtClean="0">
                <a:solidFill>
                  <a:schemeClr val="tx1"/>
                </a:solidFill>
                <a:latin typeface="Times New Roman" pitchFamily="18" charset="0"/>
                <a:ea typeface="+mn-ea"/>
                <a:cs typeface="+mn-cs"/>
              </a:rPr>
              <a:t>Для ОС с производственным способом расчета </a:t>
            </a:r>
            <a:r>
              <a:rPr lang="ru-RU" sz="1200" kern="1200" dirty="0" smtClean="0">
                <a:solidFill>
                  <a:schemeClr val="tx1"/>
                </a:solidFill>
                <a:latin typeface="Times New Roman" pitchFamily="18" charset="0"/>
                <a:ea typeface="+mn-ea"/>
                <a:cs typeface="+mn-cs"/>
              </a:rPr>
              <a:t>сумм амортизации при расчете амортизации распределение производится пропорционально выработке по объектам строительства. Выработка регистрируется следующим образом:</a:t>
            </a:r>
          </a:p>
          <a:p>
            <a:pPr marL="228600" indent="-228600">
              <a:buFont typeface="Arial" pitchFamily="34" charset="0"/>
              <a:buChar char="•"/>
            </a:pPr>
            <a:r>
              <a:rPr lang="ru-RU" sz="1200" kern="1200" dirty="0" smtClean="0">
                <a:solidFill>
                  <a:schemeClr val="tx1"/>
                </a:solidFill>
                <a:latin typeface="Times New Roman" pitchFamily="18" charset="0"/>
                <a:ea typeface="+mn-ea"/>
                <a:cs typeface="+mn-cs"/>
              </a:rPr>
              <a:t>Если по соответствующей данному ОС машине вводятся путевые листы и рапорты о работе строительного механизма, и при этом в параметре выработки данного ОС установлена связь с параметрами выработки машины, тогда производственная выработка регистрируется непосредственно путевыми листами и рапортами;</a:t>
            </a:r>
          </a:p>
          <a:p>
            <a:pPr marL="228600" indent="-228600">
              <a:buFont typeface="Arial" pitchFamily="34" charset="0"/>
              <a:buChar char="•"/>
            </a:pPr>
            <a:r>
              <a:rPr lang="ru-RU" sz="1200" kern="1200" dirty="0" smtClean="0">
                <a:solidFill>
                  <a:schemeClr val="tx1"/>
                </a:solidFill>
                <a:latin typeface="Times New Roman" pitchFamily="18" charset="0"/>
                <a:ea typeface="+mn-ea"/>
                <a:cs typeface="+mn-cs"/>
              </a:rPr>
              <a:t>Если путевые листы и рапорты не вводятся, или отсутствует связь с параметрами выработки машины, то в документе «Выработка для расчета амортизации ОС» можно вводить данные в разрезе объектов строительства.</a:t>
            </a:r>
          </a:p>
          <a:p>
            <a:pPr marL="228600" indent="-228600">
              <a:buFont typeface="Arial" pitchFamily="34" charset="0"/>
              <a:buNone/>
            </a:pPr>
            <a:r>
              <a:rPr lang="ru-RU" sz="1200" kern="1200" dirty="0" smtClean="0">
                <a:solidFill>
                  <a:schemeClr val="tx1"/>
                </a:solidFill>
                <a:latin typeface="Times New Roman" pitchFamily="18" charset="0"/>
                <a:ea typeface="+mn-ea"/>
                <a:cs typeface="+mn-cs"/>
              </a:rPr>
              <a:t>2)</a:t>
            </a:r>
            <a:r>
              <a:rPr lang="ru-RU" sz="1200" kern="1200" baseline="0" dirty="0" smtClean="0">
                <a:solidFill>
                  <a:schemeClr val="tx1"/>
                </a:solidFill>
                <a:latin typeface="Times New Roman" pitchFamily="18" charset="0"/>
                <a:ea typeface="+mn-ea"/>
                <a:cs typeface="+mn-cs"/>
              </a:rPr>
              <a:t> </a:t>
            </a:r>
            <a:r>
              <a:rPr lang="ru-RU" sz="1200" kern="1200" dirty="0" smtClean="0">
                <a:solidFill>
                  <a:schemeClr val="tx1"/>
                </a:solidFill>
                <a:latin typeface="Times New Roman" pitchFamily="18" charset="0"/>
                <a:ea typeface="+mn-ea"/>
                <a:cs typeface="+mn-cs"/>
              </a:rPr>
              <a:t>Для ОС с непроизводственным способом расчета сумм амортизации:</a:t>
            </a:r>
          </a:p>
          <a:p>
            <a:pPr marL="228600" indent="-228600">
              <a:buFont typeface="Arial" pitchFamily="34" charset="0"/>
              <a:buChar char="•"/>
            </a:pPr>
            <a:r>
              <a:rPr lang="ru-RU" sz="1200" kern="1200" dirty="0" smtClean="0">
                <a:solidFill>
                  <a:schemeClr val="tx1"/>
                </a:solidFill>
                <a:latin typeface="Times New Roman" pitchFamily="18" charset="0"/>
                <a:ea typeface="+mn-ea"/>
                <a:cs typeface="+mn-cs"/>
              </a:rPr>
              <a:t>Если по соответствующей данному ОС машине вводятся путевые листы и рапорты о работе строительного механизма, то в виде машин реквизит «Параметр выработки для распределения амортизации и производственных затрат по объектам строительства» будет определять базу распределения сумм амортизации по данным путевых листов и рапортов</a:t>
            </a:r>
          </a:p>
          <a:p>
            <a:pPr marL="228600" indent="-228600">
              <a:buFont typeface="Arial" pitchFamily="34" charset="0"/>
              <a:buChar char="•"/>
            </a:pPr>
            <a:r>
              <a:rPr lang="ru-RU" sz="1200" kern="1200" dirty="0" smtClean="0">
                <a:solidFill>
                  <a:schemeClr val="tx1"/>
                </a:solidFill>
                <a:latin typeface="Times New Roman" pitchFamily="18" charset="0"/>
                <a:ea typeface="+mn-ea"/>
                <a:cs typeface="+mn-cs"/>
              </a:rPr>
              <a:t>Если путевые листы и рапорты не вводятся, можно внести настройки в регистр «Настройки распределения амортизации непроизводственных ОС».</a:t>
            </a:r>
          </a:p>
          <a:p>
            <a:endParaRPr lang="ru-RU" sz="1200" kern="1200" dirty="0">
              <a:solidFill>
                <a:schemeClr val="tx1"/>
              </a:solidFill>
              <a:latin typeface="Times New Roman" pitchFamily="18" charset="0"/>
              <a:ea typeface="+mn-ea"/>
              <a:cs typeface="+mn-cs"/>
            </a:endParaRPr>
          </a:p>
        </p:txBody>
      </p:sp>
      <p:sp>
        <p:nvSpPr>
          <p:cNvPr id="4" name="Номер слайда 3"/>
          <p:cNvSpPr>
            <a:spLocks noGrp="1"/>
          </p:cNvSpPr>
          <p:nvPr>
            <p:ph type="sldNum" sz="quarter" idx="10"/>
          </p:nvPr>
        </p:nvSpPr>
        <p:spPr/>
        <p:txBody>
          <a:bodyPr/>
          <a:lstStyle/>
          <a:p>
            <a:pPr>
              <a:defRPr/>
            </a:pPr>
            <a:fld id="{A0A0875F-6827-4448-B2B3-E4574570D878}" type="slidenum">
              <a:rPr lang="ru-RU" smtClean="0"/>
              <a:pPr>
                <a:defRPr/>
              </a:pPr>
              <a:t>63</a:t>
            </a:fld>
            <a:endParaRPr lang="ru-RU"/>
          </a:p>
        </p:txBody>
      </p:sp>
    </p:spTree>
    <p:extLst>
      <p:ext uri="{BB962C8B-B14F-4D97-AF65-F5344CB8AC3E}">
        <p14:creationId xmlns:p14="http://schemas.microsoft.com/office/powerpoint/2010/main" val="241936393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i="0" kern="1200" dirty="0" smtClean="0">
                <a:solidFill>
                  <a:schemeClr val="tx1"/>
                </a:solidFill>
                <a:latin typeface="Times New Roman" pitchFamily="18" charset="0"/>
                <a:ea typeface="+mn-ea"/>
                <a:cs typeface="+mn-cs"/>
              </a:rPr>
              <a:t>Регистр сведений «Настройки распределения амортизации непроизводственных ОС»</a:t>
            </a:r>
          </a:p>
          <a:p>
            <a:endParaRPr lang="ru-RU" sz="1200" i="1" kern="1200" dirty="0" smtClean="0">
              <a:solidFill>
                <a:schemeClr val="tx1"/>
              </a:solidFill>
              <a:latin typeface="Times New Roman" pitchFamily="18" charset="0"/>
              <a:ea typeface="+mn-ea"/>
              <a:cs typeface="+mn-cs"/>
            </a:endParaRPr>
          </a:p>
          <a:p>
            <a:r>
              <a:rPr lang="ru-RU" sz="1200" kern="1200" dirty="0" smtClean="0">
                <a:solidFill>
                  <a:schemeClr val="tx1"/>
                </a:solidFill>
                <a:latin typeface="Times New Roman" pitchFamily="18" charset="0"/>
                <a:ea typeface="+mn-ea"/>
                <a:cs typeface="+mn-cs"/>
              </a:rPr>
              <a:t>Этот регистр позволяет задать настройки распределения амортизации для основных средств, не являющихся производственными, то есть по которым не составляются путевые листы и рапорты о работе строительных механизмов. </a:t>
            </a:r>
          </a:p>
          <a:p>
            <a:endParaRPr lang="ru-RU" sz="1200" kern="1200" dirty="0" smtClean="0">
              <a:solidFill>
                <a:schemeClr val="tx1"/>
              </a:solidFill>
              <a:latin typeface="Times New Roman" pitchFamily="18" charset="0"/>
              <a:ea typeface="+mn-ea"/>
              <a:cs typeface="+mn-cs"/>
            </a:endParaRPr>
          </a:p>
          <a:p>
            <a:r>
              <a:rPr lang="ru-RU" sz="1200" kern="1200" dirty="0" smtClean="0">
                <a:solidFill>
                  <a:schemeClr val="tx1"/>
                </a:solidFill>
                <a:latin typeface="Times New Roman" pitchFamily="18" charset="0"/>
                <a:ea typeface="+mn-ea"/>
                <a:cs typeface="+mn-cs"/>
              </a:rPr>
              <a:t>Настройки можно создать как для подразделения, в котором находятся ОС, так и отдельно для основного средства. В случае, если настройка устанавливается для подразделения,   поле «Основное средство» не заполняется. Если же настройку необходимо установить для основного средства отдельно, то оно указывается в поле «Основное средство». </a:t>
            </a:r>
          </a:p>
          <a:p>
            <a:endParaRPr lang="ru-RU" sz="1200" kern="1200" dirty="0" smtClean="0">
              <a:solidFill>
                <a:schemeClr val="tx1"/>
              </a:solidFill>
              <a:latin typeface="Times New Roman" pitchFamily="18" charset="0"/>
              <a:ea typeface="+mn-ea"/>
              <a:cs typeface="+mn-cs"/>
            </a:endParaRPr>
          </a:p>
          <a:p>
            <a:r>
              <a:rPr lang="ru-RU" sz="1200" kern="1200" dirty="0" smtClean="0">
                <a:solidFill>
                  <a:schemeClr val="tx1"/>
                </a:solidFill>
                <a:latin typeface="Times New Roman" pitchFamily="18" charset="0"/>
                <a:ea typeface="+mn-ea"/>
                <a:cs typeface="+mn-cs"/>
              </a:rPr>
              <a:t>В поле «Отражение по объектам строительства» указывается на выбор:</a:t>
            </a:r>
          </a:p>
          <a:p>
            <a:pPr>
              <a:buFont typeface="Arial" pitchFamily="34" charset="0"/>
              <a:buChar char="•"/>
            </a:pPr>
            <a:r>
              <a:rPr lang="ru-RU" sz="1200" kern="1200" dirty="0" smtClean="0">
                <a:solidFill>
                  <a:schemeClr val="tx1"/>
                </a:solidFill>
                <a:latin typeface="Times New Roman" pitchFamily="18" charset="0"/>
                <a:ea typeface="+mn-ea"/>
                <a:cs typeface="+mn-cs"/>
              </a:rPr>
              <a:t>конкретный объект строительства</a:t>
            </a:r>
          </a:p>
          <a:p>
            <a:pPr>
              <a:buFont typeface="Arial" pitchFamily="34" charset="0"/>
              <a:buChar char="•"/>
            </a:pPr>
            <a:r>
              <a:rPr lang="ru-RU" baseline="0" dirty="0" smtClean="0"/>
              <a:t>вид распределения по объектам</a:t>
            </a:r>
          </a:p>
        </p:txBody>
      </p:sp>
      <p:sp>
        <p:nvSpPr>
          <p:cNvPr id="4" name="Номер слайда 3"/>
          <p:cNvSpPr>
            <a:spLocks noGrp="1"/>
          </p:cNvSpPr>
          <p:nvPr>
            <p:ph type="sldNum" sz="quarter" idx="10"/>
          </p:nvPr>
        </p:nvSpPr>
        <p:spPr/>
        <p:txBody>
          <a:bodyPr/>
          <a:lstStyle/>
          <a:p>
            <a:pPr>
              <a:defRPr/>
            </a:pPr>
            <a:fld id="{A0A0875F-6827-4448-B2B3-E4574570D878}" type="slidenum">
              <a:rPr lang="ru-RU" smtClean="0"/>
              <a:pPr>
                <a:defRPr/>
              </a:pPr>
              <a:t>64</a:t>
            </a:fld>
            <a:endParaRPr lang="ru-RU"/>
          </a:p>
        </p:txBody>
      </p:sp>
    </p:spTree>
    <p:extLst>
      <p:ext uri="{BB962C8B-B14F-4D97-AF65-F5344CB8AC3E}">
        <p14:creationId xmlns:p14="http://schemas.microsoft.com/office/powerpoint/2010/main" val="25199261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Times New Roman" pitchFamily="18" charset="0"/>
                <a:ea typeface="+mn-ea"/>
                <a:cs typeface="+mn-cs"/>
              </a:rPr>
              <a:t>По окончании периода все затраты с данного счета переносятся на счета прямых производственных затрат пропорционально стоимости машино-часов и других параметров, отработанных по объектам строительства с помощью документа «Отражение затрат на эксплуатацию машин и механизмов в производстве».</a:t>
            </a:r>
          </a:p>
          <a:p>
            <a:pPr marL="228600" marR="0" indent="-228600" algn="l" defTabSz="914400" rtl="0" eaLnBrk="0" fontAlgn="base" latinLnBrk="0" hangingPunct="0">
              <a:lnSpc>
                <a:spcPct val="100000"/>
              </a:lnSpc>
              <a:spcBef>
                <a:spcPts val="600"/>
              </a:spcBef>
              <a:spcAft>
                <a:spcPts val="600"/>
              </a:spcAft>
              <a:buClrTx/>
              <a:buSzTx/>
              <a:buFontTx/>
              <a:buNone/>
              <a:tabLst/>
              <a:defRPr/>
            </a:pPr>
            <a:endParaRPr lang="ru-RU" baseline="0" dirty="0" smtClean="0"/>
          </a:p>
          <a:p>
            <a:pPr marL="228600" marR="0" indent="-228600" algn="l" defTabSz="914400" rtl="0" eaLnBrk="0" fontAlgn="base" latinLnBrk="0" hangingPunct="0">
              <a:lnSpc>
                <a:spcPct val="100000"/>
              </a:lnSpc>
              <a:spcBef>
                <a:spcPts val="600"/>
              </a:spcBef>
              <a:spcAft>
                <a:spcPts val="600"/>
              </a:spcAft>
              <a:buClrTx/>
              <a:buSzTx/>
              <a:buFontTx/>
              <a:buNone/>
              <a:tabLst/>
              <a:defRPr/>
            </a:pPr>
            <a:r>
              <a:rPr lang="ru-RU" dirty="0" smtClean="0"/>
              <a:t>Данный документ предназначен для ежемесячного распределения</a:t>
            </a:r>
            <a:r>
              <a:rPr lang="ru-RU" baseline="0" dirty="0" smtClean="0"/>
              <a:t> затрат по объектам строительства</a:t>
            </a:r>
            <a:r>
              <a:rPr lang="ru-RU" dirty="0" smtClean="0"/>
              <a:t>, формируется</a:t>
            </a:r>
            <a:r>
              <a:rPr lang="ru-RU" baseline="0" dirty="0" smtClean="0"/>
              <a:t> </a:t>
            </a:r>
            <a:r>
              <a:rPr lang="ru-RU" dirty="0" smtClean="0"/>
              <a:t>последним числом отчетного периода, перед выполнением регламентных операций по закрытию производственных счетов и переносу незавершенного производства документом «Закрытие месяца». </a:t>
            </a:r>
          </a:p>
          <a:p>
            <a:pPr marL="228600" marR="0" indent="-228600" algn="l" defTabSz="914400" rtl="0" eaLnBrk="0" fontAlgn="base" latinLnBrk="0" hangingPunct="0">
              <a:lnSpc>
                <a:spcPct val="100000"/>
              </a:lnSpc>
              <a:spcBef>
                <a:spcPts val="600"/>
              </a:spcBef>
              <a:spcAft>
                <a:spcPts val="600"/>
              </a:spcAft>
              <a:buClrTx/>
              <a:buSzTx/>
              <a:buFontTx/>
              <a:buNone/>
              <a:tabLst/>
              <a:defRPr/>
            </a:pPr>
            <a:endParaRPr lang="ru-RU" baseline="0" dirty="0" smtClean="0"/>
          </a:p>
        </p:txBody>
      </p:sp>
      <p:sp>
        <p:nvSpPr>
          <p:cNvPr id="4" name="Номер слайда 3"/>
          <p:cNvSpPr>
            <a:spLocks noGrp="1"/>
          </p:cNvSpPr>
          <p:nvPr>
            <p:ph type="sldNum" sz="quarter" idx="10"/>
          </p:nvPr>
        </p:nvSpPr>
        <p:spPr/>
        <p:txBody>
          <a:bodyPr/>
          <a:lstStyle/>
          <a:p>
            <a:pPr>
              <a:defRPr/>
            </a:pPr>
            <a:fld id="{A0A0875F-6827-4448-B2B3-E4574570D878}" type="slidenum">
              <a:rPr lang="ru-RU" smtClean="0"/>
              <a:pPr>
                <a:defRPr/>
              </a:pPr>
              <a:t>65</a:t>
            </a:fld>
            <a:endParaRPr lang="ru-RU"/>
          </a:p>
        </p:txBody>
      </p:sp>
    </p:spTree>
    <p:extLst>
      <p:ext uri="{BB962C8B-B14F-4D97-AF65-F5344CB8AC3E}">
        <p14:creationId xmlns:p14="http://schemas.microsoft.com/office/powerpoint/2010/main" val="96331073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77500" lnSpcReduction="200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ru-RU" sz="1200" kern="1200" dirty="0" smtClean="0">
                <a:solidFill>
                  <a:schemeClr val="tx1"/>
                </a:solidFill>
                <a:latin typeface="Times New Roman" pitchFamily="18" charset="0"/>
                <a:ea typeface="+mn-ea"/>
                <a:cs typeface="+mn-cs"/>
              </a:rPr>
              <a:t>Одним из самых важных вопросов, которым задаются руководители строительных подрядных организаций, является возможность расчета полной себестоимости и финансового результата деятельности компании в каждом отчетном периоде по каждому объекту строительства (вне зависимости от стадии завершенности). </a:t>
            </a:r>
          </a:p>
          <a:p>
            <a:pPr marL="0" marR="0" indent="0" algn="l" defTabSz="914400" rtl="0" eaLnBrk="0" fontAlgn="base" latinLnBrk="0" hangingPunct="0">
              <a:lnSpc>
                <a:spcPct val="100000"/>
              </a:lnSpc>
              <a:spcBef>
                <a:spcPct val="30000"/>
              </a:spcBef>
              <a:spcAft>
                <a:spcPct val="0"/>
              </a:spcAft>
              <a:buClrTx/>
              <a:buSzTx/>
              <a:buFontTx/>
              <a:buNone/>
              <a:tabLst/>
              <a:defRPr/>
            </a:pPr>
            <a:r>
              <a:rPr lang="ru-RU" sz="1200" kern="1200" dirty="0" smtClean="0">
                <a:solidFill>
                  <a:schemeClr val="tx1"/>
                </a:solidFill>
                <a:latin typeface="Times New Roman" pitchFamily="18" charset="0"/>
                <a:ea typeface="+mn-ea"/>
                <a:cs typeface="+mn-cs"/>
              </a:rPr>
              <a:t>Расчеты фактических результатов требуются для выявления отклонений и своевременной корректировки производственных процессов в деятельности компании. </a:t>
            </a:r>
          </a:p>
          <a:p>
            <a:r>
              <a:rPr lang="ru-RU" dirty="0" smtClean="0"/>
              <a:t>Достоверная информация о себестоимости любого</a:t>
            </a:r>
            <a:r>
              <a:rPr lang="ru-RU" baseline="0" dirty="0" smtClean="0"/>
              <a:t> проекта (или объекта) строительства </a:t>
            </a:r>
            <a:r>
              <a:rPr lang="ru-RU" dirty="0" smtClean="0"/>
              <a:t>представляет собой аккумуляцию всех затраченных ресурсов.</a:t>
            </a:r>
            <a:endParaRPr lang="ru-RU" baseline="0" dirty="0" smtClean="0"/>
          </a:p>
          <a:p>
            <a:r>
              <a:rPr lang="ru-RU" baseline="0" dirty="0" smtClean="0"/>
              <a:t>Полная себестоимость любого объекта (проекта) включает производственную себестоимость и  расходы периода (административные расходы, расходы по реализации). В производственную себестоимость включаются прямые затраты и накладные расходы. </a:t>
            </a:r>
          </a:p>
          <a:p>
            <a:pPr marL="0" marR="0" lvl="0" indent="0" algn="l" defTabSz="914400" rtl="0" eaLnBrk="0" fontAlgn="base" latinLnBrk="0" hangingPunct="0">
              <a:lnSpc>
                <a:spcPct val="100000"/>
              </a:lnSpc>
              <a:spcBef>
                <a:spcPct val="30000"/>
              </a:spcBef>
              <a:spcAft>
                <a:spcPct val="0"/>
              </a:spcAft>
              <a:buClrTx/>
              <a:buSzTx/>
              <a:buFontTx/>
              <a:buNone/>
              <a:tabLst/>
              <a:defRPr/>
            </a:pPr>
            <a:r>
              <a:rPr lang="ru-RU" u="sng" baseline="0" dirty="0" smtClean="0"/>
              <a:t>Прямые затраты </a:t>
            </a:r>
            <a:r>
              <a:rPr lang="ru-RU" baseline="0" dirty="0" smtClean="0"/>
              <a:t>–</a:t>
            </a:r>
            <a:r>
              <a:rPr lang="ru-RU" sz="1200" i="1" dirty="0" smtClean="0">
                <a:latin typeface="Times New Roman" pitchFamily="18" charset="0"/>
                <a:cs typeface="Times New Roman" pitchFamily="18" charset="0"/>
              </a:rPr>
              <a:t>непосредственно связаны с технологическим процессом производства, и</a:t>
            </a:r>
            <a:r>
              <a:rPr lang="ru-RU" baseline="0" dirty="0" smtClean="0"/>
              <a:t> могут быть отнесены напрямую на объект строительства. К ним относятся: </a:t>
            </a:r>
          </a:p>
          <a:p>
            <a:pPr>
              <a:buFont typeface="Wingdings" pitchFamily="2" charset="2"/>
              <a:buChar char="ü"/>
            </a:pPr>
            <a:r>
              <a:rPr lang="ru-RU" baseline="0" dirty="0" smtClean="0"/>
              <a:t>сырье, основные и вспомогательные материалы, используемые при возведении зданий и сооружений;</a:t>
            </a:r>
          </a:p>
          <a:p>
            <a:pPr>
              <a:buFont typeface="Wingdings" pitchFamily="2" charset="2"/>
              <a:buChar char="ü"/>
            </a:pPr>
            <a:r>
              <a:rPr lang="ru-RU" baseline="0" dirty="0" smtClean="0"/>
              <a:t>оплата труда рабочих, задействованных непосредственно на строительстве объектов;</a:t>
            </a:r>
          </a:p>
          <a:p>
            <a:pPr marL="0" marR="0" lvl="0" indent="0" algn="l" defTabSz="914400" rtl="0" eaLnBrk="0" fontAlgn="base" latinLnBrk="0" hangingPunct="0">
              <a:lnSpc>
                <a:spcPct val="100000"/>
              </a:lnSpc>
              <a:spcBef>
                <a:spcPct val="30000"/>
              </a:spcBef>
              <a:spcAft>
                <a:spcPct val="0"/>
              </a:spcAft>
              <a:buClrTx/>
              <a:buSzTx/>
              <a:buFont typeface="Wingdings" pitchFamily="2" charset="2"/>
              <a:buChar char="ü"/>
              <a:tabLst/>
              <a:defRPr/>
            </a:pPr>
            <a:r>
              <a:rPr lang="ru-RU" sz="1200" dirty="0" smtClean="0">
                <a:latin typeface="Times New Roman" pitchFamily="18" charset="0"/>
                <a:cs typeface="Times New Roman" pitchFamily="18" charset="0"/>
              </a:rPr>
              <a:t>Прочие основные затраты (командировочные расходы, услуги субподрядных организаций, услуги поставщиков и другие)</a:t>
            </a:r>
          </a:p>
          <a:p>
            <a:pPr marL="0" marR="0" lvl="0" indent="0" algn="l" defTabSz="914400" rtl="0" eaLnBrk="0" fontAlgn="base" latinLnBrk="0" hangingPunct="0">
              <a:lnSpc>
                <a:spcPct val="100000"/>
              </a:lnSpc>
              <a:spcBef>
                <a:spcPct val="30000"/>
              </a:spcBef>
              <a:spcAft>
                <a:spcPct val="0"/>
              </a:spcAft>
              <a:buClrTx/>
              <a:buSzTx/>
              <a:buFont typeface="Wingdings" pitchFamily="2" charset="2"/>
              <a:buNone/>
              <a:tabLst/>
              <a:defRPr/>
            </a:pPr>
            <a:r>
              <a:rPr lang="ru-RU" sz="1200" dirty="0" smtClean="0">
                <a:latin typeface="Times New Roman" pitchFamily="18" charset="0"/>
                <a:cs typeface="Times New Roman" pitchFamily="18" charset="0"/>
              </a:rPr>
              <a:t>Накладные расходы - </a:t>
            </a:r>
            <a:r>
              <a:rPr lang="ru-RU" sz="1200" i="1" dirty="0" smtClean="0">
                <a:latin typeface="Times New Roman" pitchFamily="18" charset="0"/>
                <a:cs typeface="Times New Roman" pitchFamily="18" charset="0"/>
              </a:rPr>
              <a:t>связаны с организацией производства строительных работ,  </a:t>
            </a:r>
            <a:r>
              <a:rPr lang="ru-RU" sz="1200" i="0" dirty="0" smtClean="0">
                <a:latin typeface="Times New Roman" pitchFamily="18" charset="0"/>
                <a:cs typeface="Times New Roman" pitchFamily="18" charset="0"/>
              </a:rPr>
              <a:t>их</a:t>
            </a:r>
            <a:r>
              <a:rPr lang="ru-RU" sz="1200" i="0" baseline="0" dirty="0" smtClean="0">
                <a:latin typeface="Times New Roman" pitchFamily="18" charset="0"/>
                <a:cs typeface="Times New Roman" pitchFamily="18" charset="0"/>
              </a:rPr>
              <a:t> относят на объекты строительства при помощи специальных механизмов отражения и распределения (актуализированных) в данном ПП. При помощи вышеуказанных механизмов имеется возможность более точного отнесения косвенных затрат по объектам строительства. К таким расходам относятся:</a:t>
            </a:r>
          </a:p>
          <a:p>
            <a:pPr marL="0" marR="0" lvl="0" indent="0" algn="l" defTabSz="914400" rtl="0" eaLnBrk="0" fontAlgn="base" latinLnBrk="0" hangingPunct="0">
              <a:lnSpc>
                <a:spcPct val="100000"/>
              </a:lnSpc>
              <a:spcBef>
                <a:spcPct val="30000"/>
              </a:spcBef>
              <a:spcAft>
                <a:spcPct val="0"/>
              </a:spcAft>
              <a:buClrTx/>
              <a:buSzTx/>
              <a:buFont typeface="Wingdings" pitchFamily="2" charset="2"/>
              <a:buChar char="ü"/>
              <a:tabLst/>
              <a:defRPr/>
            </a:pPr>
            <a:r>
              <a:rPr lang="ru-RU" sz="1200" dirty="0" smtClean="0">
                <a:latin typeface="Times New Roman" pitchFamily="18" charset="0"/>
                <a:cs typeface="Times New Roman" pitchFamily="18" charset="0"/>
              </a:rPr>
              <a:t>Содержание  оборудования и средств </a:t>
            </a:r>
            <a:r>
              <a:rPr lang="ru-RU" sz="1200" dirty="0" err="1" smtClean="0">
                <a:latin typeface="Times New Roman" pitchFamily="18" charset="0"/>
                <a:cs typeface="Times New Roman" pitchFamily="18" charset="0"/>
              </a:rPr>
              <a:t>механизациии</a:t>
            </a:r>
            <a:r>
              <a:rPr lang="ru-RU" sz="1200" dirty="0" smtClean="0">
                <a:latin typeface="Times New Roman" pitchFamily="18" charset="0"/>
                <a:cs typeface="Times New Roman" pitchFamily="18" charset="0"/>
              </a:rPr>
              <a:t> (включая оплату труда, расходы на ремонт и ГСМ);</a:t>
            </a:r>
          </a:p>
          <a:p>
            <a:pPr marL="0" marR="0" lvl="0" indent="0" algn="l" defTabSz="914400" rtl="0" eaLnBrk="0" fontAlgn="base" latinLnBrk="0" hangingPunct="0">
              <a:lnSpc>
                <a:spcPct val="100000"/>
              </a:lnSpc>
              <a:spcBef>
                <a:spcPct val="30000"/>
              </a:spcBef>
              <a:spcAft>
                <a:spcPct val="0"/>
              </a:spcAft>
              <a:buClrTx/>
              <a:buSzTx/>
              <a:buFont typeface="Wingdings" pitchFamily="2" charset="2"/>
              <a:buChar char="ü"/>
              <a:tabLst/>
              <a:defRPr/>
            </a:pPr>
            <a:r>
              <a:rPr lang="ru-RU" sz="1200" dirty="0" smtClean="0">
                <a:latin typeface="Times New Roman" pitchFamily="18" charset="0"/>
                <a:cs typeface="Times New Roman" pitchFamily="18" charset="0"/>
              </a:rPr>
              <a:t> Амортизационные отчисления ОС и НМА</a:t>
            </a:r>
            <a:endParaRPr lang="ru-RU" sz="1200" dirty="0" smtClean="0"/>
          </a:p>
          <a:p>
            <a:pPr marL="0" marR="0" lvl="0" indent="0" algn="l" defTabSz="914400" rtl="0" eaLnBrk="0" fontAlgn="base" latinLnBrk="0" hangingPunct="0">
              <a:lnSpc>
                <a:spcPct val="100000"/>
              </a:lnSpc>
              <a:spcBef>
                <a:spcPct val="30000"/>
              </a:spcBef>
              <a:spcAft>
                <a:spcPct val="0"/>
              </a:spcAft>
              <a:buClrTx/>
              <a:buSzTx/>
              <a:buFont typeface="Wingdings" pitchFamily="2" charset="2"/>
              <a:buChar char="ü"/>
              <a:tabLst/>
              <a:defRPr/>
            </a:pPr>
            <a:r>
              <a:rPr lang="ru-RU" sz="1200" dirty="0" smtClean="0">
                <a:latin typeface="Times New Roman" pitchFamily="18" charset="0"/>
                <a:cs typeface="Times New Roman" pitchFamily="18" charset="0"/>
              </a:rPr>
              <a:t>Оплата труда работников, занятых обслуживанием производства</a:t>
            </a:r>
          </a:p>
          <a:p>
            <a:pPr marL="0" marR="0" lvl="0" indent="0" algn="l" defTabSz="914400" rtl="0" eaLnBrk="0" fontAlgn="base" latinLnBrk="0" hangingPunct="0">
              <a:lnSpc>
                <a:spcPct val="100000"/>
              </a:lnSpc>
              <a:spcBef>
                <a:spcPct val="30000"/>
              </a:spcBef>
              <a:spcAft>
                <a:spcPct val="0"/>
              </a:spcAft>
              <a:buClrTx/>
              <a:buSzTx/>
              <a:buFont typeface="Wingdings" pitchFamily="2" charset="2"/>
              <a:buChar char="ü"/>
              <a:tabLst/>
              <a:defRPr/>
            </a:pPr>
            <a:r>
              <a:rPr lang="ru-RU" sz="1200" dirty="0" smtClean="0">
                <a:latin typeface="Times New Roman" pitchFamily="18" charset="0"/>
                <a:cs typeface="Times New Roman" pitchFamily="18" charset="0"/>
              </a:rPr>
              <a:t>Арендная плата за помещения, строительные машины и оборудование, используемые в производстве;</a:t>
            </a:r>
          </a:p>
          <a:p>
            <a:pPr marL="0" marR="0" lvl="0" indent="0" algn="l" defTabSz="914400" rtl="0" eaLnBrk="0" fontAlgn="base" latinLnBrk="0" hangingPunct="0">
              <a:lnSpc>
                <a:spcPct val="100000"/>
              </a:lnSpc>
              <a:spcBef>
                <a:spcPct val="30000"/>
              </a:spcBef>
              <a:spcAft>
                <a:spcPct val="0"/>
              </a:spcAft>
              <a:buClrTx/>
              <a:buSzTx/>
              <a:buFont typeface="Wingdings" pitchFamily="2" charset="2"/>
              <a:buChar char="ü"/>
              <a:tabLst/>
              <a:defRPr/>
            </a:pPr>
            <a:r>
              <a:rPr lang="ru-RU" sz="1200" dirty="0" smtClean="0">
                <a:latin typeface="Times New Roman" pitchFamily="18" charset="0"/>
                <a:cs typeface="Times New Roman" pitchFamily="18" charset="0"/>
              </a:rPr>
              <a:t>Страхование;</a:t>
            </a:r>
          </a:p>
          <a:p>
            <a:pPr marL="0" marR="0" lvl="0" indent="0" algn="l" defTabSz="914400" rtl="0" eaLnBrk="0" fontAlgn="base" latinLnBrk="0" hangingPunct="0">
              <a:lnSpc>
                <a:spcPct val="100000"/>
              </a:lnSpc>
              <a:spcBef>
                <a:spcPct val="30000"/>
              </a:spcBef>
              <a:spcAft>
                <a:spcPct val="0"/>
              </a:spcAft>
              <a:buClrTx/>
              <a:buSzTx/>
              <a:buFont typeface="Wingdings" pitchFamily="2" charset="2"/>
              <a:buChar char="ü"/>
              <a:tabLst/>
              <a:defRPr/>
            </a:pPr>
            <a:r>
              <a:rPr lang="ru-RU" sz="1200" dirty="0" smtClean="0">
                <a:latin typeface="Times New Roman" pitchFamily="18" charset="0"/>
                <a:cs typeface="Times New Roman" pitchFamily="18" charset="0"/>
              </a:rPr>
              <a:t>Прочие накладные расходы (электроэнергия, возмещение услуг генподряда и другие).</a:t>
            </a:r>
          </a:p>
          <a:p>
            <a:pPr marL="0" marR="0" lvl="0" indent="0" algn="l" defTabSz="914400" rtl="0" eaLnBrk="0" fontAlgn="base" latinLnBrk="0" hangingPunct="0">
              <a:lnSpc>
                <a:spcPct val="100000"/>
              </a:lnSpc>
              <a:spcBef>
                <a:spcPct val="30000"/>
              </a:spcBef>
              <a:spcAft>
                <a:spcPct val="0"/>
              </a:spcAft>
              <a:buClrTx/>
              <a:buSzTx/>
              <a:buFont typeface="Wingdings" pitchFamily="2" charset="2"/>
              <a:buChar char="ü"/>
              <a:tabLst/>
              <a:defRPr/>
            </a:pPr>
            <a:endParaRPr lang="ru-RU" sz="1200" dirty="0" smtClean="0"/>
          </a:p>
          <a:p>
            <a:pPr marL="0" marR="0" lvl="0" indent="0" algn="l" defTabSz="914400" rtl="0" eaLnBrk="0" fontAlgn="base" latinLnBrk="0" hangingPunct="0">
              <a:lnSpc>
                <a:spcPct val="100000"/>
              </a:lnSpc>
              <a:spcBef>
                <a:spcPct val="30000"/>
              </a:spcBef>
              <a:spcAft>
                <a:spcPct val="0"/>
              </a:spcAft>
              <a:buClrTx/>
              <a:buSzTx/>
              <a:buFont typeface="Wingdings" pitchFamily="2" charset="2"/>
              <a:buNone/>
              <a:tabLst/>
              <a:defRPr/>
            </a:pPr>
            <a:endParaRPr lang="ru-RU" sz="1200" dirty="0" smtClean="0"/>
          </a:p>
          <a:p>
            <a:pPr lvl="0"/>
            <a:endParaRPr lang="ru-RU" sz="1200" kern="1200" dirty="0">
              <a:solidFill>
                <a:schemeClr val="tx1"/>
              </a:solidFill>
              <a:latin typeface="Times New Roman" pitchFamily="18" charset="0"/>
              <a:ea typeface="+mn-ea"/>
              <a:cs typeface="+mn-cs"/>
            </a:endParaRPr>
          </a:p>
        </p:txBody>
      </p:sp>
      <p:sp>
        <p:nvSpPr>
          <p:cNvPr id="4" name="Номер слайда 3"/>
          <p:cNvSpPr>
            <a:spLocks noGrp="1"/>
          </p:cNvSpPr>
          <p:nvPr>
            <p:ph type="sldNum" sz="quarter" idx="10"/>
          </p:nvPr>
        </p:nvSpPr>
        <p:spPr/>
        <p:txBody>
          <a:bodyPr/>
          <a:lstStyle/>
          <a:p>
            <a:pPr>
              <a:defRPr/>
            </a:pPr>
            <a:fld id="{A0A0875F-6827-4448-B2B3-E4574570D878}" type="slidenum">
              <a:rPr lang="ru-RU" smtClean="0"/>
              <a:pPr>
                <a:defRPr/>
              </a:pPr>
              <a:t>66</a:t>
            </a:fld>
            <a:endParaRPr lang="ru-RU"/>
          </a:p>
        </p:txBody>
      </p:sp>
    </p:spTree>
    <p:extLst>
      <p:ext uri="{BB962C8B-B14F-4D97-AF65-F5344CB8AC3E}">
        <p14:creationId xmlns:p14="http://schemas.microsoft.com/office/powerpoint/2010/main" val="426650124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85000" lnSpcReduction="20000"/>
          </a:bodyPr>
          <a:lstStyle/>
          <a:p>
            <a:r>
              <a:rPr lang="ru-RU" sz="1200" kern="1200" dirty="0" smtClean="0">
                <a:solidFill>
                  <a:schemeClr val="tx1"/>
                </a:solidFill>
                <a:latin typeface="Times New Roman" pitchFamily="18" charset="0"/>
                <a:ea typeface="+mn-ea"/>
                <a:cs typeface="+mn-cs"/>
              </a:rPr>
              <a:t>Расчет фактической себестоимости СМР производится при помощи стандартных механизмов закрытия производственных счетов в документе «Закрытие месяца». </a:t>
            </a:r>
          </a:p>
          <a:p>
            <a:r>
              <a:rPr lang="ru-RU" sz="1200" kern="1200" dirty="0" smtClean="0">
                <a:solidFill>
                  <a:schemeClr val="tx1"/>
                </a:solidFill>
                <a:latin typeface="Times New Roman" pitchFamily="18" charset="0"/>
                <a:ea typeface="+mn-ea"/>
                <a:cs typeface="+mn-cs"/>
              </a:rPr>
              <a:t>Однако до выполнения данной регламентной операции необходимо выполнить следующие операции:</a:t>
            </a:r>
          </a:p>
          <a:p>
            <a:r>
              <a:rPr lang="ru-RU" sz="1200" kern="1200" dirty="0" smtClean="0">
                <a:solidFill>
                  <a:schemeClr val="tx1"/>
                </a:solidFill>
                <a:latin typeface="Times New Roman" pitchFamily="18" charset="0"/>
                <a:ea typeface="+mn-ea"/>
                <a:cs typeface="+mn-cs"/>
              </a:rPr>
              <a:t>1)Отразить затраты на оплату труда документом «Отражение зарплаты в регламентированном учете».</a:t>
            </a:r>
          </a:p>
          <a:p>
            <a:pPr lvl="0"/>
            <a:r>
              <a:rPr lang="ru-RU" sz="1200" kern="1200" dirty="0" smtClean="0">
                <a:solidFill>
                  <a:schemeClr val="tx1"/>
                </a:solidFill>
                <a:latin typeface="Times New Roman" pitchFamily="18" charset="0"/>
                <a:ea typeface="+mn-ea"/>
                <a:cs typeface="+mn-cs"/>
              </a:rPr>
              <a:t>2) Отразить износ</a:t>
            </a:r>
            <a:r>
              <a:rPr lang="ru-RU" sz="1200" kern="1200" baseline="0" dirty="0" smtClean="0">
                <a:solidFill>
                  <a:schemeClr val="tx1"/>
                </a:solidFill>
                <a:latin typeface="Times New Roman" pitchFamily="18" charset="0"/>
                <a:ea typeface="+mn-ea"/>
                <a:cs typeface="+mn-cs"/>
              </a:rPr>
              <a:t> </a:t>
            </a:r>
            <a:r>
              <a:rPr lang="ru-RU" sz="1200" kern="1200" dirty="0" smtClean="0">
                <a:solidFill>
                  <a:schemeClr val="tx1"/>
                </a:solidFill>
                <a:latin typeface="Times New Roman" pitchFamily="18" charset="0"/>
                <a:ea typeface="+mn-ea"/>
                <a:cs typeface="+mn-cs"/>
              </a:rPr>
              <a:t>оборотных материалов, спецодежды и инвентаря документом «Погашение стоимости материалов».</a:t>
            </a:r>
          </a:p>
          <a:p>
            <a:pPr lvl="0"/>
            <a:r>
              <a:rPr lang="ru-RU" sz="1200" kern="1200" dirty="0" smtClean="0">
                <a:solidFill>
                  <a:schemeClr val="tx1"/>
                </a:solidFill>
                <a:latin typeface="Times New Roman" pitchFamily="18" charset="0"/>
                <a:ea typeface="+mn-ea"/>
                <a:cs typeface="+mn-cs"/>
              </a:rPr>
              <a:t>3) Списать ТМЗ по данным ордерного склада или журнала учета материалов.</a:t>
            </a:r>
          </a:p>
          <a:p>
            <a:pPr lvl="0"/>
            <a:r>
              <a:rPr lang="ru-RU" sz="1200" kern="1200" dirty="0" smtClean="0">
                <a:solidFill>
                  <a:schemeClr val="tx1"/>
                </a:solidFill>
                <a:latin typeface="Times New Roman" pitchFamily="18" charset="0"/>
                <a:ea typeface="+mn-ea"/>
                <a:cs typeface="+mn-cs"/>
              </a:rPr>
              <a:t>4) Рассчитать амортизацию ОС документом «Закрытие месяца» в том случае, если имеются ОС, по которым расходы на амортизацию отражаются на счете 8420. Если таковых нет, то порядок выполнения данной операции не имеет значения.</a:t>
            </a:r>
          </a:p>
          <a:p>
            <a:pPr lvl="0"/>
            <a:r>
              <a:rPr lang="ru-RU" sz="1200" kern="1200" dirty="0" smtClean="0">
                <a:solidFill>
                  <a:schemeClr val="tx1"/>
                </a:solidFill>
                <a:latin typeface="Times New Roman" pitchFamily="18" charset="0"/>
                <a:ea typeface="+mn-ea"/>
                <a:cs typeface="+mn-cs"/>
              </a:rPr>
              <a:t>5) Отразить в прямых затратах расходы на механизацию СМР документом «Отражение затрат на эксплуатацию машин и механизмов в производстве».</a:t>
            </a:r>
          </a:p>
          <a:p>
            <a:pPr lvl="0"/>
            <a:r>
              <a:rPr lang="ru-RU" sz="1200" kern="1200" dirty="0" smtClean="0">
                <a:solidFill>
                  <a:schemeClr val="tx1"/>
                </a:solidFill>
                <a:latin typeface="Times New Roman" pitchFamily="18" charset="0"/>
                <a:ea typeface="+mn-ea"/>
                <a:cs typeface="+mn-cs"/>
              </a:rPr>
              <a:t>6) В случае, если учетная политика поддерживает расчет себестоимости СМР в разрезе подразделений, сформировать документ «Корректировка выпуска СМР» с целью перераспределения выпуска СМР между подразделением, указанным в качестве выпускающего при реализации СМР, и подразделениями, понесшими прямые затраты в периоде. В противном случае, по подразделениям, по которым имеются затраты, но не имеется сведений по выпуску услуг, затраты будут автоматически перенесены в НЗП, что приведет к искажению фактической себестоимости периода.</a:t>
            </a:r>
          </a:p>
          <a:p>
            <a:pPr lvl="0"/>
            <a:r>
              <a:rPr lang="ru-RU" sz="1200" kern="1200" dirty="0" smtClean="0">
                <a:solidFill>
                  <a:schemeClr val="tx1"/>
                </a:solidFill>
                <a:latin typeface="Times New Roman" pitchFamily="18" charset="0"/>
                <a:ea typeface="+mn-ea"/>
                <a:cs typeface="+mn-cs"/>
              </a:rPr>
              <a:t>7) В случае, если имеется незавершенное производство строительно-монтажных работ (т.е. сформированы документы «Акт инвентаризации незавершенного производства СМР» в периоде), необходимо отразить перенос доли затрат по незавершенному производству на расходы следующего периода при помощи документа «Движение незавершенного производства СМР».</a:t>
            </a:r>
          </a:p>
          <a:p>
            <a:pPr lvl="0"/>
            <a:r>
              <a:rPr lang="ru-RU" sz="1200" kern="1200" dirty="0" smtClean="0">
                <a:solidFill>
                  <a:schemeClr val="tx1"/>
                </a:solidFill>
                <a:latin typeface="Times New Roman" pitchFamily="18" charset="0"/>
                <a:ea typeface="+mn-ea"/>
                <a:cs typeface="+mn-cs"/>
              </a:rPr>
              <a:t>8) Выполнить закрытие производственных счетов документом «Закрытие месяца» и проанализировать фактическую себестоимость при помощи отчетов.</a:t>
            </a:r>
          </a:p>
          <a:p>
            <a:pPr>
              <a:buFont typeface="Wingdings" pitchFamily="2" charset="2"/>
              <a:buNone/>
            </a:pPr>
            <a:endParaRPr lang="ru-RU" baseline="0" dirty="0" smtClean="0"/>
          </a:p>
          <a:p>
            <a:pPr>
              <a:buFont typeface="Wingdings" pitchFamily="2" charset="2"/>
              <a:buNone/>
            </a:pPr>
            <a:endParaRPr lang="ru-RU" baseline="0" dirty="0" smtClean="0"/>
          </a:p>
          <a:p>
            <a:pPr>
              <a:buFont typeface="Wingdings" pitchFamily="2" charset="2"/>
              <a:buNone/>
            </a:pPr>
            <a:endParaRPr lang="ru-RU" baseline="0" dirty="0" smtClean="0"/>
          </a:p>
          <a:p>
            <a:pPr>
              <a:buFont typeface="Wingdings" pitchFamily="2" charset="2"/>
              <a:buNone/>
            </a:pPr>
            <a:endParaRPr lang="ru-RU" baseline="0" dirty="0" smtClean="0"/>
          </a:p>
          <a:p>
            <a:pPr marL="228600" indent="-228600">
              <a:buFontTx/>
              <a:buAutoNum type="arabicPeriod"/>
              <a:defRPr/>
            </a:pPr>
            <a:endParaRPr lang="ru-RU" dirty="0" smtClean="0"/>
          </a:p>
          <a:p>
            <a:pPr marL="228600" indent="-228600">
              <a:buFontTx/>
              <a:buAutoNum type="arabicPeriod"/>
              <a:defRPr/>
            </a:pPr>
            <a:endParaRPr lang="ru-RU" dirty="0" smtClean="0"/>
          </a:p>
          <a:p>
            <a:pPr>
              <a:buFont typeface="Wingdings" pitchFamily="2" charset="2"/>
              <a:buNone/>
            </a:pPr>
            <a:endParaRPr lang="ru-RU" baseline="0" dirty="0" smtClean="0"/>
          </a:p>
        </p:txBody>
      </p:sp>
      <p:sp>
        <p:nvSpPr>
          <p:cNvPr id="4" name="Номер слайда 3"/>
          <p:cNvSpPr>
            <a:spLocks noGrp="1"/>
          </p:cNvSpPr>
          <p:nvPr>
            <p:ph type="sldNum" sz="quarter" idx="10"/>
          </p:nvPr>
        </p:nvSpPr>
        <p:spPr/>
        <p:txBody>
          <a:bodyPr/>
          <a:lstStyle/>
          <a:p>
            <a:pPr>
              <a:defRPr/>
            </a:pPr>
            <a:fld id="{A0A0875F-6827-4448-B2B3-E4574570D878}" type="slidenum">
              <a:rPr lang="ru-RU" smtClean="0"/>
              <a:pPr>
                <a:defRPr/>
              </a:pPr>
              <a:t>67</a:t>
            </a:fld>
            <a:endParaRPr lang="ru-RU"/>
          </a:p>
        </p:txBody>
      </p:sp>
    </p:spTree>
    <p:extLst>
      <p:ext uri="{BB962C8B-B14F-4D97-AF65-F5344CB8AC3E}">
        <p14:creationId xmlns:p14="http://schemas.microsoft.com/office/powerpoint/2010/main" val="324438311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A0A0875F-6827-4448-B2B3-E4574570D878}" type="slidenum">
              <a:rPr lang="ru-RU" smtClean="0"/>
              <a:pPr>
                <a:defRPr/>
              </a:pPr>
              <a:t>68</a:t>
            </a:fld>
            <a:endParaRPr lang="ru-RU"/>
          </a:p>
        </p:txBody>
      </p:sp>
    </p:spTree>
    <p:extLst>
      <p:ext uri="{BB962C8B-B14F-4D97-AF65-F5344CB8AC3E}">
        <p14:creationId xmlns:p14="http://schemas.microsoft.com/office/powerpoint/2010/main" val="103899435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4F272D16-AF3A-49C6-B589-0FF60D926424}" type="slidenum">
              <a:rPr lang="ru-RU" smtClean="0"/>
              <a:pPr>
                <a:defRPr/>
              </a:pPr>
              <a:t>69</a:t>
            </a:fld>
            <a:endParaRPr lang="ru-RU"/>
          </a:p>
        </p:txBody>
      </p:sp>
    </p:spTree>
    <p:extLst>
      <p:ext uri="{BB962C8B-B14F-4D97-AF65-F5344CB8AC3E}">
        <p14:creationId xmlns:p14="http://schemas.microsoft.com/office/powerpoint/2010/main" val="18193402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77500" lnSpcReduction="200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ru-RU" dirty="0" smtClean="0"/>
              <a:t>В связи со специфичностью строительной деятельности бухгалтерский учет</a:t>
            </a:r>
            <a:r>
              <a:rPr lang="ru-RU" baseline="0" dirty="0" smtClean="0"/>
              <a:t> в строительстве имеет свои особенности, связанные с процессом производства строительно-монтажных работ. </a:t>
            </a:r>
          </a:p>
          <a:p>
            <a:pPr marL="0" marR="0" indent="0" algn="l" defTabSz="914400" rtl="0" eaLnBrk="0" fontAlgn="base" latinLnBrk="0" hangingPunct="0">
              <a:lnSpc>
                <a:spcPct val="100000"/>
              </a:lnSpc>
              <a:spcBef>
                <a:spcPct val="30000"/>
              </a:spcBef>
              <a:spcAft>
                <a:spcPct val="0"/>
              </a:spcAft>
              <a:buClrTx/>
              <a:buSzTx/>
              <a:buFontTx/>
              <a:buNone/>
              <a:tabLst/>
              <a:defRPr/>
            </a:pPr>
            <a:endParaRPr lang="ru-RU"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ru-RU" baseline="0" dirty="0" smtClean="0"/>
              <a:t>Например – главная особенность строительной деятельности – продолжительность строительства, которая может составлять от одного месяца до нескольких лет.</a:t>
            </a:r>
            <a:endParaRPr lang="ru-RU"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ru-RU" dirty="0" smtClean="0"/>
              <a:t>Но,</a:t>
            </a:r>
            <a:r>
              <a:rPr lang="ru-RU" baseline="0" dirty="0" smtClean="0"/>
              <a:t> несмотря на продолжительность строительства объекта и характер выполняемых работ, отчетный период для бухгалтера остается неизменным. Поэтому учет затрат в строительстве является достаточно сложным и ёмким процессом, состоящим из нескольких подсистем. </a:t>
            </a:r>
          </a:p>
          <a:p>
            <a:pPr marL="0" marR="0" indent="0" algn="l" defTabSz="914400" rtl="0" eaLnBrk="0" fontAlgn="base" latinLnBrk="0" hangingPunct="0">
              <a:lnSpc>
                <a:spcPct val="100000"/>
              </a:lnSpc>
              <a:spcBef>
                <a:spcPct val="30000"/>
              </a:spcBef>
              <a:spcAft>
                <a:spcPct val="0"/>
              </a:spcAft>
              <a:buClrTx/>
              <a:buSzTx/>
              <a:buFontTx/>
              <a:buNone/>
              <a:tabLst/>
              <a:defRPr/>
            </a:pPr>
            <a:endParaRPr lang="ru-RU"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ru-RU" baseline="0" dirty="0" smtClean="0"/>
              <a:t>Основными возможностями прикладного решения для ведения бухгалтерского учета являются следующие подсистемы:</a:t>
            </a:r>
          </a:p>
          <a:p>
            <a:pPr marL="0" marR="0" indent="0" algn="l" defTabSz="914400" rtl="0" eaLnBrk="0" fontAlgn="base" latinLnBrk="0" hangingPunct="0">
              <a:lnSpc>
                <a:spcPct val="100000"/>
              </a:lnSpc>
              <a:spcBef>
                <a:spcPct val="30000"/>
              </a:spcBef>
              <a:spcAft>
                <a:spcPct val="0"/>
              </a:spcAft>
              <a:buClrTx/>
              <a:buSzTx/>
              <a:buFontTx/>
              <a:buNone/>
              <a:tabLst/>
              <a:defRPr/>
            </a:pPr>
            <a:endParaRPr lang="ru-RU"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ru-RU" baseline="0" dirty="0" smtClean="0"/>
              <a:t>1)Учет финансирования</a:t>
            </a:r>
          </a:p>
          <a:p>
            <a:pPr marL="0" marR="0" indent="0" algn="l" defTabSz="914400" rtl="0" eaLnBrk="0" fontAlgn="base" latinLnBrk="0" hangingPunct="0">
              <a:lnSpc>
                <a:spcPct val="100000"/>
              </a:lnSpc>
              <a:spcBef>
                <a:spcPct val="30000"/>
              </a:spcBef>
              <a:spcAft>
                <a:spcPct val="0"/>
              </a:spcAft>
              <a:buClrTx/>
              <a:buSzTx/>
              <a:buFontTx/>
              <a:buNone/>
              <a:tabLst/>
              <a:defRPr/>
            </a:pPr>
            <a:r>
              <a:rPr lang="ru-RU" baseline="0" dirty="0" smtClean="0"/>
              <a:t>2) Оплата труда и учет отработанного времени</a:t>
            </a:r>
          </a:p>
          <a:p>
            <a:pPr marL="0" marR="0" indent="0" algn="l" defTabSz="914400" rtl="0" eaLnBrk="0" fontAlgn="base" latinLnBrk="0" hangingPunct="0">
              <a:lnSpc>
                <a:spcPct val="100000"/>
              </a:lnSpc>
              <a:spcBef>
                <a:spcPct val="30000"/>
              </a:spcBef>
              <a:spcAft>
                <a:spcPct val="0"/>
              </a:spcAft>
              <a:buClrTx/>
              <a:buSzTx/>
              <a:buFontTx/>
              <a:buNone/>
              <a:tabLst/>
              <a:defRPr/>
            </a:pPr>
            <a:r>
              <a:rPr lang="ru-RU" baseline="0" dirty="0" smtClean="0"/>
              <a:t>3) Материальный учет </a:t>
            </a:r>
          </a:p>
          <a:p>
            <a:pPr marL="0" marR="0" indent="0" algn="l" defTabSz="914400" rtl="0" eaLnBrk="0" fontAlgn="base" latinLnBrk="0" hangingPunct="0">
              <a:lnSpc>
                <a:spcPct val="100000"/>
              </a:lnSpc>
              <a:spcBef>
                <a:spcPct val="30000"/>
              </a:spcBef>
              <a:spcAft>
                <a:spcPct val="0"/>
              </a:spcAft>
              <a:buClrTx/>
              <a:buSzTx/>
              <a:buFontTx/>
              <a:buNone/>
              <a:tabLst/>
              <a:defRPr/>
            </a:pPr>
            <a:r>
              <a:rPr lang="ru-RU" baseline="0" dirty="0" smtClean="0"/>
              <a:t>4) Учет затрат на механизацию СМР</a:t>
            </a:r>
          </a:p>
          <a:p>
            <a:pPr marL="0" marR="0" indent="0" algn="l" defTabSz="914400" rtl="0" eaLnBrk="0" fontAlgn="base" latinLnBrk="0" hangingPunct="0">
              <a:lnSpc>
                <a:spcPct val="100000"/>
              </a:lnSpc>
              <a:spcBef>
                <a:spcPct val="30000"/>
              </a:spcBef>
              <a:spcAft>
                <a:spcPct val="0"/>
              </a:spcAft>
              <a:buClrTx/>
              <a:buSzTx/>
              <a:buFontTx/>
              <a:buNone/>
              <a:tabLst/>
              <a:defRPr/>
            </a:pPr>
            <a:r>
              <a:rPr lang="ru-RU" baseline="0" dirty="0" smtClean="0"/>
              <a:t>5) Расчет себестоимости СМР – предоставляет </a:t>
            </a:r>
            <a:r>
              <a:rPr lang="ru-RU" sz="1200" kern="1200" dirty="0" smtClean="0">
                <a:solidFill>
                  <a:schemeClr val="tx1"/>
                </a:solidFill>
                <a:latin typeface="Times New Roman" pitchFamily="18" charset="0"/>
                <a:ea typeface="+mn-ea"/>
                <a:cs typeface="+mn-cs"/>
              </a:rPr>
              <a:t>возможность рассчитать</a:t>
            </a:r>
            <a:r>
              <a:rPr lang="ru-RU" sz="1200" kern="1200" baseline="0" dirty="0" smtClean="0">
                <a:solidFill>
                  <a:schemeClr val="tx1"/>
                </a:solidFill>
                <a:latin typeface="Times New Roman" pitchFamily="18" charset="0"/>
                <a:ea typeface="+mn-ea"/>
                <a:cs typeface="+mn-cs"/>
              </a:rPr>
              <a:t> </a:t>
            </a:r>
            <a:r>
              <a:rPr lang="ru-RU" sz="1200" kern="1200" dirty="0" smtClean="0">
                <a:solidFill>
                  <a:schemeClr val="tx1"/>
                </a:solidFill>
                <a:latin typeface="Times New Roman" pitchFamily="18" charset="0"/>
                <a:ea typeface="+mn-ea"/>
                <a:cs typeface="+mn-cs"/>
              </a:rPr>
              <a:t>себестоимость в разрезе объектов и подразделений, участвующих в их выполнении, также позволяет учитывать незавершенное производство строительно-монтажных работ.</a:t>
            </a:r>
            <a:endParaRPr lang="ru-RU"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ru-RU" baseline="0" dirty="0" smtClean="0"/>
          </a:p>
          <a:p>
            <a:r>
              <a:rPr lang="ru-RU" baseline="0" dirty="0" smtClean="0"/>
              <a:t>Преимуществами ведения такого учета является:</a:t>
            </a:r>
          </a:p>
          <a:p>
            <a:r>
              <a:rPr lang="ru-RU" baseline="0" dirty="0" smtClean="0"/>
              <a:t>1) Прозрачность и понятность отнесения затрат по каждому подразделению;</a:t>
            </a:r>
          </a:p>
          <a:p>
            <a:r>
              <a:rPr lang="ru-RU" baseline="0" dirty="0" smtClean="0"/>
              <a:t>2) Отражение реальных затрат на строительство каждого объекта; </a:t>
            </a:r>
          </a:p>
          <a:p>
            <a:r>
              <a:rPr lang="ru-RU" baseline="0" dirty="0" smtClean="0"/>
              <a:t>3) Возможность определять затраты за отчетный период вне зависимости от стадии завершенности объекта;</a:t>
            </a:r>
          </a:p>
          <a:p>
            <a:r>
              <a:rPr lang="ru-RU" baseline="0" dirty="0" smtClean="0"/>
              <a:t>4) Возможность вести оперативный анализ запланированных расходов и понесенных затрат.</a:t>
            </a:r>
          </a:p>
          <a:p>
            <a:endParaRPr lang="ru-RU" baseline="0" dirty="0" smtClean="0"/>
          </a:p>
          <a:p>
            <a:r>
              <a:rPr lang="ru-RU" baseline="0" dirty="0" smtClean="0"/>
              <a:t>Далее рассмотрим подробно функциональные возможности каждой подсистемы </a:t>
            </a:r>
          </a:p>
        </p:txBody>
      </p:sp>
      <p:sp>
        <p:nvSpPr>
          <p:cNvPr id="4" name="Номер слайда 3"/>
          <p:cNvSpPr>
            <a:spLocks noGrp="1"/>
          </p:cNvSpPr>
          <p:nvPr>
            <p:ph type="sldNum" sz="quarter" idx="10"/>
          </p:nvPr>
        </p:nvSpPr>
        <p:spPr/>
        <p:txBody>
          <a:bodyPr/>
          <a:lstStyle/>
          <a:p>
            <a:pPr>
              <a:defRPr/>
            </a:pPr>
            <a:fld id="{A0A0875F-6827-4448-B2B3-E4574570D878}" type="slidenum">
              <a:rPr lang="ru-RU" smtClean="0"/>
              <a:pPr>
                <a:defRPr/>
              </a:pPr>
              <a:t>7</a:t>
            </a:fld>
            <a:endParaRPr lang="ru-RU" dirty="0"/>
          </a:p>
        </p:txBody>
      </p:sp>
    </p:spTree>
    <p:extLst>
      <p:ext uri="{BB962C8B-B14F-4D97-AF65-F5344CB8AC3E}">
        <p14:creationId xmlns:p14="http://schemas.microsoft.com/office/powerpoint/2010/main" val="34772208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ru-RU" baseline="0" dirty="0" smtClean="0"/>
              <a:t>В любой строительной компании организация службы бухгалтерского учета должна начинаться с учетной политики, которая должна составляться в соответствии с требованиями действующих законодательных и нормативных актов. Учетная политика должна быть написана таким образом, чтобы вся финансовая отчетность, составляемая организацией в соответствии с ее требованиями, не противоречила требованиям национальных и международных стандартов финансовой отчетности.</a:t>
            </a:r>
          </a:p>
          <a:p>
            <a:pPr marL="0" marR="0" indent="0" algn="l" defTabSz="914400" rtl="0" eaLnBrk="0" fontAlgn="base" latinLnBrk="0" hangingPunct="0">
              <a:lnSpc>
                <a:spcPct val="100000"/>
              </a:lnSpc>
              <a:spcBef>
                <a:spcPct val="30000"/>
              </a:spcBef>
              <a:spcAft>
                <a:spcPct val="0"/>
              </a:spcAft>
              <a:buClrTx/>
              <a:buSzTx/>
              <a:buFontTx/>
              <a:buNone/>
              <a:tabLst/>
              <a:defRPr/>
            </a:pPr>
            <a:endParaRPr lang="ru-RU" sz="1200" kern="1200" dirty="0" smtClean="0">
              <a:solidFill>
                <a:schemeClr val="tx1"/>
              </a:solidFill>
              <a:latin typeface="Times New Roman" pitchFamily="18"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ru-RU" sz="1200" kern="1200" dirty="0" smtClean="0">
                <a:solidFill>
                  <a:schemeClr val="tx1"/>
                </a:solidFill>
                <a:latin typeface="Times New Roman" pitchFamily="18" charset="0"/>
                <a:ea typeface="+mn-ea"/>
                <a:cs typeface="+mn-cs"/>
              </a:rPr>
              <a:t>Поэтому перед началом работы необходимо в информационной базе провести корректные настройки параметров учета строительной организации. Обработка «Изменение настроек учета (строительная организация)» предназначена для изменения основных параметров, определяющих функционирование учетных механизмов прикладного решения </a:t>
            </a:r>
            <a:r>
              <a:rPr lang="ru-RU" sz="1200" i="1" kern="1200" dirty="0" smtClean="0">
                <a:solidFill>
                  <a:schemeClr val="tx1"/>
                </a:solidFill>
                <a:latin typeface="Times New Roman" pitchFamily="18" charset="0"/>
                <a:ea typeface="+mn-ea"/>
                <a:cs typeface="+mn-cs"/>
              </a:rPr>
              <a:t>(раздел «Строительная организация» → «Настройки</a:t>
            </a:r>
            <a:r>
              <a:rPr lang="ru-RU" sz="1200" i="1" kern="1200" baseline="0" dirty="0" smtClean="0">
                <a:solidFill>
                  <a:schemeClr val="tx1"/>
                </a:solidFill>
                <a:latin typeface="Times New Roman" pitchFamily="18" charset="0"/>
                <a:ea typeface="+mn-ea"/>
                <a:cs typeface="+mn-cs"/>
              </a:rPr>
              <a:t> учета</a:t>
            </a:r>
            <a:r>
              <a:rPr lang="ru-RU" sz="1200" i="1" kern="1200" dirty="0" smtClean="0">
                <a:solidFill>
                  <a:schemeClr val="tx1"/>
                </a:solidFill>
                <a:latin typeface="Times New Roman" pitchFamily="18" charset="0"/>
                <a:ea typeface="+mn-ea"/>
                <a:cs typeface="+mn-cs"/>
              </a:rPr>
              <a:t>»)</a:t>
            </a:r>
            <a:r>
              <a:rPr lang="ru-RU" sz="1200" kern="1200" dirty="0" smtClean="0">
                <a:solidFill>
                  <a:schemeClr val="tx1"/>
                </a:solidFill>
                <a:latin typeface="Times New Roman" pitchFamily="18" charset="0"/>
                <a:ea typeface="+mn-ea"/>
                <a:cs typeface="+mn-cs"/>
              </a:rPr>
              <a:t>. </a:t>
            </a:r>
          </a:p>
          <a:p>
            <a:pPr marL="0" marR="0" indent="0" algn="l" defTabSz="914400" rtl="0" eaLnBrk="0" fontAlgn="base" latinLnBrk="0" hangingPunct="0">
              <a:lnSpc>
                <a:spcPct val="100000"/>
              </a:lnSpc>
              <a:spcBef>
                <a:spcPct val="30000"/>
              </a:spcBef>
              <a:spcAft>
                <a:spcPct val="0"/>
              </a:spcAft>
              <a:buClrTx/>
              <a:buSzTx/>
              <a:buFontTx/>
              <a:buNone/>
              <a:tabLst/>
              <a:defRPr/>
            </a:pPr>
            <a:endParaRPr lang="ru-RU" baseline="0" dirty="0" smtClean="0"/>
          </a:p>
        </p:txBody>
      </p:sp>
      <p:sp>
        <p:nvSpPr>
          <p:cNvPr id="4" name="Номер слайда 3"/>
          <p:cNvSpPr>
            <a:spLocks noGrp="1"/>
          </p:cNvSpPr>
          <p:nvPr>
            <p:ph type="sldNum" sz="quarter" idx="10"/>
          </p:nvPr>
        </p:nvSpPr>
        <p:spPr/>
        <p:txBody>
          <a:bodyPr/>
          <a:lstStyle/>
          <a:p>
            <a:pPr>
              <a:defRPr/>
            </a:pPr>
            <a:fld id="{A0A0875F-6827-4448-B2B3-E4574570D878}" type="slidenum">
              <a:rPr lang="ru-RU" smtClean="0"/>
              <a:pPr>
                <a:defRPr/>
              </a:pPr>
              <a:t>8</a:t>
            </a:fld>
            <a:endParaRPr lang="ru-RU" dirty="0"/>
          </a:p>
        </p:txBody>
      </p:sp>
    </p:spTree>
    <p:extLst>
      <p:ext uri="{BB962C8B-B14F-4D97-AF65-F5344CB8AC3E}">
        <p14:creationId xmlns:p14="http://schemas.microsoft.com/office/powerpoint/2010/main" val="24242755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ru-RU" baseline="0" dirty="0" smtClean="0"/>
              <a:t>Учет финансирования – данная подсистема предназначена для учета движения средств источников финансирования по плану финансирования, и ведения учета долевого участия по объектам строительства. </a:t>
            </a:r>
          </a:p>
          <a:p>
            <a:pPr marL="0" marR="0" indent="0" algn="l" defTabSz="914400" rtl="0" eaLnBrk="0" fontAlgn="base" latinLnBrk="0" hangingPunct="0">
              <a:lnSpc>
                <a:spcPct val="100000"/>
              </a:lnSpc>
              <a:spcBef>
                <a:spcPct val="30000"/>
              </a:spcBef>
              <a:spcAft>
                <a:spcPct val="0"/>
              </a:spcAft>
              <a:buClrTx/>
              <a:buSzTx/>
              <a:buFontTx/>
              <a:buNone/>
              <a:tabLst/>
              <a:defRPr/>
            </a:pPr>
            <a:endParaRPr lang="ru-RU"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ru-RU" baseline="0" dirty="0" smtClean="0"/>
              <a:t>К подсистеме относятся следующие возможности:</a:t>
            </a:r>
          </a:p>
          <a:p>
            <a:pPr marL="228600" marR="0" indent="-228600" algn="l" defTabSz="914400" rtl="0" eaLnBrk="0" fontAlgn="base" latinLnBrk="0" hangingPunct="0">
              <a:lnSpc>
                <a:spcPct val="100000"/>
              </a:lnSpc>
              <a:spcBef>
                <a:spcPct val="30000"/>
              </a:spcBef>
              <a:spcAft>
                <a:spcPct val="0"/>
              </a:spcAft>
              <a:buClrTx/>
              <a:buSzTx/>
              <a:buFontTx/>
              <a:buAutoNum type="arabicParenR"/>
              <a:tabLst/>
              <a:defRPr/>
            </a:pPr>
            <a:r>
              <a:rPr lang="ru-RU" baseline="0" dirty="0" smtClean="0"/>
              <a:t>Формирование и учет исполнения планов финансирования;</a:t>
            </a:r>
          </a:p>
          <a:p>
            <a:pPr marL="228600" marR="0" indent="-228600" algn="l" defTabSz="914400" rtl="0" eaLnBrk="0" fontAlgn="base" latinLnBrk="0" hangingPunct="0">
              <a:lnSpc>
                <a:spcPct val="100000"/>
              </a:lnSpc>
              <a:spcBef>
                <a:spcPct val="30000"/>
              </a:spcBef>
              <a:spcAft>
                <a:spcPct val="0"/>
              </a:spcAft>
              <a:buClrTx/>
              <a:buSzTx/>
              <a:buFontTx/>
              <a:buAutoNum type="arabicParenR"/>
              <a:tabLst/>
              <a:defRPr/>
            </a:pPr>
            <a:r>
              <a:rPr lang="ru-RU" baseline="0" dirty="0" smtClean="0"/>
              <a:t>Учет средств по источникам финансирования;</a:t>
            </a:r>
          </a:p>
          <a:p>
            <a:pPr marL="228600" marR="0" indent="-228600" algn="l" defTabSz="914400" rtl="0" eaLnBrk="0" fontAlgn="base" latinLnBrk="0" hangingPunct="0">
              <a:lnSpc>
                <a:spcPct val="100000"/>
              </a:lnSpc>
              <a:spcBef>
                <a:spcPct val="30000"/>
              </a:spcBef>
              <a:spcAft>
                <a:spcPct val="0"/>
              </a:spcAft>
              <a:buClrTx/>
              <a:buSzTx/>
              <a:buFontTx/>
              <a:buAutoNum type="arabicParenR"/>
              <a:tabLst/>
              <a:defRPr/>
            </a:pPr>
            <a:r>
              <a:rPr lang="ru-RU" baseline="0" dirty="0" smtClean="0"/>
              <a:t>Учет договоров долевого финансирования строительства;</a:t>
            </a:r>
          </a:p>
          <a:p>
            <a:pPr marL="228600" marR="0" indent="-228600" algn="l" defTabSz="914400" rtl="0" eaLnBrk="0" fontAlgn="base" latinLnBrk="0" hangingPunct="0">
              <a:lnSpc>
                <a:spcPct val="100000"/>
              </a:lnSpc>
              <a:spcBef>
                <a:spcPct val="30000"/>
              </a:spcBef>
              <a:spcAft>
                <a:spcPct val="0"/>
              </a:spcAft>
              <a:buClrTx/>
              <a:buSzTx/>
              <a:buFontTx/>
              <a:buAutoNum type="arabicParenR"/>
              <a:tabLst/>
              <a:defRPr/>
            </a:pPr>
            <a:r>
              <a:rPr lang="ru-RU" baseline="0" dirty="0" smtClean="0"/>
              <a:t>Учет лимитов на капитальные затраты и содержание заказчика</a:t>
            </a:r>
          </a:p>
        </p:txBody>
      </p:sp>
      <p:sp>
        <p:nvSpPr>
          <p:cNvPr id="4" name="Номер слайда 3"/>
          <p:cNvSpPr>
            <a:spLocks noGrp="1"/>
          </p:cNvSpPr>
          <p:nvPr>
            <p:ph type="sldNum" sz="quarter" idx="10"/>
          </p:nvPr>
        </p:nvSpPr>
        <p:spPr/>
        <p:txBody>
          <a:bodyPr/>
          <a:lstStyle/>
          <a:p>
            <a:pPr>
              <a:defRPr/>
            </a:pPr>
            <a:fld id="{A0A0875F-6827-4448-B2B3-E4574570D878}" type="slidenum">
              <a:rPr lang="ru-RU" smtClean="0"/>
              <a:pPr>
                <a:defRPr/>
              </a:pPr>
              <a:t>9</a:t>
            </a:fld>
            <a:endParaRPr lang="ru-RU" dirty="0"/>
          </a:p>
        </p:txBody>
      </p:sp>
    </p:spTree>
    <p:extLst>
      <p:ext uri="{BB962C8B-B14F-4D97-AF65-F5344CB8AC3E}">
        <p14:creationId xmlns:p14="http://schemas.microsoft.com/office/powerpoint/2010/main" val="34868765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972229" name="Rectangle 5"/>
          <p:cNvSpPr>
            <a:spLocks noGrp="1" noChangeArrowheads="1"/>
          </p:cNvSpPr>
          <p:nvPr>
            <p:ph type="ctrTitle" sz="quarter"/>
          </p:nvPr>
        </p:nvSpPr>
        <p:spPr>
          <a:xfrm>
            <a:off x="685800" y="5302250"/>
            <a:ext cx="8143875" cy="869950"/>
          </a:xfrm>
        </p:spPr>
        <p:txBody>
          <a:bodyPr/>
          <a:lstStyle>
            <a:lvl1pPr algn="r">
              <a:defRPr/>
            </a:lvl1pPr>
          </a:lstStyle>
          <a:p>
            <a:r>
              <a:rPr lang="ru-RU"/>
              <a:t>Образец заголовка</a:t>
            </a: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52"/>
          <p:cNvSpPr>
            <a:spLocks noGrp="1" noChangeArrowheads="1"/>
          </p:cNvSpPr>
          <p:nvPr>
            <p:ph type="ftr" sz="quarter" idx="10"/>
          </p:nvPr>
        </p:nvSpPr>
        <p:spPr>
          <a:ln/>
        </p:spPr>
        <p:txBody>
          <a:bodyPr/>
          <a:lstStyle>
            <a:lvl1pPr>
              <a:defRPr/>
            </a:lvl1pPr>
          </a:lstStyle>
          <a:p>
            <a:pPr>
              <a:defRPr/>
            </a:pPr>
            <a:endParaRPr lang="ru-RU"/>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0063" y="0"/>
            <a:ext cx="2185987" cy="65246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288925" y="0"/>
            <a:ext cx="6408738" cy="65246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52"/>
          <p:cNvSpPr>
            <a:spLocks noGrp="1" noChangeArrowheads="1"/>
          </p:cNvSpPr>
          <p:nvPr>
            <p:ph type="ftr" sz="quarter" idx="10"/>
          </p:nvPr>
        </p:nvSpPr>
        <p:spPr>
          <a:ln/>
        </p:spPr>
        <p:txBody>
          <a:bodyPr/>
          <a:lstStyle>
            <a:lvl1pPr>
              <a:defRPr/>
            </a:lvl1pPr>
          </a:lstStyle>
          <a:p>
            <a:pPr>
              <a:defRPr/>
            </a:pPr>
            <a:endParaRPr lang="ru-RU"/>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8388" y="0"/>
            <a:ext cx="5808662" cy="906463"/>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288925" y="1196975"/>
            <a:ext cx="4297363" cy="532765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738688" y="1196975"/>
            <a:ext cx="4297362" cy="532765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52"/>
          <p:cNvSpPr>
            <a:spLocks noGrp="1" noChangeArrowheads="1"/>
          </p:cNvSpPr>
          <p:nvPr>
            <p:ph type="ftr" sz="quarter" idx="10"/>
          </p:nvPr>
        </p:nvSpPr>
        <p:spPr>
          <a:ln/>
        </p:spPr>
        <p:txBody>
          <a:bodyPr/>
          <a:lstStyle>
            <a:lvl1pPr>
              <a:defRPr/>
            </a:lvl1pPr>
          </a:lstStyle>
          <a:p>
            <a:pPr>
              <a:defRPr/>
            </a:pPr>
            <a:endParaRPr lang="ru-RU"/>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288925" y="0"/>
            <a:ext cx="8747125" cy="65246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Rectangle 52"/>
          <p:cNvSpPr>
            <a:spLocks noGrp="1" noChangeArrowheads="1"/>
          </p:cNvSpPr>
          <p:nvPr>
            <p:ph type="ftr" sz="quarter" idx="10"/>
          </p:nvPr>
        </p:nvSpPr>
        <p:spPr>
          <a:ln/>
        </p:spPr>
        <p:txBody>
          <a:bodyPr/>
          <a:lstStyle>
            <a:lvl1pPr>
              <a:defRPr/>
            </a:lvl1pPr>
          </a:lstStyle>
          <a:p>
            <a:pPr>
              <a:defRPr/>
            </a:pPr>
            <a:endParaRPr lang="ru-RU"/>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52"/>
          <p:cNvSpPr>
            <a:spLocks noGrp="1" noChangeArrowheads="1"/>
          </p:cNvSpPr>
          <p:nvPr>
            <p:ph type="ftr" sz="quarter" idx="10"/>
          </p:nvPr>
        </p:nvSpPr>
        <p:spPr>
          <a:ln/>
        </p:spPr>
        <p:txBody>
          <a:bodyPr/>
          <a:lstStyle>
            <a:lvl1pPr>
              <a:defRPr/>
            </a:lvl1pPr>
          </a:lstStyle>
          <a:p>
            <a:pPr>
              <a:defRPr/>
            </a:pPr>
            <a:endParaRPr lang="ru-RU"/>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52"/>
          <p:cNvSpPr>
            <a:spLocks noGrp="1" noChangeArrowheads="1"/>
          </p:cNvSpPr>
          <p:nvPr>
            <p:ph type="ftr" sz="quarter" idx="10"/>
          </p:nvPr>
        </p:nvSpPr>
        <p:spPr>
          <a:ln/>
        </p:spPr>
        <p:txBody>
          <a:bodyPr/>
          <a:lstStyle>
            <a:lvl1pPr>
              <a:defRPr/>
            </a:lvl1pPr>
          </a:lstStyle>
          <a:p>
            <a:pPr>
              <a:defRPr/>
            </a:pPr>
            <a:endParaRPr lang="ru-RU"/>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288925" y="1196975"/>
            <a:ext cx="4297363" cy="5327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738688" y="1196975"/>
            <a:ext cx="4297362" cy="5327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52"/>
          <p:cNvSpPr>
            <a:spLocks noGrp="1" noChangeArrowheads="1"/>
          </p:cNvSpPr>
          <p:nvPr>
            <p:ph type="ftr" sz="quarter" idx="10"/>
          </p:nvPr>
        </p:nvSpPr>
        <p:spPr>
          <a:ln/>
        </p:spPr>
        <p:txBody>
          <a:bodyPr/>
          <a:lstStyle>
            <a:lvl1pPr>
              <a:defRPr/>
            </a:lvl1pPr>
          </a:lstStyle>
          <a:p>
            <a:pPr>
              <a:defRPr/>
            </a:pPr>
            <a:endParaRPr lang="ru-RU"/>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52"/>
          <p:cNvSpPr>
            <a:spLocks noGrp="1" noChangeArrowheads="1"/>
          </p:cNvSpPr>
          <p:nvPr>
            <p:ph type="ftr" sz="quarter" idx="10"/>
          </p:nvPr>
        </p:nvSpPr>
        <p:spPr>
          <a:ln/>
        </p:spPr>
        <p:txBody>
          <a:bodyPr/>
          <a:lstStyle>
            <a:lvl1pPr>
              <a:defRPr/>
            </a:lvl1pPr>
          </a:lstStyle>
          <a:p>
            <a:pPr>
              <a:defRPr/>
            </a:pPr>
            <a:endParaRPr lang="ru-RU"/>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52"/>
          <p:cNvSpPr>
            <a:spLocks noGrp="1" noChangeArrowheads="1"/>
          </p:cNvSpPr>
          <p:nvPr>
            <p:ph type="ftr" sz="quarter" idx="10"/>
          </p:nvPr>
        </p:nvSpPr>
        <p:spPr>
          <a:ln/>
        </p:spPr>
        <p:txBody>
          <a:bodyPr/>
          <a:lstStyle>
            <a:lvl1pPr>
              <a:defRPr/>
            </a:lvl1pPr>
          </a:lstStyle>
          <a:p>
            <a:pPr>
              <a:defRPr/>
            </a:pPr>
            <a:endParaRPr lang="ru-RU"/>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52"/>
          <p:cNvSpPr>
            <a:spLocks noGrp="1" noChangeArrowheads="1"/>
          </p:cNvSpPr>
          <p:nvPr>
            <p:ph type="ftr" sz="quarter" idx="10"/>
          </p:nvPr>
        </p:nvSpPr>
        <p:spPr>
          <a:ln/>
        </p:spPr>
        <p:txBody>
          <a:bodyPr/>
          <a:lstStyle>
            <a:lvl1pPr>
              <a:defRPr/>
            </a:lvl1pPr>
          </a:lstStyle>
          <a:p>
            <a:pPr>
              <a:defRPr/>
            </a:pPr>
            <a:endParaRPr lang="ru-RU"/>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52"/>
          <p:cNvSpPr>
            <a:spLocks noGrp="1" noChangeArrowheads="1"/>
          </p:cNvSpPr>
          <p:nvPr>
            <p:ph type="ftr" sz="quarter" idx="10"/>
          </p:nvPr>
        </p:nvSpPr>
        <p:spPr>
          <a:ln/>
        </p:spPr>
        <p:txBody>
          <a:bodyPr/>
          <a:lstStyle>
            <a:lvl1pPr>
              <a:defRPr/>
            </a:lvl1pPr>
          </a:lstStyle>
          <a:p>
            <a:pPr>
              <a:defRPr/>
            </a:pPr>
            <a:endParaRPr lang="ru-RU"/>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52"/>
          <p:cNvSpPr>
            <a:spLocks noGrp="1" noChangeArrowheads="1"/>
          </p:cNvSpPr>
          <p:nvPr>
            <p:ph type="ftr" sz="quarter" idx="10"/>
          </p:nvPr>
        </p:nvSpPr>
        <p:spPr>
          <a:ln/>
        </p:spPr>
        <p:txBody>
          <a:bodyPr/>
          <a:lstStyle>
            <a:lvl1pPr>
              <a:defRPr/>
            </a:lvl1pPr>
          </a:lstStyle>
          <a:p>
            <a:pPr>
              <a:defRPr/>
            </a:pPr>
            <a:endParaRPr lang="ru-RU"/>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7170" name="Rectangle 46"/>
          <p:cNvSpPr>
            <a:spLocks noGrp="1" noChangeArrowheads="1"/>
          </p:cNvSpPr>
          <p:nvPr>
            <p:ph type="title"/>
          </p:nvPr>
        </p:nvSpPr>
        <p:spPr bwMode="auto">
          <a:xfrm>
            <a:off x="1125538" y="19050"/>
            <a:ext cx="5808662" cy="9064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7171" name="Rectangle 48"/>
          <p:cNvSpPr>
            <a:spLocks noGrp="1" noChangeArrowheads="1"/>
          </p:cNvSpPr>
          <p:nvPr>
            <p:ph type="body" idx="1"/>
          </p:nvPr>
        </p:nvSpPr>
        <p:spPr bwMode="auto">
          <a:xfrm>
            <a:off x="288925" y="1196975"/>
            <a:ext cx="8747125" cy="5327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p:txBody>
      </p:sp>
      <p:grpSp>
        <p:nvGrpSpPr>
          <p:cNvPr id="7172" name="Group 4"/>
          <p:cNvGrpSpPr>
            <a:grpSpLocks/>
          </p:cNvGrpSpPr>
          <p:nvPr userDrawn="1"/>
        </p:nvGrpSpPr>
        <p:grpSpPr bwMode="auto">
          <a:xfrm>
            <a:off x="1068388" y="-1588"/>
            <a:ext cx="9525" cy="763588"/>
            <a:chOff x="693" y="-1"/>
            <a:chExt cx="6" cy="481"/>
          </a:xfrm>
        </p:grpSpPr>
        <p:sp>
          <p:nvSpPr>
            <p:cNvPr id="1971205" name="Line 5"/>
            <p:cNvSpPr>
              <a:spLocks noChangeShapeType="1"/>
            </p:cNvSpPr>
            <p:nvPr/>
          </p:nvSpPr>
          <p:spPr bwMode="auto">
            <a:xfrm>
              <a:off x="693" y="-1"/>
              <a:ext cx="0" cy="481"/>
            </a:xfrm>
            <a:prstGeom prst="line">
              <a:avLst/>
            </a:prstGeom>
            <a:noFill/>
            <a:ln w="9525">
              <a:solidFill>
                <a:srgbClr val="CC9900"/>
              </a:solidFill>
              <a:round/>
              <a:headEnd/>
              <a:tailEnd/>
            </a:ln>
            <a:effectLst/>
          </p:spPr>
          <p:txBody>
            <a:bodyPr anchor="ctr"/>
            <a:lstStyle/>
            <a:p>
              <a:pPr>
                <a:defRPr/>
              </a:pPr>
              <a:endParaRPr lang="ru-RU"/>
            </a:p>
          </p:txBody>
        </p:sp>
        <p:sp>
          <p:nvSpPr>
            <p:cNvPr id="1971206" name="Line 6"/>
            <p:cNvSpPr>
              <a:spLocks noChangeShapeType="1"/>
            </p:cNvSpPr>
            <p:nvPr/>
          </p:nvSpPr>
          <p:spPr bwMode="auto">
            <a:xfrm>
              <a:off x="699" y="-1"/>
              <a:ext cx="0" cy="481"/>
            </a:xfrm>
            <a:prstGeom prst="line">
              <a:avLst/>
            </a:prstGeom>
            <a:noFill/>
            <a:ln w="9525">
              <a:solidFill>
                <a:schemeClr val="bg1"/>
              </a:solidFill>
              <a:round/>
              <a:headEnd/>
              <a:tailEnd/>
            </a:ln>
            <a:effectLst/>
          </p:spPr>
          <p:txBody>
            <a:bodyPr anchor="ctr"/>
            <a:lstStyle/>
            <a:p>
              <a:pPr>
                <a:defRPr/>
              </a:pPr>
              <a:endParaRPr lang="ru-RU"/>
            </a:p>
          </p:txBody>
        </p:sp>
      </p:grpSp>
      <p:sp>
        <p:nvSpPr>
          <p:cNvPr id="1971207" name="Text Box 7"/>
          <p:cNvSpPr txBox="1">
            <a:spLocks noChangeArrowheads="1"/>
          </p:cNvSpPr>
          <p:nvPr userDrawn="1"/>
        </p:nvSpPr>
        <p:spPr bwMode="auto">
          <a:xfrm>
            <a:off x="8256588" y="6499225"/>
            <a:ext cx="750887" cy="427038"/>
          </a:xfrm>
          <a:prstGeom prst="rect">
            <a:avLst/>
          </a:prstGeom>
          <a:noFill/>
          <a:ln w="44450" algn="ctr">
            <a:noFill/>
            <a:miter lim="800000"/>
            <a:headEnd/>
            <a:tailEnd/>
          </a:ln>
          <a:effectLst/>
        </p:spPr>
        <p:txBody>
          <a:bodyPr>
            <a:spAutoFit/>
          </a:bodyPr>
          <a:lstStyle/>
          <a:p>
            <a:pPr algn="r"/>
            <a:fld id="{89E73B21-E616-4A7B-8D0F-10B2A191F187}" type="slidenum">
              <a:rPr lang="ru-RU" sz="2000" b="1">
                <a:solidFill>
                  <a:srgbClr val="CC0000"/>
                </a:solidFill>
              </a:rPr>
              <a:pPr algn="r"/>
              <a:t>‹#›</a:t>
            </a:fld>
            <a:endParaRPr lang="ru-RU" sz="2000" b="1">
              <a:solidFill>
                <a:srgbClr val="CC0000"/>
              </a:solidFill>
            </a:endParaRPr>
          </a:p>
        </p:txBody>
      </p:sp>
      <p:sp>
        <p:nvSpPr>
          <p:cNvPr id="153652" name="Rectangle 52"/>
          <p:cNvSpPr>
            <a:spLocks noGrp="1" noChangeArrowheads="1"/>
          </p:cNvSpPr>
          <p:nvPr>
            <p:ph type="ftr" sz="quarter" idx="3"/>
          </p:nvPr>
        </p:nvSpPr>
        <p:spPr bwMode="auto">
          <a:xfrm>
            <a:off x="0" y="6623050"/>
            <a:ext cx="8172450" cy="25241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ctr" eaLnBrk="1" hangingPunct="1">
              <a:lnSpc>
                <a:spcPct val="100000"/>
              </a:lnSpc>
              <a:spcBef>
                <a:spcPct val="0"/>
              </a:spcBef>
              <a:defRPr sz="1400">
                <a:solidFill>
                  <a:srgbClr val="5B0917"/>
                </a:solidFill>
              </a:defRPr>
            </a:lvl1pPr>
          </a:lstStyle>
          <a:p>
            <a:pPr>
              <a:defRPr/>
            </a:pPr>
            <a:endParaRPr lang="ru-RU"/>
          </a:p>
        </p:txBody>
      </p:sp>
    </p:spTree>
  </p:cSld>
  <p:clrMap bg1="lt1" tx1="dk1" bg2="lt2" tx2="dk2" accent1="accent1" accent2="accent2" accent3="accent3" accent4="accent4" accent5="accent5" accent6="accent6" hlink="hlink" folHlink="folHlink"/>
  <p:sldLayoutIdLst>
    <p:sldLayoutId id="2147483697" r:id="rId1"/>
    <p:sldLayoutId id="2147483696" r:id="rId2"/>
    <p:sldLayoutId id="2147483695" r:id="rId3"/>
    <p:sldLayoutId id="2147483694" r:id="rId4"/>
    <p:sldLayoutId id="2147483693" r:id="rId5"/>
    <p:sldLayoutId id="2147483692" r:id="rId6"/>
    <p:sldLayoutId id="2147483691" r:id="rId7"/>
    <p:sldLayoutId id="2147483690" r:id="rId8"/>
    <p:sldLayoutId id="2147483689" r:id="rId9"/>
    <p:sldLayoutId id="2147483688" r:id="rId10"/>
    <p:sldLayoutId id="2147483687" r:id="rId11"/>
    <p:sldLayoutId id="2147483686" r:id="rId12"/>
    <p:sldLayoutId id="2147483685" r:id="rId13"/>
  </p:sldLayoutIdLst>
  <p:transition/>
  <p:timing>
    <p:tnLst>
      <p:par>
        <p:cTn id="1" dur="indefinite" restart="never" nodeType="tmRoot"/>
      </p:par>
    </p:tnLst>
  </p:timing>
  <p:txStyles>
    <p:titleStyle>
      <a:lvl1pPr algn="l" rtl="0" eaLnBrk="0" fontAlgn="base" hangingPunct="0">
        <a:lnSpc>
          <a:spcPct val="80000"/>
        </a:lnSpc>
        <a:spcBef>
          <a:spcPct val="0"/>
        </a:spcBef>
        <a:spcAft>
          <a:spcPct val="0"/>
        </a:spcAft>
        <a:defRPr sz="2000" b="1">
          <a:solidFill>
            <a:srgbClr val="CC0000"/>
          </a:solidFill>
          <a:latin typeface="+mj-lt"/>
          <a:ea typeface="+mj-ea"/>
          <a:cs typeface="+mj-cs"/>
        </a:defRPr>
      </a:lvl1pPr>
      <a:lvl2pPr algn="l" rtl="0" eaLnBrk="0" fontAlgn="base" hangingPunct="0">
        <a:lnSpc>
          <a:spcPct val="80000"/>
        </a:lnSpc>
        <a:spcBef>
          <a:spcPct val="0"/>
        </a:spcBef>
        <a:spcAft>
          <a:spcPct val="0"/>
        </a:spcAft>
        <a:defRPr sz="2000" b="1">
          <a:solidFill>
            <a:srgbClr val="CC0000"/>
          </a:solidFill>
          <a:latin typeface="Arial" charset="0"/>
        </a:defRPr>
      </a:lvl2pPr>
      <a:lvl3pPr algn="l" rtl="0" eaLnBrk="0" fontAlgn="base" hangingPunct="0">
        <a:lnSpc>
          <a:spcPct val="80000"/>
        </a:lnSpc>
        <a:spcBef>
          <a:spcPct val="0"/>
        </a:spcBef>
        <a:spcAft>
          <a:spcPct val="0"/>
        </a:spcAft>
        <a:defRPr sz="2000" b="1">
          <a:solidFill>
            <a:srgbClr val="CC0000"/>
          </a:solidFill>
          <a:latin typeface="Arial" charset="0"/>
        </a:defRPr>
      </a:lvl3pPr>
      <a:lvl4pPr algn="l" rtl="0" eaLnBrk="0" fontAlgn="base" hangingPunct="0">
        <a:lnSpc>
          <a:spcPct val="80000"/>
        </a:lnSpc>
        <a:spcBef>
          <a:spcPct val="0"/>
        </a:spcBef>
        <a:spcAft>
          <a:spcPct val="0"/>
        </a:spcAft>
        <a:defRPr sz="2000" b="1">
          <a:solidFill>
            <a:srgbClr val="CC0000"/>
          </a:solidFill>
          <a:latin typeface="Arial" charset="0"/>
        </a:defRPr>
      </a:lvl4pPr>
      <a:lvl5pPr algn="l" rtl="0" eaLnBrk="0" fontAlgn="base" hangingPunct="0">
        <a:lnSpc>
          <a:spcPct val="80000"/>
        </a:lnSpc>
        <a:spcBef>
          <a:spcPct val="0"/>
        </a:spcBef>
        <a:spcAft>
          <a:spcPct val="0"/>
        </a:spcAft>
        <a:defRPr sz="2000" b="1">
          <a:solidFill>
            <a:srgbClr val="CC0000"/>
          </a:solidFill>
          <a:latin typeface="Arial" charset="0"/>
        </a:defRPr>
      </a:lvl5pPr>
      <a:lvl6pPr marL="457200" algn="l" rtl="0" fontAlgn="base">
        <a:lnSpc>
          <a:spcPct val="80000"/>
        </a:lnSpc>
        <a:spcBef>
          <a:spcPct val="0"/>
        </a:spcBef>
        <a:spcAft>
          <a:spcPct val="0"/>
        </a:spcAft>
        <a:defRPr sz="2000" b="1">
          <a:solidFill>
            <a:srgbClr val="CC0000"/>
          </a:solidFill>
          <a:latin typeface="Arial" charset="0"/>
        </a:defRPr>
      </a:lvl6pPr>
      <a:lvl7pPr marL="914400" algn="l" rtl="0" fontAlgn="base">
        <a:lnSpc>
          <a:spcPct val="80000"/>
        </a:lnSpc>
        <a:spcBef>
          <a:spcPct val="0"/>
        </a:spcBef>
        <a:spcAft>
          <a:spcPct val="0"/>
        </a:spcAft>
        <a:defRPr sz="2000" b="1">
          <a:solidFill>
            <a:srgbClr val="CC0000"/>
          </a:solidFill>
          <a:latin typeface="Arial" charset="0"/>
        </a:defRPr>
      </a:lvl7pPr>
      <a:lvl8pPr marL="1371600" algn="l" rtl="0" fontAlgn="base">
        <a:lnSpc>
          <a:spcPct val="80000"/>
        </a:lnSpc>
        <a:spcBef>
          <a:spcPct val="0"/>
        </a:spcBef>
        <a:spcAft>
          <a:spcPct val="0"/>
        </a:spcAft>
        <a:defRPr sz="2000" b="1">
          <a:solidFill>
            <a:srgbClr val="CC0000"/>
          </a:solidFill>
          <a:latin typeface="Arial" charset="0"/>
        </a:defRPr>
      </a:lvl8pPr>
      <a:lvl9pPr marL="1828800" algn="l" rtl="0" fontAlgn="base">
        <a:lnSpc>
          <a:spcPct val="80000"/>
        </a:lnSpc>
        <a:spcBef>
          <a:spcPct val="0"/>
        </a:spcBef>
        <a:spcAft>
          <a:spcPct val="0"/>
        </a:spcAft>
        <a:defRPr sz="2000" b="1">
          <a:solidFill>
            <a:srgbClr val="CC0000"/>
          </a:solidFill>
          <a:latin typeface="Arial" charset="0"/>
        </a:defRPr>
      </a:lvl9pPr>
    </p:titleStyle>
    <p:bodyStyle>
      <a:lvl1pPr marL="342900" indent="-342900" algn="l" rtl="0" eaLnBrk="0" fontAlgn="base" hangingPunct="0">
        <a:spcBef>
          <a:spcPct val="20000"/>
        </a:spcBef>
        <a:spcAft>
          <a:spcPct val="50000"/>
        </a:spcAft>
        <a:buClr>
          <a:srgbClr val="CC0000"/>
        </a:buClr>
        <a:buSzPct val="60000"/>
        <a:buFont typeface="Wingdings" pitchFamily="2" charset="2"/>
        <a:defRPr sz="1600">
          <a:solidFill>
            <a:srgbClr val="1C1C1C"/>
          </a:solidFill>
          <a:latin typeface="+mn-lt"/>
          <a:ea typeface="+mn-ea"/>
          <a:cs typeface="+mn-cs"/>
        </a:defRPr>
      </a:lvl1pPr>
      <a:lvl2pPr marL="136525" indent="-134938" algn="l" rtl="0" eaLnBrk="0" fontAlgn="base" hangingPunct="0">
        <a:spcBef>
          <a:spcPct val="20000"/>
        </a:spcBef>
        <a:spcAft>
          <a:spcPct val="30000"/>
        </a:spcAft>
        <a:buClr>
          <a:srgbClr val="CC0000"/>
        </a:buClr>
        <a:buFont typeface="Wingdings" pitchFamily="2" charset="2"/>
        <a:buChar char="§"/>
        <a:defRPr sz="1600">
          <a:solidFill>
            <a:srgbClr val="1C1C1C"/>
          </a:solidFill>
          <a:latin typeface="+mn-lt"/>
        </a:defRPr>
      </a:lvl2pPr>
      <a:lvl3pPr marL="265113" indent="-127000" algn="l" rtl="0" eaLnBrk="0" fontAlgn="base" hangingPunct="0">
        <a:spcBef>
          <a:spcPct val="20000"/>
        </a:spcBef>
        <a:spcAft>
          <a:spcPct val="20000"/>
        </a:spcAft>
        <a:buClr>
          <a:srgbClr val="CC0000"/>
        </a:buClr>
        <a:buSzPct val="80000"/>
        <a:buFont typeface="Wingdings" pitchFamily="2" charset="2"/>
        <a:buChar char="§"/>
        <a:defRPr sz="1600">
          <a:solidFill>
            <a:srgbClr val="1C1C1C"/>
          </a:solidFill>
          <a:latin typeface="+mn-lt"/>
        </a:defRPr>
      </a:lvl3pPr>
      <a:lvl4pPr marL="568325" indent="803275" algn="l" rtl="0" eaLnBrk="0" fontAlgn="base" hangingPunct="0">
        <a:spcBef>
          <a:spcPct val="20000"/>
        </a:spcBef>
        <a:spcAft>
          <a:spcPct val="20000"/>
        </a:spcAft>
        <a:buClr>
          <a:srgbClr val="CC0000"/>
        </a:buClr>
        <a:buFont typeface="Times New Roman" pitchFamily="18" charset="0"/>
        <a:buChar char="▪"/>
        <a:defRPr sz="1600">
          <a:solidFill>
            <a:srgbClr val="5B0917"/>
          </a:solidFill>
          <a:latin typeface="+mn-lt"/>
        </a:defRPr>
      </a:lvl4pPr>
      <a:lvl5pPr marL="747713" indent="1081088" algn="l" rtl="0" eaLnBrk="0" fontAlgn="base" hangingPunct="0">
        <a:spcBef>
          <a:spcPct val="20000"/>
        </a:spcBef>
        <a:spcAft>
          <a:spcPct val="0"/>
        </a:spcAft>
        <a:buClr>
          <a:srgbClr val="CC0000"/>
        </a:buClr>
        <a:buFont typeface="Arial" charset="0"/>
        <a:buChar char="∙"/>
        <a:defRPr sz="1400">
          <a:solidFill>
            <a:srgbClr val="5B0917"/>
          </a:solidFill>
          <a:latin typeface="+mn-lt"/>
        </a:defRPr>
      </a:lvl5pPr>
      <a:lvl6pPr marL="1204913" algn="l" rtl="0" fontAlgn="base">
        <a:spcBef>
          <a:spcPct val="20000"/>
        </a:spcBef>
        <a:spcAft>
          <a:spcPct val="0"/>
        </a:spcAft>
        <a:buClr>
          <a:srgbClr val="CC0000"/>
        </a:buClr>
        <a:buFont typeface="Arial" charset="0"/>
        <a:buChar char="∙"/>
        <a:defRPr sz="1400">
          <a:solidFill>
            <a:srgbClr val="5B0917"/>
          </a:solidFill>
          <a:latin typeface="+mn-lt"/>
        </a:defRPr>
      </a:lvl6pPr>
      <a:lvl7pPr marL="1662113" algn="l" rtl="0" fontAlgn="base">
        <a:spcBef>
          <a:spcPct val="20000"/>
        </a:spcBef>
        <a:spcAft>
          <a:spcPct val="0"/>
        </a:spcAft>
        <a:buClr>
          <a:srgbClr val="CC0000"/>
        </a:buClr>
        <a:buFont typeface="Arial" charset="0"/>
        <a:buChar char="∙"/>
        <a:defRPr sz="1400">
          <a:solidFill>
            <a:srgbClr val="5B0917"/>
          </a:solidFill>
          <a:latin typeface="+mn-lt"/>
        </a:defRPr>
      </a:lvl7pPr>
      <a:lvl8pPr marL="2119313" algn="l" rtl="0" fontAlgn="base">
        <a:spcBef>
          <a:spcPct val="20000"/>
        </a:spcBef>
        <a:spcAft>
          <a:spcPct val="0"/>
        </a:spcAft>
        <a:buClr>
          <a:srgbClr val="CC0000"/>
        </a:buClr>
        <a:buFont typeface="Arial" charset="0"/>
        <a:buChar char="∙"/>
        <a:defRPr sz="1400">
          <a:solidFill>
            <a:srgbClr val="5B0917"/>
          </a:solidFill>
          <a:latin typeface="+mn-lt"/>
        </a:defRPr>
      </a:lvl8pPr>
      <a:lvl9pPr marL="2576513" algn="l" rtl="0" fontAlgn="base">
        <a:spcBef>
          <a:spcPct val="20000"/>
        </a:spcBef>
        <a:spcAft>
          <a:spcPct val="0"/>
        </a:spcAft>
        <a:buClr>
          <a:srgbClr val="CC0000"/>
        </a:buClr>
        <a:buFont typeface="Arial" charset="0"/>
        <a:buChar char="∙"/>
        <a:defRPr sz="1400">
          <a:solidFill>
            <a:srgbClr val="5B0917"/>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23.jpeg"/><Relationship Id="rId7" Type="http://schemas.openxmlformats.org/officeDocument/2006/relationships/diagramColors" Target="../diagrams/colors7.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9.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 Id="rId9" Type="http://schemas.openxmlformats.org/officeDocument/2006/relationships/image" Target="../media/image34.jpeg"/></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jpe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2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2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png"/></Relationships>
</file>

<file path=ppt/slides/_rels/slide2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2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2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27.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2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29.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59.jpeg"/><Relationship Id="rId7" Type="http://schemas.openxmlformats.org/officeDocument/2006/relationships/diagramColors" Target="../diagrams/colors10.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31.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63.png"/><Relationship Id="rId4" Type="http://schemas.openxmlformats.org/officeDocument/2006/relationships/image" Target="../media/image62.png"/></Relationships>
</file>

<file path=ppt/slides/_rels/slide33.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66.png"/><Relationship Id="rId4" Type="http://schemas.openxmlformats.org/officeDocument/2006/relationships/image" Target="../media/image65.png"/></Relationships>
</file>

<file path=ppt/slides/_rels/slide34.xml.rels><?xml version="1.0" encoding="UTF-8" standalone="yes"?>
<Relationships xmlns="http://schemas.openxmlformats.org/package/2006/relationships"><Relationship Id="rId3" Type="http://schemas.openxmlformats.org/officeDocument/2006/relationships/image" Target="../media/image64.jpeg"/><Relationship Id="rId7" Type="http://schemas.openxmlformats.org/officeDocument/2006/relationships/image" Target="../media/image69.jpe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68.jpeg"/><Relationship Id="rId5" Type="http://schemas.openxmlformats.org/officeDocument/2006/relationships/image" Target="../media/image12.jpeg"/><Relationship Id="rId4" Type="http://schemas.openxmlformats.org/officeDocument/2006/relationships/image" Target="../media/image67.jpeg"/></Relationships>
</file>

<file path=ppt/slides/_rels/slide35.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71.png"/></Relationships>
</file>

<file path=ppt/slides/_rels/slide36.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72.png"/></Relationships>
</file>

<file path=ppt/slides/_rels/slide37.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74.png"/></Relationships>
</file>

<file path=ppt/slides/_rels/slide38.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microsoft.com/office/2007/relationships/diagramDrawing" Target="../diagrams/drawing11.xml"/><Relationship Id="rId13" Type="http://schemas.openxmlformats.org/officeDocument/2006/relationships/image" Target="../media/image55.jpeg"/><Relationship Id="rId3" Type="http://schemas.openxmlformats.org/officeDocument/2006/relationships/image" Target="../media/image70.jpeg"/><Relationship Id="rId7" Type="http://schemas.openxmlformats.org/officeDocument/2006/relationships/diagramColors" Target="../diagrams/colors11.xml"/><Relationship Id="rId12" Type="http://schemas.openxmlformats.org/officeDocument/2006/relationships/image" Target="../media/image78.pn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diagramQuickStyle" Target="../diagrams/quickStyle11.xml"/><Relationship Id="rId11" Type="http://schemas.openxmlformats.org/officeDocument/2006/relationships/image" Target="../media/image77.jpeg"/><Relationship Id="rId5" Type="http://schemas.openxmlformats.org/officeDocument/2006/relationships/diagramLayout" Target="../diagrams/layout11.xml"/><Relationship Id="rId10" Type="http://schemas.openxmlformats.org/officeDocument/2006/relationships/image" Target="../media/image60.jpeg"/><Relationship Id="rId4" Type="http://schemas.openxmlformats.org/officeDocument/2006/relationships/diagramData" Target="../diagrams/data11.xml"/><Relationship Id="rId9" Type="http://schemas.openxmlformats.org/officeDocument/2006/relationships/image" Target="../media/image76.jpe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0.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image" Target="../media/image79.jpeg"/><Relationship Id="rId7" Type="http://schemas.openxmlformats.org/officeDocument/2006/relationships/diagramColors" Target="../diagrams/colors12.xml"/><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s>
</file>

<file path=ppt/slides/_rels/slide41.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80.jpeg"/></Relationships>
</file>

<file path=ppt/slides/_rels/slide42.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82.png"/></Relationships>
</file>

<file path=ppt/slides/_rels/slide43.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83.png"/></Relationships>
</file>

<file path=ppt/slides/_rels/slide44.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85.png"/></Relationships>
</file>

<file path=ppt/slides/_rels/slide45.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86.png"/></Relationships>
</file>

<file path=ppt/slides/_rels/slide46.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notesSlide" Target="../notesSlides/notesSlide46.xml"/><Relationship Id="rId1" Type="http://schemas.openxmlformats.org/officeDocument/2006/relationships/slideLayout" Target="../slideLayouts/slideLayout2.xml"/><Relationship Id="rId5" Type="http://schemas.openxmlformats.org/officeDocument/2006/relationships/image" Target="../media/image88.png"/><Relationship Id="rId4" Type="http://schemas.openxmlformats.org/officeDocument/2006/relationships/image" Target="../media/image87.png"/></Relationships>
</file>

<file path=ppt/slides/_rels/slide47.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90.png"/></Relationships>
</file>

<file path=ppt/slides/_rels/slide48.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92.png"/></Relationships>
</file>

<file path=ppt/slides/_rels/slide49.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94.pn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50.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notesSlide" Target="../notesSlides/notesSlide50.xml"/><Relationship Id="rId1" Type="http://schemas.openxmlformats.org/officeDocument/2006/relationships/slideLayout" Target="../slideLayouts/slideLayout2.xml"/><Relationship Id="rId5" Type="http://schemas.openxmlformats.org/officeDocument/2006/relationships/image" Target="../media/image97.png"/><Relationship Id="rId4" Type="http://schemas.openxmlformats.org/officeDocument/2006/relationships/image" Target="../media/image96.png"/></Relationships>
</file>

<file path=ppt/slides/_rels/slide51.xml.rels><?xml version="1.0" encoding="UTF-8" standalone="yes"?>
<Relationships xmlns="http://schemas.openxmlformats.org/package/2006/relationships"><Relationship Id="rId8" Type="http://schemas.openxmlformats.org/officeDocument/2006/relationships/diagramColors" Target="../diagrams/colors13.xml"/><Relationship Id="rId13" Type="http://schemas.openxmlformats.org/officeDocument/2006/relationships/image" Target="../media/image76.jpeg"/><Relationship Id="rId3" Type="http://schemas.openxmlformats.org/officeDocument/2006/relationships/image" Target="../media/image70.jpeg"/><Relationship Id="rId7" Type="http://schemas.openxmlformats.org/officeDocument/2006/relationships/diagramQuickStyle" Target="../diagrams/quickStyle13.xml"/><Relationship Id="rId12" Type="http://schemas.openxmlformats.org/officeDocument/2006/relationships/image" Target="../media/image84.jpeg"/><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diagramLayout" Target="../diagrams/layout13.xml"/><Relationship Id="rId11" Type="http://schemas.openxmlformats.org/officeDocument/2006/relationships/image" Target="../media/image55.jpeg"/><Relationship Id="rId5" Type="http://schemas.openxmlformats.org/officeDocument/2006/relationships/diagramData" Target="../diagrams/data13.xml"/><Relationship Id="rId10" Type="http://schemas.openxmlformats.org/officeDocument/2006/relationships/image" Target="../media/image60.jpeg"/><Relationship Id="rId4" Type="http://schemas.openxmlformats.org/officeDocument/2006/relationships/image" Target="../media/image81.jpeg"/><Relationship Id="rId9" Type="http://schemas.microsoft.com/office/2007/relationships/diagramDrawing" Target="../diagrams/drawing13.xml"/></Relationships>
</file>

<file path=ppt/slides/_rels/slide52.xml.rels><?xml version="1.0" encoding="UTF-8" standalone="yes"?>
<Relationships xmlns="http://schemas.openxmlformats.org/package/2006/relationships"><Relationship Id="rId8" Type="http://schemas.microsoft.com/office/2007/relationships/diagramDrawing" Target="../diagrams/drawing14.xml"/><Relationship Id="rId3" Type="http://schemas.openxmlformats.org/officeDocument/2006/relationships/image" Target="../media/image7.jpeg"/><Relationship Id="rId7" Type="http://schemas.openxmlformats.org/officeDocument/2006/relationships/diagramColors" Target="../diagrams/colors14.xml"/><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diagramQuickStyle" Target="../diagrams/quickStyle14.xml"/><Relationship Id="rId5" Type="http://schemas.openxmlformats.org/officeDocument/2006/relationships/diagramLayout" Target="../diagrams/layout14.xml"/><Relationship Id="rId4" Type="http://schemas.openxmlformats.org/officeDocument/2006/relationships/diagramData" Target="../diagrams/data14.xml"/></Relationships>
</file>

<file path=ppt/slides/_rels/slide53.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53.xml"/><Relationship Id="rId1" Type="http://schemas.openxmlformats.org/officeDocument/2006/relationships/slideLayout" Target="../slideLayouts/slideLayout2.xml"/><Relationship Id="rId5" Type="http://schemas.openxmlformats.org/officeDocument/2006/relationships/image" Target="../media/image100.jpeg"/><Relationship Id="rId4" Type="http://schemas.openxmlformats.org/officeDocument/2006/relationships/image" Target="../media/image99.png"/></Relationships>
</file>

<file path=ppt/slides/_rels/slide54.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102.png"/></Relationships>
</file>

<file path=ppt/slides/_rels/slide55.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55.xml"/><Relationship Id="rId1" Type="http://schemas.openxmlformats.org/officeDocument/2006/relationships/slideLayout" Target="../slideLayouts/slideLayout2.xml"/><Relationship Id="rId5" Type="http://schemas.openxmlformats.org/officeDocument/2006/relationships/image" Target="../media/image104.png"/><Relationship Id="rId4" Type="http://schemas.openxmlformats.org/officeDocument/2006/relationships/image" Target="../media/image12.jpeg"/></Relationships>
</file>

<file path=ppt/slides/_rels/slide56.xml.rels><?xml version="1.0" encoding="UTF-8" standalone="yes"?>
<Relationships xmlns="http://schemas.openxmlformats.org/package/2006/relationships"><Relationship Id="rId8" Type="http://schemas.microsoft.com/office/2007/relationships/diagramDrawing" Target="../diagrams/drawing15.xml"/><Relationship Id="rId3" Type="http://schemas.openxmlformats.org/officeDocument/2006/relationships/image" Target="../media/image24.jpeg"/><Relationship Id="rId7" Type="http://schemas.openxmlformats.org/officeDocument/2006/relationships/diagramColors" Target="../diagrams/colors15.xml"/><Relationship Id="rId2" Type="http://schemas.openxmlformats.org/officeDocument/2006/relationships/notesSlide" Target="../notesSlides/notesSlide56.xml"/><Relationship Id="rId1" Type="http://schemas.openxmlformats.org/officeDocument/2006/relationships/slideLayout" Target="../slideLayouts/slideLayout2.xml"/><Relationship Id="rId6" Type="http://schemas.openxmlformats.org/officeDocument/2006/relationships/diagramQuickStyle" Target="../diagrams/quickStyle15.xml"/><Relationship Id="rId5" Type="http://schemas.openxmlformats.org/officeDocument/2006/relationships/diagramLayout" Target="../diagrams/layout15.xml"/><Relationship Id="rId4" Type="http://schemas.openxmlformats.org/officeDocument/2006/relationships/diagramData" Target="../diagrams/data15.xml"/></Relationships>
</file>

<file path=ppt/slides/_rels/slide57.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notesSlide" Target="../notesSlides/notesSlide57.xml"/><Relationship Id="rId1" Type="http://schemas.openxmlformats.org/officeDocument/2006/relationships/slideLayout" Target="../slideLayouts/slideLayout2.xml"/><Relationship Id="rId6" Type="http://schemas.openxmlformats.org/officeDocument/2006/relationships/image" Target="../media/image108.png"/><Relationship Id="rId5" Type="http://schemas.openxmlformats.org/officeDocument/2006/relationships/image" Target="../media/image107.png"/><Relationship Id="rId4" Type="http://schemas.openxmlformats.org/officeDocument/2006/relationships/image" Target="../media/image106.jpeg"/></Relationships>
</file>

<file path=ppt/slides/_rels/slide58.xml.rels><?xml version="1.0" encoding="UTF-8" standalone="yes"?>
<Relationships xmlns="http://schemas.openxmlformats.org/package/2006/relationships"><Relationship Id="rId3" Type="http://schemas.openxmlformats.org/officeDocument/2006/relationships/image" Target="../media/image109.jpeg"/><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110.png"/></Relationships>
</file>

<file path=ppt/slides/_rels/slide59.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notesSlide" Target="../notesSlides/notesSlide59.xml"/><Relationship Id="rId1" Type="http://schemas.openxmlformats.org/officeDocument/2006/relationships/slideLayout" Target="../slideLayouts/slideLayout2.xml"/><Relationship Id="rId5" Type="http://schemas.openxmlformats.org/officeDocument/2006/relationships/image" Target="../media/image113.jpeg"/><Relationship Id="rId4" Type="http://schemas.openxmlformats.org/officeDocument/2006/relationships/image" Target="../media/image112.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image" Target="../media/image115.jpeg"/></Relationships>
</file>

<file path=ppt/slides/_rels/slide61.xml.rels><?xml version="1.0" encoding="UTF-8" standalone="yes"?>
<Relationships xmlns="http://schemas.openxmlformats.org/package/2006/relationships"><Relationship Id="rId8" Type="http://schemas.openxmlformats.org/officeDocument/2006/relationships/image" Target="../media/image109.jpeg"/><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61.xml"/><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 Id="rId9" Type="http://schemas.openxmlformats.org/officeDocument/2006/relationships/image" Target="../media/image116.png"/></Relationships>
</file>

<file path=ppt/slides/_rels/slide62.xml.rels><?xml version="1.0" encoding="UTF-8" standalone="yes"?>
<Relationships xmlns="http://schemas.openxmlformats.org/package/2006/relationships"><Relationship Id="rId8" Type="http://schemas.microsoft.com/office/2007/relationships/diagramDrawing" Target="../diagrams/drawing17.xml"/><Relationship Id="rId3" Type="http://schemas.openxmlformats.org/officeDocument/2006/relationships/image" Target="../media/image117.png"/><Relationship Id="rId7" Type="http://schemas.openxmlformats.org/officeDocument/2006/relationships/diagramColors" Target="../diagrams/colors17.xml"/><Relationship Id="rId2" Type="http://schemas.openxmlformats.org/officeDocument/2006/relationships/notesSlide" Target="../notesSlides/notesSlide62.xml"/><Relationship Id="rId1" Type="http://schemas.openxmlformats.org/officeDocument/2006/relationships/slideLayout" Target="../slideLayouts/slideLayout2.xml"/><Relationship Id="rId6" Type="http://schemas.openxmlformats.org/officeDocument/2006/relationships/diagramQuickStyle" Target="../diagrams/quickStyle17.xml"/><Relationship Id="rId5" Type="http://schemas.openxmlformats.org/officeDocument/2006/relationships/diagramLayout" Target="../diagrams/layout17.xml"/><Relationship Id="rId4" Type="http://schemas.openxmlformats.org/officeDocument/2006/relationships/diagramData" Target="../diagrams/data17.xml"/><Relationship Id="rId9" Type="http://schemas.openxmlformats.org/officeDocument/2006/relationships/image" Target="../media/image118.jpeg"/></Relationships>
</file>

<file path=ppt/slides/_rels/slide63.xml.rels><?xml version="1.0" encoding="UTF-8" standalone="yes"?>
<Relationships xmlns="http://schemas.openxmlformats.org/package/2006/relationships"><Relationship Id="rId8" Type="http://schemas.microsoft.com/office/2007/relationships/diagramDrawing" Target="../diagrams/drawing18.xml"/><Relationship Id="rId3" Type="http://schemas.openxmlformats.org/officeDocument/2006/relationships/image" Target="../media/image41.jpeg"/><Relationship Id="rId7" Type="http://schemas.openxmlformats.org/officeDocument/2006/relationships/diagramColors" Target="../diagrams/colors18.xml"/><Relationship Id="rId2" Type="http://schemas.openxmlformats.org/officeDocument/2006/relationships/notesSlide" Target="../notesSlides/notesSlide63.xml"/><Relationship Id="rId1" Type="http://schemas.openxmlformats.org/officeDocument/2006/relationships/slideLayout" Target="../slideLayouts/slideLayout2.xml"/><Relationship Id="rId6" Type="http://schemas.openxmlformats.org/officeDocument/2006/relationships/diagramQuickStyle" Target="../diagrams/quickStyle18.xml"/><Relationship Id="rId5" Type="http://schemas.openxmlformats.org/officeDocument/2006/relationships/diagramLayout" Target="../diagrams/layout18.xml"/><Relationship Id="rId4" Type="http://schemas.openxmlformats.org/officeDocument/2006/relationships/diagramData" Target="../diagrams/data18.xml"/></Relationships>
</file>

<file path=ppt/slides/_rels/slide64.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notesSlide" Target="../notesSlides/notesSlide64.xml"/><Relationship Id="rId1" Type="http://schemas.openxmlformats.org/officeDocument/2006/relationships/slideLayout" Target="../slideLayouts/slideLayout2.xml"/><Relationship Id="rId6" Type="http://schemas.openxmlformats.org/officeDocument/2006/relationships/image" Target="../media/image122.jpeg"/><Relationship Id="rId5" Type="http://schemas.openxmlformats.org/officeDocument/2006/relationships/image" Target="../media/image121.jpeg"/><Relationship Id="rId4" Type="http://schemas.openxmlformats.org/officeDocument/2006/relationships/image" Target="../media/image120.png"/></Relationships>
</file>

<file path=ppt/slides/_rels/slide65.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65.xml"/><Relationship Id="rId1" Type="http://schemas.openxmlformats.org/officeDocument/2006/relationships/slideLayout" Target="../slideLayouts/slideLayout2.xml"/><Relationship Id="rId5" Type="http://schemas.openxmlformats.org/officeDocument/2006/relationships/image" Target="../media/image124.png"/><Relationship Id="rId4" Type="http://schemas.openxmlformats.org/officeDocument/2006/relationships/image" Target="../media/image123.png"/></Relationships>
</file>

<file path=ppt/slides/_rels/slide66.xml.rels><?xml version="1.0" encoding="UTF-8" standalone="yes"?>
<Relationships xmlns="http://schemas.openxmlformats.org/package/2006/relationships"><Relationship Id="rId8" Type="http://schemas.openxmlformats.org/officeDocument/2006/relationships/image" Target="../media/image91.jpeg"/><Relationship Id="rId3" Type="http://schemas.openxmlformats.org/officeDocument/2006/relationships/image" Target="../media/image125.jpeg"/><Relationship Id="rId7" Type="http://schemas.openxmlformats.org/officeDocument/2006/relationships/image" Target="../media/image128.jpeg"/><Relationship Id="rId2" Type="http://schemas.openxmlformats.org/officeDocument/2006/relationships/notesSlide" Target="../notesSlides/notesSlide66.xml"/><Relationship Id="rId1" Type="http://schemas.openxmlformats.org/officeDocument/2006/relationships/slideLayout" Target="../slideLayouts/slideLayout2.xml"/><Relationship Id="rId6" Type="http://schemas.openxmlformats.org/officeDocument/2006/relationships/image" Target="../media/image127.jpeg"/><Relationship Id="rId5" Type="http://schemas.openxmlformats.org/officeDocument/2006/relationships/image" Target="../media/image126.jpeg"/><Relationship Id="rId4" Type="http://schemas.openxmlformats.org/officeDocument/2006/relationships/image" Target="../media/image51.jpeg"/><Relationship Id="rId9" Type="http://schemas.openxmlformats.org/officeDocument/2006/relationships/image" Target="../media/image129.jpeg"/></Relationships>
</file>

<file path=ppt/slides/_rels/slide67.xml.rels><?xml version="1.0" encoding="UTF-8" standalone="yes"?>
<Relationships xmlns="http://schemas.openxmlformats.org/package/2006/relationships"><Relationship Id="rId8" Type="http://schemas.openxmlformats.org/officeDocument/2006/relationships/image" Target="../media/image130.jpeg"/><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67.xml"/><Relationship Id="rId1" Type="http://schemas.openxmlformats.org/officeDocument/2006/relationships/slideLayout" Target="../slideLayouts/slideLayout2.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68.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notesSlide" Target="../notesSlides/notesSlide68.xml"/><Relationship Id="rId1" Type="http://schemas.openxmlformats.org/officeDocument/2006/relationships/slideLayout" Target="../slideLayouts/slideLayout2.xml"/><Relationship Id="rId4" Type="http://schemas.openxmlformats.org/officeDocument/2006/relationships/image" Target="../media/image132.png"/></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4.xml"/><Relationship Id="rId13" Type="http://schemas.openxmlformats.org/officeDocument/2006/relationships/diagramData" Target="../diagrams/data5.xml"/><Relationship Id="rId18" Type="http://schemas.openxmlformats.org/officeDocument/2006/relationships/image" Target="../media/image12.jpeg"/><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17" Type="http://schemas.microsoft.com/office/2007/relationships/diagramDrawing" Target="../diagrams/drawing5.xml"/><Relationship Id="rId2" Type="http://schemas.openxmlformats.org/officeDocument/2006/relationships/notesSlide" Target="../notesSlides/notesSlide7.xml"/><Relationship Id="rId16" Type="http://schemas.openxmlformats.org/officeDocument/2006/relationships/diagramColors" Target="../diagrams/colors5.xml"/><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5" Type="http://schemas.openxmlformats.org/officeDocument/2006/relationships/diagramQuickStyle" Target="../diagrams/quickStyle5.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 Id="rId14" Type="http://schemas.openxmlformats.org/officeDocument/2006/relationships/diagramLayout" Target="../diagrams/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4"/>
          <p:cNvSpPr txBox="1">
            <a:spLocks noChangeArrowheads="1"/>
          </p:cNvSpPr>
          <p:nvPr/>
        </p:nvSpPr>
        <p:spPr bwMode="auto">
          <a:xfrm>
            <a:off x="6630988" y="6286500"/>
            <a:ext cx="2185987" cy="373436"/>
          </a:xfrm>
          <a:prstGeom prst="rect">
            <a:avLst/>
          </a:prstGeom>
          <a:noFill/>
          <a:ln w="44450" algn="ctr">
            <a:noFill/>
            <a:miter lim="800000"/>
            <a:headEnd/>
            <a:tailEnd/>
          </a:ln>
        </p:spPr>
        <p:txBody>
          <a:bodyPr>
            <a:spAutoFit/>
          </a:bodyPr>
          <a:lstStyle/>
          <a:p>
            <a:pPr algn="r"/>
            <a:r>
              <a:rPr lang="ru-RU" sz="1800" b="1" dirty="0"/>
              <a:t>Редакция </a:t>
            </a:r>
            <a:r>
              <a:rPr lang="ru-RU" sz="1800" b="1" dirty="0" smtClean="0"/>
              <a:t>3.0</a:t>
            </a:r>
            <a:endParaRPr lang="ru-RU" sz="1800" dirty="0"/>
          </a:p>
        </p:txBody>
      </p:sp>
      <p:sp>
        <p:nvSpPr>
          <p:cNvPr id="9219" name="Rectangle 10"/>
          <p:cNvSpPr>
            <a:spLocks noChangeArrowheads="1"/>
          </p:cNvSpPr>
          <p:nvPr/>
        </p:nvSpPr>
        <p:spPr bwMode="auto">
          <a:xfrm>
            <a:off x="225425" y="2181225"/>
            <a:ext cx="8578850" cy="1228725"/>
          </a:xfrm>
          <a:prstGeom prst="rect">
            <a:avLst/>
          </a:prstGeom>
          <a:noFill/>
          <a:ln w="9525">
            <a:noFill/>
            <a:miter lim="800000"/>
            <a:headEnd/>
            <a:tailEnd/>
          </a:ln>
        </p:spPr>
        <p:txBody>
          <a:bodyPr anchor="ctr"/>
          <a:lstStyle/>
          <a:p>
            <a:pPr algn="r" eaLnBrk="1" hangingPunct="1">
              <a:lnSpc>
                <a:spcPct val="80000"/>
              </a:lnSpc>
              <a:spcBef>
                <a:spcPct val="0"/>
              </a:spcBef>
            </a:pPr>
            <a:r>
              <a:rPr lang="ru-RU" sz="3600" b="1" dirty="0" smtClean="0">
                <a:solidFill>
                  <a:srgbClr val="CC0000"/>
                </a:solidFill>
              </a:rPr>
              <a:t>1С:Бухгалтерия строительной организации</a:t>
            </a:r>
            <a:r>
              <a:rPr lang="en-US" sz="3600" b="1" dirty="0" smtClean="0">
                <a:solidFill>
                  <a:srgbClr val="CC0000"/>
                </a:solidFill>
              </a:rPr>
              <a:t> </a:t>
            </a:r>
            <a:r>
              <a:rPr lang="ru-RU" sz="3600" b="1" dirty="0" smtClean="0">
                <a:solidFill>
                  <a:srgbClr val="CC0000"/>
                </a:solidFill>
              </a:rPr>
              <a:t>для Казахстана</a:t>
            </a:r>
            <a:endParaRPr lang="ru-RU" sz="3600" b="1" dirty="0">
              <a:solidFill>
                <a:srgbClr val="CC0000"/>
              </a:solidFill>
            </a:endParaRPr>
          </a:p>
        </p:txBody>
      </p:sp>
      <p:sp>
        <p:nvSpPr>
          <p:cNvPr id="9220" name="Rectangle 28"/>
          <p:cNvSpPr>
            <a:spLocks noChangeArrowheads="1"/>
          </p:cNvSpPr>
          <p:nvPr/>
        </p:nvSpPr>
        <p:spPr bwMode="auto">
          <a:xfrm>
            <a:off x="1809749" y="4198938"/>
            <a:ext cx="7018339" cy="869950"/>
          </a:xfrm>
          <a:prstGeom prst="rect">
            <a:avLst/>
          </a:prstGeom>
          <a:noFill/>
          <a:ln w="9525">
            <a:noFill/>
            <a:miter lim="800000"/>
            <a:headEnd/>
            <a:tailEnd/>
          </a:ln>
        </p:spPr>
        <p:txBody>
          <a:bodyPr anchor="ctr"/>
          <a:lstStyle/>
          <a:p>
            <a:pPr algn="r" eaLnBrk="1" hangingPunct="1">
              <a:lnSpc>
                <a:spcPct val="80000"/>
              </a:lnSpc>
              <a:spcBef>
                <a:spcPct val="0"/>
              </a:spcBef>
            </a:pPr>
            <a:r>
              <a:rPr lang="ru-RU" sz="2000" b="1" dirty="0" smtClean="0"/>
              <a:t>Отраслевое решение Фирмы «1С»</a:t>
            </a:r>
          </a:p>
          <a:p>
            <a:pPr algn="r" eaLnBrk="1" hangingPunct="1">
              <a:lnSpc>
                <a:spcPct val="80000"/>
              </a:lnSpc>
              <a:spcBef>
                <a:spcPct val="0"/>
              </a:spcBef>
            </a:pPr>
            <a:endParaRPr lang="ru-RU" b="1" dirty="0" smtClean="0">
              <a:solidFill>
                <a:srgbClr val="4D4D4D"/>
              </a:solidFill>
            </a:endParaRPr>
          </a:p>
          <a:p>
            <a:pPr algn="r" eaLnBrk="1" hangingPunct="1">
              <a:lnSpc>
                <a:spcPct val="80000"/>
              </a:lnSpc>
              <a:spcBef>
                <a:spcPct val="0"/>
              </a:spcBef>
            </a:pPr>
            <a:r>
              <a:rPr lang="ru-RU" b="1" dirty="0" smtClean="0">
                <a:solidFill>
                  <a:srgbClr val="4D4D4D"/>
                </a:solidFill>
              </a:rPr>
              <a:t>Возможности ведения бухгалтерского учета в строительстве</a:t>
            </a:r>
            <a:endParaRPr lang="ru-RU" b="1" dirty="0">
              <a:solidFill>
                <a:srgbClr val="4D4D4D"/>
              </a:solidFill>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0" descr="6.jpeg"/>
          <p:cNvPicPr>
            <a:picLocks noChangeAspect="1"/>
          </p:cNvPicPr>
          <p:nvPr/>
        </p:nvPicPr>
        <p:blipFill>
          <a:blip r:embed="rId3" cstate="print"/>
          <a:srcRect l="14888" t="7444" r="11662" b="9181"/>
          <a:stretch>
            <a:fillRect/>
          </a:stretch>
        </p:blipFill>
        <p:spPr>
          <a:xfrm>
            <a:off x="342900" y="5595806"/>
            <a:ext cx="688067" cy="781049"/>
          </a:xfrm>
          <a:prstGeom prst="rect">
            <a:avLst/>
          </a:prstGeom>
        </p:spPr>
      </p:pic>
      <p:sp>
        <p:nvSpPr>
          <p:cNvPr id="2" name="Заголовок 1"/>
          <p:cNvSpPr>
            <a:spLocks noGrp="1"/>
          </p:cNvSpPr>
          <p:nvPr>
            <p:ph type="title"/>
          </p:nvPr>
        </p:nvSpPr>
        <p:spPr>
          <a:xfrm>
            <a:off x="1125538" y="19050"/>
            <a:ext cx="7871706" cy="805039"/>
          </a:xfrm>
        </p:spPr>
        <p:txBody>
          <a:bodyPr/>
          <a:lstStyle/>
          <a:p>
            <a:r>
              <a:rPr lang="ru-RU" dirty="0" smtClean="0">
                <a:cs typeface="Times New Roman" pitchFamily="18" charset="0"/>
              </a:rPr>
              <a:t>Формирование и учет исполнения планов финансирования</a:t>
            </a:r>
            <a:endParaRPr lang="ru-RU" dirty="0"/>
          </a:p>
        </p:txBody>
      </p:sp>
      <p:sp>
        <p:nvSpPr>
          <p:cNvPr id="4" name="TextBox 3"/>
          <p:cNvSpPr txBox="1"/>
          <p:nvPr/>
        </p:nvSpPr>
        <p:spPr>
          <a:xfrm>
            <a:off x="342900" y="1085850"/>
            <a:ext cx="8477250" cy="363176"/>
          </a:xfrm>
          <a:prstGeom prst="rect">
            <a:avLst/>
          </a:prstGeom>
          <a:noFill/>
        </p:spPr>
        <p:txBody>
          <a:bodyPr wrap="square" rtlCol="0">
            <a:spAutoFit/>
          </a:bodyPr>
          <a:lstStyle/>
          <a:p>
            <a:pPr algn="l"/>
            <a:r>
              <a:rPr lang="ru-RU" b="1" dirty="0" smtClean="0">
                <a:solidFill>
                  <a:schemeClr val="accent4">
                    <a:lumMod val="90000"/>
                    <a:lumOff val="10000"/>
                  </a:schemeClr>
                </a:solidFill>
              </a:rPr>
              <a:t>Раздел «Финансирование» → «Планирование и учет финансирования» </a:t>
            </a:r>
            <a:endParaRPr lang="ru-RU" b="1" dirty="0">
              <a:solidFill>
                <a:schemeClr val="accent4">
                  <a:lumMod val="90000"/>
                  <a:lumOff val="10000"/>
                </a:schemeClr>
              </a:solidFill>
            </a:endParaRPr>
          </a:p>
        </p:txBody>
      </p:sp>
      <p:pic>
        <p:nvPicPr>
          <p:cNvPr id="3" name="Рисунок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7825" y="1449026"/>
            <a:ext cx="8552325" cy="3783604"/>
          </a:xfrm>
          <a:prstGeom prst="rect">
            <a:avLst/>
          </a:prstGeom>
          <a:ln>
            <a:solidFill>
              <a:schemeClr val="bg1">
                <a:lumMod val="65000"/>
              </a:schemeClr>
            </a:solidFill>
          </a:ln>
        </p:spPr>
      </p:pic>
      <p:sp>
        <p:nvSpPr>
          <p:cNvPr id="19" name="Овальная выноска 18"/>
          <p:cNvSpPr/>
          <p:nvPr/>
        </p:nvSpPr>
        <p:spPr bwMode="auto">
          <a:xfrm rot="10800000">
            <a:off x="5061391" y="4247639"/>
            <a:ext cx="3438528" cy="2295525"/>
          </a:xfrm>
          <a:prstGeom prst="wedgeEllipseCallout">
            <a:avLst>
              <a:gd name="adj1" fmla="val 54680"/>
              <a:gd name="adj2" fmla="val 33697"/>
            </a:avLst>
          </a:prstGeom>
          <a:solidFill>
            <a:srgbClr val="F2BF7A"/>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91440" tIns="0" rIns="91440" bIns="45720" numCol="1" rtlCol="0" anchor="ctr" anchorCtr="0" compatLnSpc="1">
            <a:prstTxWarp prst="textNoShape">
              <a:avLst/>
            </a:prstTxWarp>
          </a:bodyPr>
          <a:lstStyle/>
          <a:p>
            <a:pPr marL="0" marR="0" indent="0" algn="ctr" defTabSz="914400" rtl="0" eaLnBrk="0" fontAlgn="base" latinLnBrk="0" hangingPunct="0">
              <a:lnSpc>
                <a:spcPct val="110000"/>
              </a:lnSpc>
              <a:spcBef>
                <a:spcPct val="50000"/>
              </a:spcBef>
              <a:spcAft>
                <a:spcPct val="0"/>
              </a:spcAft>
              <a:buClrTx/>
              <a:buSzTx/>
              <a:buFontTx/>
              <a:buNone/>
              <a:tabLst/>
            </a:pPr>
            <a:endParaRPr kumimoji="0" lang="ru-RU" sz="1600" b="0" i="0" u="none" strike="noStrike" cap="none" normalizeH="0" baseline="0" dirty="0" smtClean="0">
              <a:ln>
                <a:noFill/>
              </a:ln>
              <a:solidFill>
                <a:schemeClr val="tx1"/>
              </a:solidFill>
              <a:effectLst/>
              <a:latin typeface="Arial" charset="0"/>
            </a:endParaRPr>
          </a:p>
        </p:txBody>
      </p:sp>
      <p:sp>
        <p:nvSpPr>
          <p:cNvPr id="20" name="TextBox 19"/>
          <p:cNvSpPr txBox="1"/>
          <p:nvPr/>
        </p:nvSpPr>
        <p:spPr>
          <a:xfrm>
            <a:off x="5232843" y="4352389"/>
            <a:ext cx="3095624" cy="2123658"/>
          </a:xfrm>
          <a:prstGeom prst="rect">
            <a:avLst/>
          </a:prstGeom>
          <a:noFill/>
        </p:spPr>
        <p:txBody>
          <a:bodyPr wrap="square" rtlCol="0">
            <a:spAutoFit/>
          </a:bodyPr>
          <a:lstStyle/>
          <a:p>
            <a:pPr>
              <a:spcBef>
                <a:spcPts val="0"/>
              </a:spcBef>
            </a:pPr>
            <a:r>
              <a:rPr lang="ru-RU" sz="1200" dirty="0" smtClean="0"/>
              <a:t>План финансирования </a:t>
            </a:r>
          </a:p>
          <a:p>
            <a:pPr>
              <a:spcBef>
                <a:spcPts val="0"/>
              </a:spcBef>
            </a:pPr>
            <a:r>
              <a:rPr lang="ru-RU" sz="1200" dirty="0" smtClean="0"/>
              <a:t>вносится в разрезе:</a:t>
            </a:r>
          </a:p>
          <a:p>
            <a:pPr>
              <a:spcBef>
                <a:spcPts val="0"/>
              </a:spcBef>
              <a:buFont typeface="Wingdings" pitchFamily="2" charset="2"/>
              <a:buChar char="ü"/>
            </a:pPr>
            <a:r>
              <a:rPr lang="ru-RU" sz="1200" dirty="0" smtClean="0"/>
              <a:t>объектов строительства; </a:t>
            </a:r>
          </a:p>
          <a:p>
            <a:pPr>
              <a:spcBef>
                <a:spcPts val="0"/>
              </a:spcBef>
              <a:buFont typeface="Wingdings" pitchFamily="2" charset="2"/>
              <a:buChar char="ü"/>
            </a:pPr>
            <a:r>
              <a:rPr lang="ru-RU" sz="1200" dirty="0" smtClean="0"/>
              <a:t>источников финансирования; </a:t>
            </a:r>
          </a:p>
          <a:p>
            <a:pPr>
              <a:spcBef>
                <a:spcPts val="0"/>
              </a:spcBef>
              <a:buFont typeface="Wingdings" pitchFamily="2" charset="2"/>
              <a:buChar char="ü"/>
            </a:pPr>
            <a:r>
              <a:rPr lang="ru-RU" sz="1200" dirty="0" smtClean="0"/>
              <a:t>месяцев </a:t>
            </a:r>
          </a:p>
          <a:p>
            <a:pPr>
              <a:spcBef>
                <a:spcPts val="0"/>
              </a:spcBef>
            </a:pPr>
            <a:endParaRPr lang="ru-RU" sz="1200" dirty="0" smtClean="0"/>
          </a:p>
          <a:p>
            <a:pPr>
              <a:spcBef>
                <a:spcPts val="0"/>
              </a:spcBef>
            </a:pPr>
            <a:r>
              <a:rPr lang="ru-RU" sz="1200" dirty="0" smtClean="0"/>
              <a:t>Список источников финансирования (как собственных, так и сторонних) ведется  в справочнике «Источники финансирования»</a:t>
            </a:r>
            <a:endParaRPr lang="ru-RU" sz="1200" b="1" dirty="0">
              <a:ln w="1905"/>
              <a:solidFill>
                <a:schemeClr val="accent4">
                  <a:lumMod val="90000"/>
                  <a:lumOff val="10000"/>
                </a:schemeClr>
              </a:solidFill>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25538" y="19050"/>
            <a:ext cx="7871706" cy="805039"/>
          </a:xfrm>
        </p:spPr>
        <p:txBody>
          <a:bodyPr/>
          <a:lstStyle/>
          <a:p>
            <a:r>
              <a:rPr lang="ru-RU" dirty="0" smtClean="0">
                <a:cs typeface="Times New Roman" pitchFamily="18" charset="0"/>
              </a:rPr>
              <a:t>Формирование и учет исполнения планов финансирования</a:t>
            </a:r>
            <a:endParaRPr lang="ru-RU" dirty="0"/>
          </a:p>
        </p:txBody>
      </p:sp>
      <p:sp>
        <p:nvSpPr>
          <p:cNvPr id="4" name="TextBox 3"/>
          <p:cNvSpPr txBox="1"/>
          <p:nvPr/>
        </p:nvSpPr>
        <p:spPr>
          <a:xfrm>
            <a:off x="428625" y="984044"/>
            <a:ext cx="7429500" cy="342145"/>
          </a:xfrm>
          <a:prstGeom prst="rect">
            <a:avLst/>
          </a:prstGeom>
          <a:noFill/>
        </p:spPr>
        <p:txBody>
          <a:bodyPr wrap="square" rtlCol="0">
            <a:spAutoFit/>
          </a:bodyPr>
          <a:lstStyle/>
          <a:p>
            <a:pPr algn="l"/>
            <a:r>
              <a:rPr lang="ru-RU" b="1" dirty="0" smtClean="0">
                <a:solidFill>
                  <a:schemeClr val="accent4">
                    <a:lumMod val="90000"/>
                    <a:lumOff val="10000"/>
                  </a:schemeClr>
                </a:solidFill>
              </a:rPr>
              <a:t>Раздел «Финансирование» → «Отчеты» </a:t>
            </a:r>
            <a:endParaRPr lang="ru-RU" b="1" dirty="0">
              <a:solidFill>
                <a:schemeClr val="accent4">
                  <a:lumMod val="90000"/>
                  <a:lumOff val="10000"/>
                </a:schemeClr>
              </a:solidFill>
            </a:endParaRPr>
          </a:p>
        </p:txBody>
      </p:sp>
      <p:pic>
        <p:nvPicPr>
          <p:cNvPr id="14" name="Рисунок 13" descr="55.jpg"/>
          <p:cNvPicPr>
            <a:picLocks noChangeAspect="1"/>
          </p:cNvPicPr>
          <p:nvPr/>
        </p:nvPicPr>
        <p:blipFill>
          <a:blip r:embed="rId3" cstate="print"/>
          <a:srcRect l="20218" t="3935" r="17760" b="9290"/>
          <a:stretch>
            <a:fillRect/>
          </a:stretch>
        </p:blipFill>
        <p:spPr>
          <a:xfrm>
            <a:off x="7666230" y="1486144"/>
            <a:ext cx="619125" cy="1082787"/>
          </a:xfrm>
          <a:prstGeom prst="rect">
            <a:avLst/>
          </a:prstGeom>
        </p:spPr>
      </p:pic>
      <p:sp>
        <p:nvSpPr>
          <p:cNvPr id="15" name="Прямоугольник 14"/>
          <p:cNvSpPr/>
          <p:nvPr/>
        </p:nvSpPr>
        <p:spPr>
          <a:xfrm>
            <a:off x="428625" y="5119970"/>
            <a:ext cx="7923638" cy="1304973"/>
          </a:xfrm>
          <a:prstGeom prst="rect">
            <a:avLst/>
          </a:prstGeom>
        </p:spPr>
        <p:txBody>
          <a:bodyPr wrap="square">
            <a:spAutoFit/>
          </a:bodyPr>
          <a:lstStyle/>
          <a:p>
            <a:pPr algn="l"/>
            <a:r>
              <a:rPr lang="ru-RU" sz="1400" dirty="0" smtClean="0">
                <a:solidFill>
                  <a:schemeClr val="accent4">
                    <a:lumMod val="90000"/>
                    <a:lumOff val="10000"/>
                  </a:schemeClr>
                </a:solidFill>
              </a:rPr>
              <a:t>Отчет позволяет за выбранный период в разрезе объектов строительства и месяцев проанализировать:</a:t>
            </a:r>
          </a:p>
          <a:p>
            <a:pPr algn="l">
              <a:buFont typeface="Wingdings" pitchFamily="2" charset="2"/>
              <a:buChar char="ü"/>
            </a:pPr>
            <a:r>
              <a:rPr lang="ru-RU" sz="1400" dirty="0" smtClean="0">
                <a:solidFill>
                  <a:schemeClr val="accent4">
                    <a:lumMod val="90000"/>
                    <a:lumOff val="10000"/>
                  </a:schemeClr>
                </a:solidFill>
              </a:rPr>
              <a:t>величину потоков финансирования, заложенных в планы финансирования на этот период; </a:t>
            </a:r>
          </a:p>
          <a:p>
            <a:pPr algn="l">
              <a:buFont typeface="Wingdings" pitchFamily="2" charset="2"/>
              <a:buChar char="ü"/>
            </a:pPr>
            <a:r>
              <a:rPr lang="ru-RU" sz="1400" dirty="0" smtClean="0">
                <a:solidFill>
                  <a:schemeClr val="accent4">
                    <a:lumMod val="90000"/>
                    <a:lumOff val="10000"/>
                  </a:schemeClr>
                </a:solidFill>
              </a:rPr>
              <a:t>поступления и платежи по строке плана.</a:t>
            </a:r>
          </a:p>
        </p:txBody>
      </p:sp>
      <p:pic>
        <p:nvPicPr>
          <p:cNvPr id="3" name="Рисунок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8625" y="1325971"/>
            <a:ext cx="6719307" cy="3650129"/>
          </a:xfrm>
          <a:prstGeom prst="rect">
            <a:avLst/>
          </a:prstGeom>
          <a:ln>
            <a:solidFill>
              <a:schemeClr val="bg2">
                <a:lumMod val="75000"/>
              </a:schemeClr>
            </a:solidFill>
          </a:ln>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25538" y="19050"/>
            <a:ext cx="7871706" cy="805039"/>
          </a:xfrm>
        </p:spPr>
        <p:txBody>
          <a:bodyPr/>
          <a:lstStyle/>
          <a:p>
            <a:r>
              <a:rPr lang="ru-RU" dirty="0" smtClean="0">
                <a:cs typeface="Times New Roman" pitchFamily="18" charset="0"/>
              </a:rPr>
              <a:t>Учет средств по источникам финансирования</a:t>
            </a:r>
            <a:endParaRPr lang="ru-RU" dirty="0"/>
          </a:p>
        </p:txBody>
      </p:sp>
      <p:pic>
        <p:nvPicPr>
          <p:cNvPr id="8" name="Рисунок 7" descr="7.jpeg"/>
          <p:cNvPicPr>
            <a:picLocks noChangeAspect="1"/>
          </p:cNvPicPr>
          <p:nvPr/>
        </p:nvPicPr>
        <p:blipFill>
          <a:blip r:embed="rId3" cstate="print"/>
          <a:srcRect l="6096" t="7617" r="10123" b="9978"/>
          <a:stretch>
            <a:fillRect/>
          </a:stretch>
        </p:blipFill>
        <p:spPr>
          <a:xfrm>
            <a:off x="7391393" y="1319327"/>
            <a:ext cx="1277072" cy="1070223"/>
          </a:xfrm>
          <a:prstGeom prst="rect">
            <a:avLst/>
          </a:prstGeom>
        </p:spPr>
      </p:pic>
      <p:pic>
        <p:nvPicPr>
          <p:cNvPr id="3" name="Рисунок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4603" y="1182030"/>
            <a:ext cx="6850894" cy="4822588"/>
          </a:xfrm>
          <a:prstGeom prst="rect">
            <a:avLst/>
          </a:prstGeom>
          <a:ln>
            <a:solidFill>
              <a:schemeClr val="bg2">
                <a:lumMod val="75000"/>
              </a:schemeClr>
            </a:solidFill>
          </a:ln>
        </p:spPr>
      </p:pic>
      <p:sp>
        <p:nvSpPr>
          <p:cNvPr id="9" name="Овальная выноска 8"/>
          <p:cNvSpPr/>
          <p:nvPr/>
        </p:nvSpPr>
        <p:spPr bwMode="auto">
          <a:xfrm rot="10800000">
            <a:off x="5962645" y="4457698"/>
            <a:ext cx="2857499" cy="1905001"/>
          </a:xfrm>
          <a:prstGeom prst="wedgeEllipseCallout">
            <a:avLst>
              <a:gd name="adj1" fmla="val 56940"/>
              <a:gd name="adj2" fmla="val 29026"/>
            </a:avLst>
          </a:prstGeom>
          <a:solidFill>
            <a:srgbClr val="F2BF7A"/>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91440" tIns="0" rIns="91440" bIns="45720" numCol="1" rtlCol="0" anchor="ctr" anchorCtr="0" compatLnSpc="1">
            <a:prstTxWarp prst="textNoShape">
              <a:avLst/>
            </a:prstTxWarp>
          </a:bodyPr>
          <a:lstStyle/>
          <a:p>
            <a:pPr marL="0" marR="0" indent="0" algn="ctr" defTabSz="914400" rtl="0" eaLnBrk="0" fontAlgn="base" latinLnBrk="0" hangingPunct="0">
              <a:lnSpc>
                <a:spcPct val="110000"/>
              </a:lnSpc>
              <a:spcBef>
                <a:spcPct val="50000"/>
              </a:spcBef>
              <a:spcAft>
                <a:spcPct val="0"/>
              </a:spcAft>
              <a:buClrTx/>
              <a:buSzTx/>
              <a:buFontTx/>
              <a:buNone/>
              <a:tabLst/>
            </a:pPr>
            <a:endParaRPr kumimoji="0" lang="ru-RU" sz="1600" b="0" i="0" u="none" strike="noStrike" cap="none" normalizeH="0" baseline="0" dirty="0" smtClean="0">
              <a:ln>
                <a:noFill/>
              </a:ln>
              <a:solidFill>
                <a:schemeClr val="tx1"/>
              </a:solidFill>
              <a:effectLst/>
              <a:latin typeface="Arial" charset="0"/>
            </a:endParaRPr>
          </a:p>
        </p:txBody>
      </p:sp>
      <p:sp>
        <p:nvSpPr>
          <p:cNvPr id="10" name="TextBox 9"/>
          <p:cNvSpPr txBox="1"/>
          <p:nvPr/>
        </p:nvSpPr>
        <p:spPr>
          <a:xfrm>
            <a:off x="6329356" y="4552476"/>
            <a:ext cx="2124075" cy="1765019"/>
          </a:xfrm>
          <a:prstGeom prst="rect">
            <a:avLst/>
          </a:prstGeom>
          <a:noFill/>
        </p:spPr>
        <p:txBody>
          <a:bodyPr wrap="square" rtlCol="0">
            <a:spAutoFit/>
          </a:bodyPr>
          <a:lstStyle/>
          <a:p>
            <a:r>
              <a:rPr lang="ru-RU" sz="1200" dirty="0" smtClean="0">
                <a:ln w="1905"/>
                <a:solidFill>
                  <a:schemeClr val="accent4">
                    <a:lumMod val="90000"/>
                    <a:lumOff val="10000"/>
                  </a:schemeClr>
                </a:solidFill>
              </a:rPr>
              <a:t>указание источника не обязательно, если учет финансирования не ведется или операция совершается со средствами, не имеющими отношения к учитываемым источникам</a:t>
            </a:r>
            <a:endParaRPr lang="ru-RU" sz="1200" dirty="0">
              <a:ln w="1905"/>
              <a:solidFill>
                <a:schemeClr val="accent4">
                  <a:lumMod val="90000"/>
                  <a:lumOff val="10000"/>
                </a:schemeClr>
              </a:solidFill>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25538" y="19050"/>
            <a:ext cx="7871706" cy="805039"/>
          </a:xfrm>
        </p:spPr>
        <p:txBody>
          <a:bodyPr/>
          <a:lstStyle/>
          <a:p>
            <a:r>
              <a:rPr lang="ru-RU" dirty="0" smtClean="0">
                <a:cs typeface="Times New Roman" pitchFamily="18" charset="0"/>
              </a:rPr>
              <a:t>Учет средств по источникам финансирования</a:t>
            </a:r>
            <a:endParaRPr lang="ru-RU" dirty="0"/>
          </a:p>
        </p:txBody>
      </p:sp>
      <p:sp>
        <p:nvSpPr>
          <p:cNvPr id="4" name="TextBox 3"/>
          <p:cNvSpPr txBox="1"/>
          <p:nvPr/>
        </p:nvSpPr>
        <p:spPr>
          <a:xfrm>
            <a:off x="361949" y="1171575"/>
            <a:ext cx="8429625" cy="363176"/>
          </a:xfrm>
          <a:prstGeom prst="rect">
            <a:avLst/>
          </a:prstGeom>
          <a:noFill/>
        </p:spPr>
        <p:txBody>
          <a:bodyPr wrap="square" rtlCol="0">
            <a:spAutoFit/>
          </a:bodyPr>
          <a:lstStyle/>
          <a:p>
            <a:pPr algn="l"/>
            <a:r>
              <a:rPr lang="ru-RU" b="1" dirty="0" smtClean="0">
                <a:solidFill>
                  <a:schemeClr val="accent4">
                    <a:lumMod val="90000"/>
                    <a:lumOff val="10000"/>
                  </a:schemeClr>
                </a:solidFill>
              </a:rPr>
              <a:t>Раздел «Финансирование» → «Планирование и учет финансирования»</a:t>
            </a:r>
            <a:endParaRPr lang="ru-RU" b="1" dirty="0">
              <a:solidFill>
                <a:schemeClr val="accent4">
                  <a:lumMod val="90000"/>
                  <a:lumOff val="10000"/>
                </a:schemeClr>
              </a:solidFill>
            </a:endParaRPr>
          </a:p>
        </p:txBody>
      </p:sp>
      <p:grpSp>
        <p:nvGrpSpPr>
          <p:cNvPr id="11" name="Группа 10"/>
          <p:cNvGrpSpPr/>
          <p:nvPr/>
        </p:nvGrpSpPr>
        <p:grpSpPr>
          <a:xfrm>
            <a:off x="394666" y="1771485"/>
            <a:ext cx="8403746" cy="4257838"/>
            <a:chOff x="394666" y="1771485"/>
            <a:chExt cx="8403746" cy="4257838"/>
          </a:xfrm>
        </p:grpSpPr>
        <p:pic>
          <p:nvPicPr>
            <p:cNvPr id="7" name="Рисунок 6" descr="перемещение_средств_между_источниками_финансирования.png"/>
            <p:cNvPicPr>
              <a:picLocks noChangeAspect="1"/>
            </p:cNvPicPr>
            <p:nvPr/>
          </p:nvPicPr>
          <p:blipFill>
            <a:blip r:embed="rId3" cstate="print"/>
            <a:stretch>
              <a:fillRect/>
            </a:stretch>
          </p:blipFill>
          <p:spPr>
            <a:xfrm>
              <a:off x="394666" y="1771485"/>
              <a:ext cx="8403746" cy="2229015"/>
            </a:xfrm>
            <a:prstGeom prst="rect">
              <a:avLst/>
            </a:prstGeom>
            <a:ln>
              <a:solidFill>
                <a:schemeClr val="bg2">
                  <a:lumMod val="75000"/>
                </a:schemeClr>
              </a:solidFill>
            </a:ln>
            <a:effectLst>
              <a:outerShdw blurRad="50800" dist="38100" dir="2700000" algn="tl" rotWithShape="0">
                <a:schemeClr val="bg2">
                  <a:lumMod val="75000"/>
                  <a:alpha val="40000"/>
                </a:schemeClr>
              </a:outerShdw>
            </a:effectLst>
          </p:spPr>
        </p:pic>
        <p:sp>
          <p:nvSpPr>
            <p:cNvPr id="9" name="Овальная выноска 8"/>
            <p:cNvSpPr/>
            <p:nvPr/>
          </p:nvSpPr>
          <p:spPr bwMode="auto">
            <a:xfrm rot="10800000">
              <a:off x="5353046" y="4457696"/>
              <a:ext cx="2838454" cy="1571627"/>
            </a:xfrm>
            <a:prstGeom prst="wedgeEllipseCallout">
              <a:avLst>
                <a:gd name="adj1" fmla="val 87109"/>
                <a:gd name="adj2" fmla="val 87770"/>
              </a:avLst>
            </a:prstGeom>
            <a:solidFill>
              <a:srgbClr val="F2BF7A"/>
            </a:solidFill>
            <a:ln>
              <a:noFill/>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91440" tIns="0" rIns="91440" bIns="45720" numCol="1" rtlCol="0" anchor="ctr" anchorCtr="0" compatLnSpc="1">
              <a:prstTxWarp prst="textNoShape">
                <a:avLst/>
              </a:prstTxWarp>
            </a:bodyPr>
            <a:lstStyle/>
            <a:p>
              <a:pPr marL="0" marR="0" indent="0" algn="ctr" defTabSz="914400" rtl="0" eaLnBrk="0" fontAlgn="base" latinLnBrk="0" hangingPunct="0">
                <a:lnSpc>
                  <a:spcPct val="110000"/>
                </a:lnSpc>
                <a:spcBef>
                  <a:spcPct val="50000"/>
                </a:spcBef>
                <a:spcAft>
                  <a:spcPct val="0"/>
                </a:spcAft>
                <a:buClrTx/>
                <a:buSzTx/>
                <a:buFontTx/>
                <a:buNone/>
                <a:tabLst/>
              </a:pPr>
              <a:endParaRPr kumimoji="0" lang="ru-RU" sz="1600" b="0" i="0" u="none" strike="noStrike" cap="none" normalizeH="0" baseline="0" dirty="0" smtClean="0">
                <a:ln>
                  <a:noFill/>
                </a:ln>
                <a:solidFill>
                  <a:schemeClr val="tx1"/>
                </a:solidFill>
                <a:effectLst/>
                <a:latin typeface="Arial" charset="0"/>
              </a:endParaRPr>
            </a:p>
          </p:txBody>
        </p:sp>
        <p:sp>
          <p:nvSpPr>
            <p:cNvPr id="10" name="TextBox 9"/>
            <p:cNvSpPr txBox="1"/>
            <p:nvPr/>
          </p:nvSpPr>
          <p:spPr>
            <a:xfrm>
              <a:off x="5610225" y="4616731"/>
              <a:ext cx="2209800" cy="1311128"/>
            </a:xfrm>
            <a:prstGeom prst="rect">
              <a:avLst/>
            </a:prstGeom>
            <a:noFill/>
          </p:spPr>
          <p:txBody>
            <a:bodyPr wrap="square" rtlCol="0">
              <a:spAutoFit/>
            </a:bodyPr>
            <a:lstStyle/>
            <a:p>
              <a:r>
                <a:rPr lang="ru-RU" sz="1200" dirty="0" smtClean="0">
                  <a:ln w="1905"/>
                  <a:solidFill>
                    <a:schemeClr val="accent4">
                      <a:lumMod val="90000"/>
                      <a:lumOff val="10000"/>
                    </a:schemeClr>
                  </a:solidFill>
                </a:rPr>
                <a:t>документ предназначен для перемещения остатков средств в оперативном учете между источниками, либо между счетами/кассами</a:t>
              </a:r>
              <a:endParaRPr lang="ru-RU" sz="1200" dirty="0">
                <a:ln w="1905"/>
                <a:solidFill>
                  <a:schemeClr val="accent4">
                    <a:lumMod val="90000"/>
                    <a:lumOff val="10000"/>
                  </a:schemeClr>
                </a:solidFill>
              </a:endParaRPr>
            </a:p>
          </p:txBody>
        </p:sp>
      </p:grpSp>
      <p:pic>
        <p:nvPicPr>
          <p:cNvPr id="8" name="Рисунок 7" descr="5.jpeg"/>
          <p:cNvPicPr>
            <a:picLocks noChangeAspect="1"/>
          </p:cNvPicPr>
          <p:nvPr/>
        </p:nvPicPr>
        <p:blipFill>
          <a:blip r:embed="rId4" cstate="print"/>
          <a:srcRect l="7371" t="1356" r="18922" b="9476"/>
          <a:stretch>
            <a:fillRect/>
          </a:stretch>
        </p:blipFill>
        <p:spPr>
          <a:xfrm>
            <a:off x="523875" y="5295900"/>
            <a:ext cx="962025" cy="1108483"/>
          </a:xfrm>
          <a:prstGeom prst="rect">
            <a:avLst/>
          </a:prstGeom>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Рисунок 12" descr="8.jpeg"/>
          <p:cNvPicPr>
            <a:picLocks noChangeAspect="1"/>
          </p:cNvPicPr>
          <p:nvPr/>
        </p:nvPicPr>
        <p:blipFill>
          <a:blip r:embed="rId3" cstate="print"/>
          <a:srcRect l="3319" t="8473" r="2905" b="15532"/>
          <a:stretch>
            <a:fillRect/>
          </a:stretch>
        </p:blipFill>
        <p:spPr>
          <a:xfrm>
            <a:off x="6381749" y="4976053"/>
            <a:ext cx="2428875" cy="1472371"/>
          </a:xfrm>
          <a:prstGeom prst="rect">
            <a:avLst/>
          </a:prstGeom>
        </p:spPr>
      </p:pic>
      <p:sp>
        <p:nvSpPr>
          <p:cNvPr id="2" name="Заголовок 1"/>
          <p:cNvSpPr>
            <a:spLocks noGrp="1"/>
          </p:cNvSpPr>
          <p:nvPr>
            <p:ph type="title"/>
          </p:nvPr>
        </p:nvSpPr>
        <p:spPr>
          <a:xfrm>
            <a:off x="1125538" y="19050"/>
            <a:ext cx="7871706" cy="805039"/>
          </a:xfrm>
        </p:spPr>
        <p:txBody>
          <a:bodyPr/>
          <a:lstStyle/>
          <a:p>
            <a:r>
              <a:rPr lang="ru-RU" dirty="0" smtClean="0">
                <a:cs typeface="Times New Roman" pitchFamily="18" charset="0"/>
              </a:rPr>
              <a:t>Учет средств по источникам финансирования</a:t>
            </a:r>
            <a:endParaRPr lang="ru-RU" dirty="0"/>
          </a:p>
        </p:txBody>
      </p:sp>
      <p:sp>
        <p:nvSpPr>
          <p:cNvPr id="4" name="TextBox 3"/>
          <p:cNvSpPr txBox="1"/>
          <p:nvPr/>
        </p:nvSpPr>
        <p:spPr>
          <a:xfrm>
            <a:off x="361950" y="1171575"/>
            <a:ext cx="7429500" cy="342145"/>
          </a:xfrm>
          <a:prstGeom prst="rect">
            <a:avLst/>
          </a:prstGeom>
          <a:noFill/>
        </p:spPr>
        <p:txBody>
          <a:bodyPr wrap="square" rtlCol="0">
            <a:spAutoFit/>
          </a:bodyPr>
          <a:lstStyle/>
          <a:p>
            <a:pPr algn="l"/>
            <a:r>
              <a:rPr lang="ru-RU" b="1" dirty="0" smtClean="0">
                <a:solidFill>
                  <a:schemeClr val="accent4">
                    <a:lumMod val="90000"/>
                    <a:lumOff val="10000"/>
                  </a:schemeClr>
                </a:solidFill>
              </a:rPr>
              <a:t>Раздел «Финансирование» → «Отчеты»</a:t>
            </a:r>
            <a:endParaRPr lang="ru-RU" b="1" dirty="0">
              <a:solidFill>
                <a:schemeClr val="accent4">
                  <a:lumMod val="90000"/>
                  <a:lumOff val="10000"/>
                </a:schemeClr>
              </a:solidFill>
            </a:endParaRPr>
          </a:p>
        </p:txBody>
      </p:sp>
      <p:graphicFrame>
        <p:nvGraphicFramePr>
          <p:cNvPr id="12" name="Схема 11"/>
          <p:cNvGraphicFramePr/>
          <p:nvPr/>
        </p:nvGraphicFramePr>
        <p:xfrm>
          <a:off x="380999" y="1644650"/>
          <a:ext cx="6591301" cy="36036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Рисунок 11" descr="3.jpeg"/>
          <p:cNvPicPr>
            <a:picLocks noChangeAspect="1"/>
          </p:cNvPicPr>
          <p:nvPr/>
        </p:nvPicPr>
        <p:blipFill>
          <a:blip r:embed="rId3" cstate="print"/>
          <a:srcRect l="9113" t="3804" r="4187"/>
          <a:stretch>
            <a:fillRect/>
          </a:stretch>
        </p:blipFill>
        <p:spPr>
          <a:xfrm>
            <a:off x="7459181" y="1543050"/>
            <a:ext cx="1141893" cy="1209675"/>
          </a:xfrm>
          <a:prstGeom prst="rect">
            <a:avLst/>
          </a:prstGeom>
        </p:spPr>
      </p:pic>
      <p:sp>
        <p:nvSpPr>
          <p:cNvPr id="2" name="Заголовок 1"/>
          <p:cNvSpPr>
            <a:spLocks noGrp="1"/>
          </p:cNvSpPr>
          <p:nvPr>
            <p:ph type="title"/>
          </p:nvPr>
        </p:nvSpPr>
        <p:spPr>
          <a:xfrm>
            <a:off x="1125538" y="19050"/>
            <a:ext cx="7871706" cy="805039"/>
          </a:xfrm>
        </p:spPr>
        <p:txBody>
          <a:bodyPr/>
          <a:lstStyle/>
          <a:p>
            <a:r>
              <a:rPr lang="ru-RU" dirty="0" smtClean="0">
                <a:cs typeface="Times New Roman" pitchFamily="18" charset="0"/>
              </a:rPr>
              <a:t>Учет договоров долевого финансирования строительства</a:t>
            </a:r>
            <a:endParaRPr lang="ru-RU" dirty="0"/>
          </a:p>
        </p:txBody>
      </p:sp>
      <p:sp>
        <p:nvSpPr>
          <p:cNvPr id="4" name="TextBox 3"/>
          <p:cNvSpPr txBox="1"/>
          <p:nvPr/>
        </p:nvSpPr>
        <p:spPr>
          <a:xfrm>
            <a:off x="342899" y="1028700"/>
            <a:ext cx="8429625" cy="363176"/>
          </a:xfrm>
          <a:prstGeom prst="rect">
            <a:avLst/>
          </a:prstGeom>
          <a:noFill/>
        </p:spPr>
        <p:txBody>
          <a:bodyPr wrap="square" rtlCol="0">
            <a:spAutoFit/>
          </a:bodyPr>
          <a:lstStyle/>
          <a:p>
            <a:r>
              <a:rPr lang="ru-RU" b="1" dirty="0" smtClean="0">
                <a:solidFill>
                  <a:schemeClr val="accent4">
                    <a:lumMod val="90000"/>
                    <a:lumOff val="10000"/>
                  </a:schemeClr>
                </a:solidFill>
              </a:rPr>
              <a:t>Раздел «Долевое финансирование» → «Договоры долевого финансирования»</a:t>
            </a:r>
            <a:endParaRPr lang="ru-RU" b="1" dirty="0">
              <a:solidFill>
                <a:schemeClr val="accent4">
                  <a:lumMod val="90000"/>
                  <a:lumOff val="10000"/>
                </a:schemeClr>
              </a:solidFill>
            </a:endParaRPr>
          </a:p>
        </p:txBody>
      </p:sp>
      <p:grpSp>
        <p:nvGrpSpPr>
          <p:cNvPr id="5" name="Группа 4"/>
          <p:cNvGrpSpPr/>
          <p:nvPr/>
        </p:nvGrpSpPr>
        <p:grpSpPr>
          <a:xfrm>
            <a:off x="234682" y="4703203"/>
            <a:ext cx="2933700" cy="1752600"/>
            <a:chOff x="333375" y="4381500"/>
            <a:chExt cx="2933700" cy="1752600"/>
          </a:xfrm>
        </p:grpSpPr>
        <p:sp>
          <p:nvSpPr>
            <p:cNvPr id="17" name="Овальная выноска 16"/>
            <p:cNvSpPr/>
            <p:nvPr/>
          </p:nvSpPr>
          <p:spPr bwMode="auto">
            <a:xfrm rot="10800000">
              <a:off x="333375" y="4381500"/>
              <a:ext cx="2933700" cy="1752600"/>
            </a:xfrm>
            <a:prstGeom prst="wedgeEllipseCallout">
              <a:avLst>
                <a:gd name="adj1" fmla="val -54696"/>
                <a:gd name="adj2" fmla="val 32760"/>
              </a:avLst>
            </a:prstGeom>
            <a:solidFill>
              <a:srgbClr val="F2BF7A"/>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91440" tIns="0" rIns="91440" bIns="45720" numCol="1" rtlCol="0" anchor="ctr" anchorCtr="0" compatLnSpc="1">
              <a:prstTxWarp prst="textNoShape">
                <a:avLst/>
              </a:prstTxWarp>
            </a:bodyPr>
            <a:lstStyle/>
            <a:p>
              <a:pPr marL="0" marR="0" indent="0" algn="ctr" defTabSz="914400" rtl="0" eaLnBrk="0" fontAlgn="base" latinLnBrk="0" hangingPunct="0">
                <a:lnSpc>
                  <a:spcPct val="110000"/>
                </a:lnSpc>
                <a:spcBef>
                  <a:spcPct val="50000"/>
                </a:spcBef>
                <a:spcAft>
                  <a:spcPct val="0"/>
                </a:spcAft>
                <a:buClrTx/>
                <a:buSzTx/>
                <a:buFontTx/>
                <a:buNone/>
                <a:tabLst/>
              </a:pPr>
              <a:endParaRPr kumimoji="0" lang="ru-RU" sz="1600" b="0" i="0" u="none" strike="noStrike" cap="none" normalizeH="0" baseline="0" dirty="0" smtClean="0">
                <a:ln>
                  <a:noFill/>
                </a:ln>
                <a:solidFill>
                  <a:schemeClr val="tx1"/>
                </a:solidFill>
                <a:effectLst/>
                <a:latin typeface="Arial" charset="0"/>
              </a:endParaRPr>
            </a:p>
          </p:txBody>
        </p:sp>
        <p:sp>
          <p:nvSpPr>
            <p:cNvPr id="18" name="TextBox 17"/>
            <p:cNvSpPr txBox="1"/>
            <p:nvPr/>
          </p:nvSpPr>
          <p:spPr>
            <a:xfrm>
              <a:off x="428625" y="4521481"/>
              <a:ext cx="2647950" cy="1498552"/>
            </a:xfrm>
            <a:prstGeom prst="rect">
              <a:avLst/>
            </a:prstGeom>
            <a:noFill/>
          </p:spPr>
          <p:txBody>
            <a:bodyPr wrap="square" rtlCol="0">
              <a:spAutoFit/>
            </a:bodyPr>
            <a:lstStyle/>
            <a:p>
              <a:pPr>
                <a:spcBef>
                  <a:spcPts val="0"/>
                </a:spcBef>
              </a:pPr>
              <a:r>
                <a:rPr lang="ru-RU" sz="1200" dirty="0" smtClean="0">
                  <a:solidFill>
                    <a:schemeClr val="accent4">
                      <a:lumMod val="90000"/>
                      <a:lumOff val="10000"/>
                    </a:schemeClr>
                  </a:solidFill>
                </a:rPr>
                <a:t>Перечень помещений </a:t>
              </a:r>
            </a:p>
            <a:p>
              <a:pPr>
                <a:spcBef>
                  <a:spcPts val="0"/>
                </a:spcBef>
              </a:pPr>
              <a:r>
                <a:rPr lang="ru-RU" sz="1200" dirty="0" smtClean="0">
                  <a:solidFill>
                    <a:schemeClr val="accent4">
                      <a:lumMod val="90000"/>
                      <a:lumOff val="10000"/>
                    </a:schemeClr>
                  </a:solidFill>
                </a:rPr>
                <a:t>объекта строительства, предназначенных для передачи дольщикам по договорам долевого финансирования, ведется в справочнике «Номенклатура»</a:t>
              </a:r>
              <a:endParaRPr lang="ru-RU" sz="1200" dirty="0">
                <a:ln w="1905"/>
                <a:solidFill>
                  <a:schemeClr val="accent4">
                    <a:lumMod val="90000"/>
                    <a:lumOff val="10000"/>
                  </a:schemeClr>
                </a:solidFill>
              </a:endParaRPr>
            </a:p>
          </p:txBody>
        </p:sp>
      </p:grpSp>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4682" y="1417326"/>
            <a:ext cx="7035913" cy="3009776"/>
          </a:xfrm>
          <a:prstGeom prst="rect">
            <a:avLst/>
          </a:prstGeom>
          <a:ln>
            <a:solidFill>
              <a:schemeClr val="bg1">
                <a:lumMod val="65000"/>
              </a:schemeClr>
            </a:solidFill>
          </a:ln>
        </p:spPr>
      </p:pic>
      <p:pic>
        <p:nvPicPr>
          <p:cNvPr id="7" name="Рисунок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31633" y="3785376"/>
            <a:ext cx="5159529" cy="2670427"/>
          </a:xfrm>
          <a:prstGeom prst="rect">
            <a:avLst/>
          </a:prstGeom>
          <a:ln>
            <a:solidFill>
              <a:schemeClr val="bg1">
                <a:lumMod val="65000"/>
              </a:schemeClr>
            </a:solidFill>
          </a:ln>
        </p:spPr>
      </p:pic>
      <p:cxnSp>
        <p:nvCxnSpPr>
          <p:cNvPr id="15" name="Прямая со стрелкой 14"/>
          <p:cNvCxnSpPr/>
          <p:nvPr/>
        </p:nvCxnSpPr>
        <p:spPr bwMode="auto">
          <a:xfrm>
            <a:off x="2455333" y="3785376"/>
            <a:ext cx="876300" cy="485775"/>
          </a:xfrm>
          <a:prstGeom prst="straightConnector1">
            <a:avLst/>
          </a:prstGeom>
          <a:ln w="38100">
            <a:solidFill>
              <a:schemeClr val="tx1">
                <a:lumMod val="50000"/>
                <a:lumOff val="50000"/>
              </a:schemeClr>
            </a:solidFill>
            <a:headEnd type="none" w="med" len="med"/>
            <a:tailEnd type="arrow"/>
          </a:ln>
        </p:spPr>
        <p:style>
          <a:lnRef idx="2">
            <a:schemeClr val="dk1"/>
          </a:lnRef>
          <a:fillRef idx="0">
            <a:schemeClr val="dk1"/>
          </a:fillRef>
          <a:effectRef idx="1">
            <a:schemeClr val="dk1"/>
          </a:effectRef>
          <a:fontRef idx="minor">
            <a:schemeClr val="tx1"/>
          </a:fontRef>
        </p:style>
      </p:cxn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Рисунок 15" descr="transaction-guys.png"/>
          <p:cNvPicPr>
            <a:picLocks noChangeAspect="1"/>
          </p:cNvPicPr>
          <p:nvPr/>
        </p:nvPicPr>
        <p:blipFill>
          <a:blip r:embed="rId3" cstate="print"/>
          <a:stretch>
            <a:fillRect/>
          </a:stretch>
        </p:blipFill>
        <p:spPr>
          <a:xfrm>
            <a:off x="1352386" y="4771860"/>
            <a:ext cx="1533689" cy="1533689"/>
          </a:xfrm>
          <a:prstGeom prst="rect">
            <a:avLst/>
          </a:prstGeom>
        </p:spPr>
      </p:pic>
      <p:sp>
        <p:nvSpPr>
          <p:cNvPr id="2" name="Заголовок 1"/>
          <p:cNvSpPr>
            <a:spLocks noGrp="1"/>
          </p:cNvSpPr>
          <p:nvPr>
            <p:ph type="title"/>
          </p:nvPr>
        </p:nvSpPr>
        <p:spPr>
          <a:xfrm>
            <a:off x="1125538" y="19050"/>
            <a:ext cx="7871706" cy="805039"/>
          </a:xfrm>
        </p:spPr>
        <p:txBody>
          <a:bodyPr/>
          <a:lstStyle/>
          <a:p>
            <a:r>
              <a:rPr lang="ru-RU" dirty="0" smtClean="0">
                <a:cs typeface="Times New Roman" pitchFamily="18" charset="0"/>
              </a:rPr>
              <a:t>Учет договоров долевого финансирования строительства</a:t>
            </a:r>
            <a:endParaRPr lang="ru-RU" dirty="0"/>
          </a:p>
        </p:txBody>
      </p:sp>
      <p:sp>
        <p:nvSpPr>
          <p:cNvPr id="4" name="TextBox 3"/>
          <p:cNvSpPr txBox="1"/>
          <p:nvPr/>
        </p:nvSpPr>
        <p:spPr>
          <a:xfrm>
            <a:off x="342899" y="1104900"/>
            <a:ext cx="8429625" cy="363176"/>
          </a:xfrm>
          <a:prstGeom prst="rect">
            <a:avLst/>
          </a:prstGeom>
          <a:noFill/>
        </p:spPr>
        <p:txBody>
          <a:bodyPr wrap="square" rtlCol="0">
            <a:spAutoFit/>
          </a:bodyPr>
          <a:lstStyle/>
          <a:p>
            <a:pPr algn="l"/>
            <a:r>
              <a:rPr lang="ru-RU" b="1" dirty="0" smtClean="0">
                <a:solidFill>
                  <a:schemeClr val="accent4">
                    <a:lumMod val="90000"/>
                    <a:lumOff val="10000"/>
                  </a:schemeClr>
                </a:solidFill>
              </a:rPr>
              <a:t>Раздел «Долевое финансирование» → «Договоры долевого финансирования»</a:t>
            </a:r>
            <a:endParaRPr lang="ru-RU" b="1" dirty="0">
              <a:solidFill>
                <a:schemeClr val="accent4">
                  <a:lumMod val="90000"/>
                  <a:lumOff val="10000"/>
                </a:schemeClr>
              </a:solidFill>
            </a:endParaRPr>
          </a:p>
        </p:txBody>
      </p:sp>
      <p:pic>
        <p:nvPicPr>
          <p:cNvPr id="3" name="Рисунок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2899" y="1634654"/>
            <a:ext cx="8554846" cy="2747775"/>
          </a:xfrm>
          <a:prstGeom prst="rect">
            <a:avLst/>
          </a:prstGeom>
          <a:ln>
            <a:solidFill>
              <a:schemeClr val="bg2">
                <a:lumMod val="75000"/>
              </a:schemeClr>
            </a:solidFill>
          </a:ln>
        </p:spPr>
      </p:pic>
      <p:grpSp>
        <p:nvGrpSpPr>
          <p:cNvPr id="5" name="Группа 4"/>
          <p:cNvGrpSpPr/>
          <p:nvPr/>
        </p:nvGrpSpPr>
        <p:grpSpPr>
          <a:xfrm>
            <a:off x="5414959" y="4743365"/>
            <a:ext cx="2933706" cy="1590678"/>
            <a:chOff x="5414959" y="4743365"/>
            <a:chExt cx="2933706" cy="1590678"/>
          </a:xfrm>
        </p:grpSpPr>
        <p:sp>
          <p:nvSpPr>
            <p:cNvPr id="11" name="Овальная выноска 10"/>
            <p:cNvSpPr/>
            <p:nvPr/>
          </p:nvSpPr>
          <p:spPr bwMode="auto">
            <a:xfrm rot="10800000">
              <a:off x="5414959" y="4743365"/>
              <a:ext cx="2933706" cy="1590678"/>
            </a:xfrm>
            <a:prstGeom prst="wedgeEllipseCallout">
              <a:avLst>
                <a:gd name="adj1" fmla="val 52482"/>
                <a:gd name="adj2" fmla="val 74854"/>
              </a:avLst>
            </a:prstGeom>
            <a:solidFill>
              <a:srgbClr val="F2BF7A"/>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91440" tIns="0" rIns="91440" bIns="45720" numCol="1" rtlCol="0" anchor="ctr" anchorCtr="0" compatLnSpc="1">
              <a:prstTxWarp prst="textNoShape">
                <a:avLst/>
              </a:prstTxWarp>
            </a:bodyPr>
            <a:lstStyle/>
            <a:p>
              <a:pPr marL="0" marR="0" indent="0" algn="ctr" defTabSz="914400" rtl="0" eaLnBrk="0" fontAlgn="base" latinLnBrk="0" hangingPunct="0">
                <a:lnSpc>
                  <a:spcPct val="110000"/>
                </a:lnSpc>
                <a:spcBef>
                  <a:spcPct val="50000"/>
                </a:spcBef>
                <a:spcAft>
                  <a:spcPct val="0"/>
                </a:spcAft>
                <a:buClrTx/>
                <a:buSzTx/>
                <a:buFontTx/>
                <a:buNone/>
                <a:tabLst/>
              </a:pPr>
              <a:endParaRPr kumimoji="0" lang="ru-RU" sz="1600" b="0" i="0" u="none" strike="noStrike" cap="none" normalizeH="0" baseline="0" dirty="0" smtClean="0">
                <a:ln>
                  <a:noFill/>
                </a:ln>
                <a:solidFill>
                  <a:schemeClr val="tx1"/>
                </a:solidFill>
                <a:effectLst/>
                <a:latin typeface="Arial" charset="0"/>
              </a:endParaRPr>
            </a:p>
          </p:txBody>
        </p:sp>
        <p:sp>
          <p:nvSpPr>
            <p:cNvPr id="13" name="TextBox 12"/>
            <p:cNvSpPr txBox="1"/>
            <p:nvPr/>
          </p:nvSpPr>
          <p:spPr>
            <a:xfrm>
              <a:off x="5667375" y="4902481"/>
              <a:ext cx="2428875" cy="1295419"/>
            </a:xfrm>
            <a:prstGeom prst="rect">
              <a:avLst/>
            </a:prstGeom>
            <a:noFill/>
          </p:spPr>
          <p:txBody>
            <a:bodyPr wrap="square" rtlCol="0">
              <a:spAutoFit/>
            </a:bodyPr>
            <a:lstStyle/>
            <a:p>
              <a:r>
                <a:rPr lang="ru-RU" sz="1200" dirty="0" smtClean="0">
                  <a:ln w="1905"/>
                  <a:solidFill>
                    <a:schemeClr val="accent4">
                      <a:lumMod val="90000"/>
                      <a:lumOff val="10000"/>
                    </a:schemeClr>
                  </a:solidFill>
                </a:rPr>
                <a:t>предназначен для регистрации факта приемки помещений дольщиками по договорам долевого строительства и инициации заключительной стадии взаиморасчетов</a:t>
              </a:r>
              <a:endParaRPr lang="ru-RU" sz="1200" dirty="0">
                <a:ln w="1905"/>
                <a:solidFill>
                  <a:schemeClr val="accent4">
                    <a:lumMod val="90000"/>
                    <a:lumOff val="10000"/>
                  </a:schemeClr>
                </a:solidFill>
              </a:endParaRPr>
            </a:p>
          </p:txBody>
        </p:sp>
      </p:gr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Рисунок 14" descr="обработка-документов-создание-базы-1С.jpg"/>
          <p:cNvPicPr>
            <a:picLocks noChangeAspect="1"/>
          </p:cNvPicPr>
          <p:nvPr/>
        </p:nvPicPr>
        <p:blipFill>
          <a:blip r:embed="rId3" cstate="print"/>
          <a:stretch>
            <a:fillRect/>
          </a:stretch>
        </p:blipFill>
        <p:spPr>
          <a:xfrm>
            <a:off x="7439025" y="1457325"/>
            <a:ext cx="1355189" cy="1357147"/>
          </a:xfrm>
          <a:prstGeom prst="rect">
            <a:avLst/>
          </a:prstGeom>
        </p:spPr>
      </p:pic>
      <p:sp>
        <p:nvSpPr>
          <p:cNvPr id="2" name="Заголовок 1"/>
          <p:cNvSpPr>
            <a:spLocks noGrp="1"/>
          </p:cNvSpPr>
          <p:nvPr>
            <p:ph type="title"/>
          </p:nvPr>
        </p:nvSpPr>
        <p:spPr>
          <a:xfrm>
            <a:off x="1125538" y="19050"/>
            <a:ext cx="7871706" cy="805039"/>
          </a:xfrm>
        </p:spPr>
        <p:txBody>
          <a:bodyPr/>
          <a:lstStyle/>
          <a:p>
            <a:r>
              <a:rPr lang="ru-RU" dirty="0" smtClean="0"/>
              <a:t>Учет лимитов на капитальные затраты и содержание заказчика</a:t>
            </a:r>
            <a:endParaRPr lang="ru-RU" dirty="0"/>
          </a:p>
        </p:txBody>
      </p:sp>
      <p:sp>
        <p:nvSpPr>
          <p:cNvPr id="4" name="TextBox 3"/>
          <p:cNvSpPr txBox="1"/>
          <p:nvPr/>
        </p:nvSpPr>
        <p:spPr>
          <a:xfrm>
            <a:off x="314324" y="1047750"/>
            <a:ext cx="8429625" cy="342145"/>
          </a:xfrm>
          <a:prstGeom prst="rect">
            <a:avLst/>
          </a:prstGeom>
          <a:noFill/>
        </p:spPr>
        <p:txBody>
          <a:bodyPr wrap="square" rtlCol="0">
            <a:spAutoFit/>
          </a:bodyPr>
          <a:lstStyle/>
          <a:p>
            <a:pPr algn="l"/>
            <a:r>
              <a:rPr lang="ru-RU" b="1" dirty="0" smtClean="0">
                <a:solidFill>
                  <a:schemeClr val="accent4">
                    <a:lumMod val="90000"/>
                    <a:lumOff val="10000"/>
                  </a:schemeClr>
                </a:solidFill>
              </a:rPr>
              <a:t>Раздел «Финансирование» → «Планирование и учет финансирования»</a:t>
            </a:r>
            <a:endParaRPr lang="ru-RU" b="1" dirty="0">
              <a:solidFill>
                <a:schemeClr val="accent4">
                  <a:lumMod val="90000"/>
                  <a:lumOff val="10000"/>
                </a:schemeClr>
              </a:solidFill>
            </a:endParaRPr>
          </a:p>
        </p:txBody>
      </p:sp>
      <p:sp>
        <p:nvSpPr>
          <p:cNvPr id="16" name="TextBox 15"/>
          <p:cNvSpPr txBox="1"/>
          <p:nvPr/>
        </p:nvSpPr>
        <p:spPr>
          <a:xfrm>
            <a:off x="2276475" y="3400425"/>
            <a:ext cx="5953125" cy="363176"/>
          </a:xfrm>
          <a:prstGeom prst="rect">
            <a:avLst/>
          </a:prstGeom>
          <a:noFill/>
        </p:spPr>
        <p:txBody>
          <a:bodyPr wrap="square" rtlCol="0">
            <a:spAutoFit/>
          </a:bodyPr>
          <a:lstStyle/>
          <a:p>
            <a:pPr algn="l"/>
            <a:r>
              <a:rPr lang="ru-RU" b="1" dirty="0" smtClean="0">
                <a:solidFill>
                  <a:schemeClr val="accent4">
                    <a:lumMod val="90000"/>
                    <a:lumOff val="10000"/>
                  </a:schemeClr>
                </a:solidFill>
              </a:rPr>
              <a:t>Раздел «Финансирование» → «Отчеты»</a:t>
            </a:r>
            <a:endParaRPr lang="ru-RU" b="1" dirty="0">
              <a:solidFill>
                <a:schemeClr val="accent4">
                  <a:lumMod val="90000"/>
                  <a:lumOff val="10000"/>
                </a:schemeClr>
              </a:solidFill>
            </a:endParaRPr>
          </a:p>
        </p:txBody>
      </p:sp>
      <p:sp>
        <p:nvSpPr>
          <p:cNvPr id="8" name="Овальная выноска 7"/>
          <p:cNvSpPr/>
          <p:nvPr/>
        </p:nvSpPr>
        <p:spPr bwMode="auto">
          <a:xfrm rot="10800000">
            <a:off x="361948" y="3667122"/>
            <a:ext cx="1866897" cy="2743203"/>
          </a:xfrm>
          <a:prstGeom prst="wedgeEllipseCallout">
            <a:avLst>
              <a:gd name="adj1" fmla="val -38818"/>
              <a:gd name="adj2" fmla="val 51986"/>
            </a:avLst>
          </a:prstGeom>
          <a:solidFill>
            <a:srgbClr val="F2BF7A"/>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91440" tIns="0" rIns="91440" bIns="45720" numCol="1" rtlCol="0" anchor="ctr" anchorCtr="0" compatLnSpc="1">
            <a:prstTxWarp prst="textNoShape">
              <a:avLst/>
            </a:prstTxWarp>
          </a:bodyPr>
          <a:lstStyle/>
          <a:p>
            <a:pPr marL="0" marR="0" indent="0" algn="ctr" defTabSz="914400" rtl="0" eaLnBrk="0" fontAlgn="base" latinLnBrk="0" hangingPunct="0">
              <a:lnSpc>
                <a:spcPct val="110000"/>
              </a:lnSpc>
              <a:spcBef>
                <a:spcPct val="50000"/>
              </a:spcBef>
              <a:spcAft>
                <a:spcPct val="0"/>
              </a:spcAft>
              <a:buClrTx/>
              <a:buSzTx/>
              <a:buFontTx/>
              <a:buNone/>
              <a:tabLst/>
            </a:pPr>
            <a:endParaRPr kumimoji="0" lang="ru-RU" sz="1600" b="0" i="0" u="none" strike="noStrike" cap="none" normalizeH="0" baseline="0" dirty="0" smtClean="0">
              <a:ln>
                <a:noFill/>
              </a:ln>
              <a:solidFill>
                <a:schemeClr val="tx1"/>
              </a:solidFill>
              <a:effectLst/>
              <a:latin typeface="Arial" charset="0"/>
            </a:endParaRPr>
          </a:p>
        </p:txBody>
      </p:sp>
      <p:sp>
        <p:nvSpPr>
          <p:cNvPr id="9" name="TextBox 8"/>
          <p:cNvSpPr txBox="1"/>
          <p:nvPr/>
        </p:nvSpPr>
        <p:spPr>
          <a:xfrm>
            <a:off x="485774" y="3740431"/>
            <a:ext cx="1562101" cy="2529923"/>
          </a:xfrm>
          <a:prstGeom prst="rect">
            <a:avLst/>
          </a:prstGeom>
          <a:noFill/>
        </p:spPr>
        <p:txBody>
          <a:bodyPr wrap="square" rtlCol="0">
            <a:spAutoFit/>
          </a:bodyPr>
          <a:lstStyle/>
          <a:p>
            <a:r>
              <a:rPr lang="ru-RU" sz="1200" dirty="0" smtClean="0">
                <a:ln w="1905"/>
                <a:solidFill>
                  <a:schemeClr val="accent4">
                    <a:lumMod val="90000"/>
                    <a:lumOff val="10000"/>
                  </a:schemeClr>
                </a:solidFill>
              </a:rPr>
              <a:t>имеется возможность устанавливать  и отслеживать исполнение лимитов на капитальные затраты и содержание заказчика по объектам строительства</a:t>
            </a:r>
            <a:endParaRPr lang="ru-RU" sz="1200" dirty="0">
              <a:ln w="1905"/>
              <a:solidFill>
                <a:schemeClr val="accent4">
                  <a:lumMod val="90000"/>
                  <a:lumOff val="10000"/>
                </a:schemeClr>
              </a:solidFill>
            </a:endParaRPr>
          </a:p>
        </p:txBody>
      </p:sp>
      <p:pic>
        <p:nvPicPr>
          <p:cNvPr id="3" name="Рисунок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4324" y="1398389"/>
            <a:ext cx="7073441" cy="2093098"/>
          </a:xfrm>
          <a:prstGeom prst="rect">
            <a:avLst/>
          </a:prstGeom>
          <a:ln>
            <a:solidFill>
              <a:schemeClr val="bg2">
                <a:lumMod val="75000"/>
              </a:schemeClr>
            </a:solidFill>
          </a:ln>
        </p:spPr>
      </p:pic>
      <p:pic>
        <p:nvPicPr>
          <p:cNvPr id="5" name="Рисунок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25187" y="3740431"/>
            <a:ext cx="5791432" cy="2718793"/>
          </a:xfrm>
          <a:prstGeom prst="rect">
            <a:avLst/>
          </a:prstGeom>
          <a:ln>
            <a:solidFill>
              <a:schemeClr val="bg2">
                <a:lumMod val="75000"/>
              </a:schemeClr>
            </a:solidFill>
          </a:ln>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25538" y="19050"/>
            <a:ext cx="7871706" cy="805039"/>
          </a:xfrm>
        </p:spPr>
        <p:txBody>
          <a:bodyPr/>
          <a:lstStyle/>
          <a:p>
            <a:r>
              <a:rPr lang="ru-RU" dirty="0" smtClean="0">
                <a:cs typeface="Times New Roman" pitchFamily="18" charset="0"/>
              </a:rPr>
              <a:t>Оплата труда и учет отработанного времени</a:t>
            </a:r>
            <a:endParaRPr lang="ru-RU" dirty="0"/>
          </a:p>
        </p:txBody>
      </p:sp>
      <p:graphicFrame>
        <p:nvGraphicFramePr>
          <p:cNvPr id="5" name="Схема 4"/>
          <p:cNvGraphicFramePr/>
          <p:nvPr/>
        </p:nvGraphicFramePr>
        <p:xfrm>
          <a:off x="1314450" y="1301749"/>
          <a:ext cx="7467600" cy="48256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Рисунок 6" descr="32.jpeg"/>
          <p:cNvPicPr>
            <a:picLocks noChangeAspect="1"/>
          </p:cNvPicPr>
          <p:nvPr/>
        </p:nvPicPr>
        <p:blipFill>
          <a:blip r:embed="rId8" cstate="print"/>
          <a:srcRect l="9949" t="4082" r="10714" b="8163"/>
          <a:stretch>
            <a:fillRect/>
          </a:stretch>
        </p:blipFill>
        <p:spPr>
          <a:xfrm>
            <a:off x="361951" y="1228725"/>
            <a:ext cx="1143000" cy="1264283"/>
          </a:xfrm>
          <a:prstGeom prst="rect">
            <a:avLst/>
          </a:prstGeom>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25538" y="19050"/>
            <a:ext cx="7871706" cy="805039"/>
          </a:xfrm>
        </p:spPr>
        <p:txBody>
          <a:bodyPr/>
          <a:lstStyle/>
          <a:p>
            <a:r>
              <a:rPr lang="ru-RU" dirty="0" smtClean="0"/>
              <a:t>Учет сдельного заработка</a:t>
            </a:r>
            <a:endParaRPr lang="ru-RU" dirty="0"/>
          </a:p>
        </p:txBody>
      </p:sp>
      <p:sp>
        <p:nvSpPr>
          <p:cNvPr id="4" name="TextBox 3"/>
          <p:cNvSpPr txBox="1"/>
          <p:nvPr/>
        </p:nvSpPr>
        <p:spPr>
          <a:xfrm>
            <a:off x="304800" y="1057275"/>
            <a:ext cx="8515349" cy="334387"/>
          </a:xfrm>
          <a:prstGeom prst="rect">
            <a:avLst/>
          </a:prstGeom>
          <a:noFill/>
        </p:spPr>
        <p:txBody>
          <a:bodyPr wrap="square" rtlCol="0">
            <a:spAutoFit/>
          </a:bodyPr>
          <a:lstStyle/>
          <a:p>
            <a:pPr algn="l"/>
            <a:r>
              <a:rPr lang="ru-RU" sz="1550" b="1" dirty="0" smtClean="0">
                <a:solidFill>
                  <a:schemeClr val="accent4">
                    <a:lumMod val="90000"/>
                    <a:lumOff val="10000"/>
                  </a:schemeClr>
                </a:solidFill>
              </a:rPr>
              <a:t>Раздел «Рабочее время и выработка сотрудников» → «Учет произведенных работ»</a:t>
            </a:r>
            <a:endParaRPr lang="ru-RU" sz="1550" b="1" dirty="0">
              <a:solidFill>
                <a:schemeClr val="accent4">
                  <a:lumMod val="90000"/>
                  <a:lumOff val="10000"/>
                </a:schemeClr>
              </a:solidFill>
            </a:endParaRPr>
          </a:p>
        </p:txBody>
      </p:sp>
      <p:graphicFrame>
        <p:nvGraphicFramePr>
          <p:cNvPr id="12" name="Схема 11"/>
          <p:cNvGraphicFramePr/>
          <p:nvPr/>
        </p:nvGraphicFramePr>
        <p:xfrm>
          <a:off x="371474" y="1511300"/>
          <a:ext cx="6086475" cy="36131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Прямоугольник 12"/>
          <p:cNvSpPr/>
          <p:nvPr/>
        </p:nvSpPr>
        <p:spPr>
          <a:xfrm>
            <a:off x="6515100" y="1543294"/>
            <a:ext cx="2238375" cy="4651017"/>
          </a:xfrm>
          <a:prstGeom prst="rect">
            <a:avLst/>
          </a:prstGeom>
        </p:spPr>
        <p:txBody>
          <a:bodyPr wrap="square">
            <a:spAutoFit/>
          </a:bodyPr>
          <a:lstStyle/>
          <a:p>
            <a:pPr algn="l"/>
            <a:r>
              <a:rPr lang="ru-RU" dirty="0" smtClean="0">
                <a:solidFill>
                  <a:schemeClr val="accent4">
                    <a:lumMod val="90000"/>
                    <a:lumOff val="10000"/>
                  </a:schemeClr>
                </a:solidFill>
              </a:rPr>
              <a:t>Учет отработанного времени и расчет сдельной оплаты труда по результатам работы ведется при помощи документов:</a:t>
            </a:r>
          </a:p>
          <a:p>
            <a:pPr algn="l">
              <a:buFont typeface="Wingdings" pitchFamily="2" charset="2"/>
              <a:buChar char="ü"/>
            </a:pPr>
            <a:r>
              <a:rPr lang="ru-RU" u="sng" dirty="0" smtClean="0">
                <a:solidFill>
                  <a:schemeClr val="accent4">
                    <a:lumMod val="90000"/>
                    <a:lumOff val="10000"/>
                  </a:schemeClr>
                </a:solidFill>
              </a:rPr>
              <a:t>для строителей </a:t>
            </a:r>
            <a:r>
              <a:rPr lang="ru-RU" dirty="0" smtClean="0">
                <a:solidFill>
                  <a:schemeClr val="accent4">
                    <a:lumMod val="90000"/>
                    <a:lumOff val="10000"/>
                  </a:schemeClr>
                </a:solidFill>
              </a:rPr>
              <a:t>- сдельный наряд и аккордный сдельный наряд; </a:t>
            </a:r>
          </a:p>
          <a:p>
            <a:pPr algn="l">
              <a:buFont typeface="Wingdings" pitchFamily="2" charset="2"/>
              <a:buChar char="ü"/>
            </a:pPr>
            <a:r>
              <a:rPr lang="ru-RU" u="sng" dirty="0" smtClean="0">
                <a:solidFill>
                  <a:schemeClr val="accent4">
                    <a:lumMod val="90000"/>
                    <a:lumOff val="10000"/>
                  </a:schemeClr>
                </a:solidFill>
              </a:rPr>
              <a:t>для водителей и механизаторов </a:t>
            </a:r>
            <a:r>
              <a:rPr lang="ru-RU" dirty="0" smtClean="0">
                <a:solidFill>
                  <a:schemeClr val="accent4">
                    <a:lumMod val="90000"/>
                    <a:lumOff val="10000"/>
                  </a:schemeClr>
                </a:solidFill>
              </a:rPr>
              <a:t>– путевой лист и рапорт о работе строительных механизмов.</a:t>
            </a:r>
            <a:endParaRPr lang="ru-RU" dirty="0">
              <a:solidFill>
                <a:schemeClr val="accent4">
                  <a:lumMod val="90000"/>
                  <a:lumOff val="10000"/>
                </a:schemeClr>
              </a:solidFill>
            </a:endParaRPr>
          </a:p>
        </p:txBody>
      </p:sp>
      <p:pic>
        <p:nvPicPr>
          <p:cNvPr id="14" name="Рисунок 13" descr="99.jpg"/>
          <p:cNvPicPr>
            <a:picLocks noChangeAspect="1"/>
          </p:cNvPicPr>
          <p:nvPr/>
        </p:nvPicPr>
        <p:blipFill>
          <a:blip r:embed="rId8" cstate="print"/>
          <a:srcRect t="2373" r="3494" b="1955"/>
          <a:stretch>
            <a:fillRect/>
          </a:stretch>
        </p:blipFill>
        <p:spPr>
          <a:xfrm>
            <a:off x="702945" y="5543549"/>
            <a:ext cx="640080" cy="747467"/>
          </a:xfrm>
          <a:prstGeom prst="rect">
            <a:avLst/>
          </a:prstGeom>
        </p:spPr>
      </p:pic>
      <p:pic>
        <p:nvPicPr>
          <p:cNvPr id="15" name="Рисунок 14" descr="95.jpg"/>
          <p:cNvPicPr>
            <a:picLocks noChangeAspect="1"/>
          </p:cNvPicPr>
          <p:nvPr/>
        </p:nvPicPr>
        <p:blipFill>
          <a:blip r:embed="rId9" cstate="print"/>
          <a:stretch>
            <a:fillRect/>
          </a:stretch>
        </p:blipFill>
        <p:spPr>
          <a:xfrm>
            <a:off x="1752600" y="5478400"/>
            <a:ext cx="1199164" cy="789050"/>
          </a:xfrm>
          <a:prstGeom prst="rect">
            <a:avLst/>
          </a:prstGeom>
        </p:spPr>
      </p:pic>
      <p:sp>
        <p:nvSpPr>
          <p:cNvPr id="16" name="Прямоугольник 15"/>
          <p:cNvSpPr/>
          <p:nvPr/>
        </p:nvSpPr>
        <p:spPr bwMode="auto">
          <a:xfrm>
            <a:off x="533400" y="5362575"/>
            <a:ext cx="2524125" cy="1000125"/>
          </a:xfrm>
          <a:prstGeom prst="rect">
            <a:avLst/>
          </a:prstGeom>
          <a:noFill/>
          <a:ln w="28575" cap="flat" cmpd="sng" algn="ctr">
            <a:solidFill>
              <a:srgbClr val="CC3300"/>
            </a:solidFill>
            <a:prstDash val="dash"/>
            <a:round/>
            <a:headEnd type="none" w="med" len="med"/>
            <a:tailEnd type="none" w="med" len="med"/>
          </a:ln>
          <a:effectLst/>
        </p:spPr>
        <p:txBody>
          <a:bodyPr vert="horz" wrap="none" lIns="91440" tIns="0" rIns="91440" bIns="45720" numCol="1" rtlCol="0" anchor="ctr" anchorCtr="0" compatLnSpc="1">
            <a:prstTxWarp prst="textNoShape">
              <a:avLst/>
            </a:prstTxWarp>
          </a:bodyPr>
          <a:lstStyle/>
          <a:p>
            <a:pPr marL="0" marR="0" indent="0" algn="ctr" defTabSz="914400" rtl="0" eaLnBrk="0" fontAlgn="base" latinLnBrk="0" hangingPunct="0">
              <a:lnSpc>
                <a:spcPct val="110000"/>
              </a:lnSpc>
              <a:spcBef>
                <a:spcPct val="50000"/>
              </a:spcBef>
              <a:spcAft>
                <a:spcPct val="0"/>
              </a:spcAft>
              <a:buClrTx/>
              <a:buSzTx/>
              <a:buFontTx/>
              <a:buNone/>
              <a:tabLst/>
            </a:pPr>
            <a:endParaRPr kumimoji="0" lang="ru-RU" sz="1600" b="0" i="0" u="none" strike="noStrike" cap="none" normalizeH="0" baseline="0" smtClean="0">
              <a:ln>
                <a:noFill/>
              </a:ln>
              <a:solidFill>
                <a:schemeClr val="tx1"/>
              </a:solidFill>
              <a:effectLst/>
              <a:latin typeface="Arial" charset="0"/>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MPS01.jpg"/>
          <p:cNvPicPr>
            <a:picLocks noChangeAspect="1"/>
          </p:cNvPicPr>
          <p:nvPr/>
        </p:nvPicPr>
        <p:blipFill>
          <a:blip r:embed="rId3" cstate="print"/>
          <a:stretch>
            <a:fillRect/>
          </a:stretch>
        </p:blipFill>
        <p:spPr>
          <a:xfrm>
            <a:off x="254073" y="2818392"/>
            <a:ext cx="3557906" cy="2644258"/>
          </a:xfrm>
          <a:prstGeom prst="rect">
            <a:avLst/>
          </a:prstGeom>
          <a:ln>
            <a:noFill/>
          </a:ln>
          <a:effectLst>
            <a:softEdge rad="112500"/>
          </a:effectLst>
        </p:spPr>
      </p:pic>
      <p:sp>
        <p:nvSpPr>
          <p:cNvPr id="19458" name="Rectangle 2"/>
          <p:cNvSpPr>
            <a:spLocks noGrp="1" noChangeArrowheads="1"/>
          </p:cNvSpPr>
          <p:nvPr>
            <p:ph type="title"/>
          </p:nvPr>
        </p:nvSpPr>
        <p:spPr>
          <a:xfrm>
            <a:off x="1073150" y="0"/>
            <a:ext cx="8070850" cy="800100"/>
          </a:xfrm>
        </p:spPr>
        <p:txBody>
          <a:bodyPr/>
          <a:lstStyle/>
          <a:p>
            <a:r>
              <a:rPr lang="ru-RU" dirty="0" smtClean="0">
                <a:cs typeface="Times New Roman" pitchFamily="18" charset="0"/>
              </a:rPr>
              <a:t>1С:Бухгалтерия </a:t>
            </a:r>
            <a:r>
              <a:rPr lang="ru-RU" dirty="0">
                <a:cs typeface="Times New Roman" pitchFamily="18" charset="0"/>
              </a:rPr>
              <a:t>строительной </a:t>
            </a:r>
            <a:r>
              <a:rPr lang="ru-RU" dirty="0" smtClean="0">
                <a:cs typeface="Times New Roman" pitchFamily="18" charset="0"/>
              </a:rPr>
              <a:t>организации для Казахстана</a:t>
            </a:r>
            <a:endParaRPr lang="ru-RU" dirty="0">
              <a:cs typeface="Times New Roman" pitchFamily="18" charset="0"/>
            </a:endParaRPr>
          </a:p>
        </p:txBody>
      </p:sp>
      <p:sp>
        <p:nvSpPr>
          <p:cNvPr id="19464" name="Rectangle 8"/>
          <p:cNvSpPr>
            <a:spLocks noChangeArrowheads="1"/>
          </p:cNvSpPr>
          <p:nvPr/>
        </p:nvSpPr>
        <p:spPr bwMode="auto">
          <a:xfrm>
            <a:off x="295275" y="1209676"/>
            <a:ext cx="8582025" cy="1449628"/>
          </a:xfrm>
          <a:prstGeom prst="rect">
            <a:avLst/>
          </a:prstGeom>
          <a:noFill/>
          <a:ln w="9525" algn="ctr">
            <a:noFill/>
            <a:miter lim="800000"/>
            <a:headEnd/>
            <a:tailEnd/>
          </a:ln>
          <a:effectLst/>
        </p:spPr>
        <p:txBody>
          <a:bodyPr wrap="square">
            <a:spAutoFit/>
          </a:bodyPr>
          <a:lstStyle/>
          <a:p>
            <a:pPr algn="l"/>
            <a:r>
              <a:rPr lang="ru-RU" sz="1800" dirty="0" smtClean="0">
                <a:solidFill>
                  <a:schemeClr val="accent2">
                    <a:lumMod val="75000"/>
                  </a:schemeClr>
                </a:solidFill>
                <a:latin typeface="+mn-lt"/>
                <a:cs typeface="Times New Roman" pitchFamily="18" charset="0"/>
              </a:rPr>
              <a:t>«1С:Бухгалтерия строительной организации для Казахстана» </a:t>
            </a:r>
            <a:r>
              <a:rPr lang="ru-RU" sz="1800" dirty="0" smtClean="0">
                <a:solidFill>
                  <a:schemeClr val="accent4">
                    <a:lumMod val="90000"/>
                    <a:lumOff val="10000"/>
                  </a:schemeClr>
                </a:solidFill>
                <a:latin typeface="+mn-lt"/>
                <a:cs typeface="Times New Roman" pitchFamily="18" charset="0"/>
              </a:rPr>
              <a:t>- отраслевое решение, предназначенное для автоматизации оперативного, бухгалтерского и налогового учета строительно-монтажных работ по объектам строительства</a:t>
            </a:r>
          </a:p>
          <a:p>
            <a:pPr algn="l"/>
            <a:endParaRPr lang="ru-RU" sz="1800" dirty="0">
              <a:solidFill>
                <a:schemeClr val="accent4">
                  <a:lumMod val="90000"/>
                  <a:lumOff val="10000"/>
                </a:schemeClr>
              </a:solidFill>
              <a:latin typeface="+mn-lt"/>
              <a:cs typeface="Times New Roman" pitchFamily="18" charset="0"/>
            </a:endParaRPr>
          </a:p>
        </p:txBody>
      </p:sp>
      <p:graphicFrame>
        <p:nvGraphicFramePr>
          <p:cNvPr id="7" name="Схема 6"/>
          <p:cNvGraphicFramePr/>
          <p:nvPr>
            <p:extLst>
              <p:ext uri="{D42A27DB-BD31-4B8C-83A1-F6EECF244321}">
                <p14:modId xmlns:p14="http://schemas.microsoft.com/office/powerpoint/2010/main" val="1697763640"/>
              </p:ext>
            </p:extLst>
          </p:nvPr>
        </p:nvGraphicFramePr>
        <p:xfrm>
          <a:off x="3498278" y="2434287"/>
          <a:ext cx="5761878" cy="376685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Рисунок 27" descr="48.jpg"/>
          <p:cNvPicPr>
            <a:picLocks noChangeAspect="1"/>
          </p:cNvPicPr>
          <p:nvPr/>
        </p:nvPicPr>
        <p:blipFill>
          <a:blip r:embed="rId3" cstate="print"/>
          <a:stretch>
            <a:fillRect/>
          </a:stretch>
        </p:blipFill>
        <p:spPr>
          <a:xfrm>
            <a:off x="7578235" y="1477071"/>
            <a:ext cx="594849" cy="1042271"/>
          </a:xfrm>
          <a:prstGeom prst="rect">
            <a:avLst/>
          </a:prstGeom>
        </p:spPr>
      </p:pic>
      <p:sp>
        <p:nvSpPr>
          <p:cNvPr id="2" name="Заголовок 1"/>
          <p:cNvSpPr>
            <a:spLocks noGrp="1"/>
          </p:cNvSpPr>
          <p:nvPr>
            <p:ph type="title"/>
          </p:nvPr>
        </p:nvSpPr>
        <p:spPr>
          <a:xfrm>
            <a:off x="1125538" y="19050"/>
            <a:ext cx="7871706" cy="805039"/>
          </a:xfrm>
        </p:spPr>
        <p:txBody>
          <a:bodyPr/>
          <a:lstStyle/>
          <a:p>
            <a:r>
              <a:rPr lang="ru-RU" dirty="0" smtClean="0"/>
              <a:t>Учет сдельного заработка</a:t>
            </a:r>
            <a:br>
              <a:rPr lang="ru-RU" dirty="0" smtClean="0"/>
            </a:br>
            <a:r>
              <a:rPr lang="ru-RU" dirty="0" smtClean="0"/>
              <a:t>Сдельный наряд на выполнение работ</a:t>
            </a:r>
            <a:endParaRPr lang="ru-RU" dirty="0"/>
          </a:p>
        </p:txBody>
      </p:sp>
      <p:pic>
        <p:nvPicPr>
          <p:cNvPr id="3" name="Рисунок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0209" y="1084102"/>
            <a:ext cx="6781337" cy="2649697"/>
          </a:xfrm>
          <a:prstGeom prst="rect">
            <a:avLst/>
          </a:prstGeom>
          <a:ln>
            <a:solidFill>
              <a:schemeClr val="bg2">
                <a:lumMod val="75000"/>
              </a:schemeClr>
            </a:solidFill>
          </a:ln>
        </p:spPr>
      </p:pic>
      <p:pic>
        <p:nvPicPr>
          <p:cNvPr id="4" name="Рисунок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61599" y="3333381"/>
            <a:ext cx="6498174" cy="3254124"/>
          </a:xfrm>
          <a:prstGeom prst="rect">
            <a:avLst/>
          </a:prstGeom>
          <a:ln>
            <a:solidFill>
              <a:schemeClr val="bg2">
                <a:lumMod val="75000"/>
              </a:schemeClr>
            </a:solidFill>
          </a:ln>
        </p:spPr>
      </p:pic>
      <p:grpSp>
        <p:nvGrpSpPr>
          <p:cNvPr id="5" name="Группа 4"/>
          <p:cNvGrpSpPr/>
          <p:nvPr/>
        </p:nvGrpSpPr>
        <p:grpSpPr>
          <a:xfrm>
            <a:off x="0" y="4442445"/>
            <a:ext cx="2514599" cy="1971674"/>
            <a:chOff x="371468" y="4324349"/>
            <a:chExt cx="2514599" cy="1971674"/>
          </a:xfrm>
        </p:grpSpPr>
        <p:sp>
          <p:nvSpPr>
            <p:cNvPr id="31" name="Овальная выноска 30"/>
            <p:cNvSpPr/>
            <p:nvPr/>
          </p:nvSpPr>
          <p:spPr bwMode="auto">
            <a:xfrm rot="10800000">
              <a:off x="371468" y="4324349"/>
              <a:ext cx="2514599" cy="1971674"/>
            </a:xfrm>
            <a:prstGeom prst="wedgeEllipseCallout">
              <a:avLst>
                <a:gd name="adj1" fmla="val -59313"/>
                <a:gd name="adj2" fmla="val 18385"/>
              </a:avLst>
            </a:prstGeom>
            <a:solidFill>
              <a:srgbClr val="F2BF7A"/>
            </a:solidFill>
            <a:ln>
              <a:noFill/>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91440" tIns="0" rIns="91440" bIns="45720" numCol="1" rtlCol="0" anchor="ctr" anchorCtr="0" compatLnSpc="1">
              <a:prstTxWarp prst="textNoShape">
                <a:avLst/>
              </a:prstTxWarp>
            </a:bodyPr>
            <a:lstStyle/>
            <a:p>
              <a:pPr marL="0" marR="0" indent="0" algn="ctr" defTabSz="914400" rtl="0" eaLnBrk="0" fontAlgn="base" latinLnBrk="0" hangingPunct="0">
                <a:lnSpc>
                  <a:spcPct val="110000"/>
                </a:lnSpc>
                <a:spcBef>
                  <a:spcPct val="50000"/>
                </a:spcBef>
                <a:spcAft>
                  <a:spcPct val="0"/>
                </a:spcAft>
                <a:buClrTx/>
                <a:buSzTx/>
                <a:buFontTx/>
                <a:buNone/>
                <a:tabLst/>
              </a:pPr>
              <a:endParaRPr kumimoji="0" lang="ru-RU" sz="1600" b="0" i="0" u="none" strike="noStrike" cap="none" normalizeH="0" baseline="0" dirty="0" smtClean="0">
                <a:ln>
                  <a:noFill/>
                </a:ln>
                <a:solidFill>
                  <a:schemeClr val="tx1"/>
                </a:solidFill>
                <a:effectLst/>
                <a:latin typeface="Arial" charset="0"/>
              </a:endParaRPr>
            </a:p>
          </p:txBody>
        </p:sp>
        <p:sp>
          <p:nvSpPr>
            <p:cNvPr id="32" name="TextBox 31"/>
            <p:cNvSpPr txBox="1"/>
            <p:nvPr/>
          </p:nvSpPr>
          <p:spPr>
            <a:xfrm>
              <a:off x="625887" y="4340506"/>
              <a:ext cx="2044507" cy="1904817"/>
            </a:xfrm>
            <a:prstGeom prst="rect">
              <a:avLst/>
            </a:prstGeom>
            <a:noFill/>
          </p:spPr>
          <p:txBody>
            <a:bodyPr wrap="square" rtlCol="0">
              <a:spAutoFit/>
            </a:bodyPr>
            <a:lstStyle/>
            <a:p>
              <a:pPr>
                <a:spcBef>
                  <a:spcPts val="0"/>
                </a:spcBef>
              </a:pPr>
              <a:r>
                <a:rPr lang="ru-RU" sz="1200" dirty="0" smtClean="0">
                  <a:solidFill>
                    <a:schemeClr val="accent4">
                      <a:lumMod val="90000"/>
                      <a:lumOff val="10000"/>
                    </a:schemeClr>
                  </a:solidFill>
                </a:rPr>
                <a:t>при расчете </a:t>
              </a:r>
            </a:p>
            <a:p>
              <a:pPr>
                <a:spcBef>
                  <a:spcPts val="0"/>
                </a:spcBef>
              </a:pPr>
              <a:r>
                <a:rPr lang="ru-RU" sz="1200" dirty="0" smtClean="0">
                  <a:solidFill>
                    <a:schemeClr val="accent4">
                      <a:lumMod val="90000"/>
                      <a:lumOff val="10000"/>
                    </a:schemeClr>
                  </a:solidFill>
                </a:rPr>
                <a:t>оплаты по сдельному наряду, выписанному на бригаду, необходимо указать список участников, а также базу для распределения суммы наряда между исполнителями</a:t>
              </a:r>
              <a:endParaRPr lang="ru-RU" sz="1200" dirty="0">
                <a:solidFill>
                  <a:schemeClr val="accent4">
                    <a:lumMod val="90000"/>
                    <a:lumOff val="10000"/>
                  </a:schemeClr>
                </a:solidFill>
              </a:endParaRPr>
            </a:p>
          </p:txBody>
        </p:sp>
      </p:gr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Рисунок 12" descr="74.jpeg"/>
          <p:cNvPicPr>
            <a:picLocks noChangeAspect="1"/>
          </p:cNvPicPr>
          <p:nvPr/>
        </p:nvPicPr>
        <p:blipFill>
          <a:blip r:embed="rId3" cstate="print"/>
          <a:srcRect l="5385" t="11579" r="5000" b="13684"/>
          <a:stretch>
            <a:fillRect/>
          </a:stretch>
        </p:blipFill>
        <p:spPr>
          <a:xfrm>
            <a:off x="7529780" y="1228725"/>
            <a:ext cx="1328469" cy="809625"/>
          </a:xfrm>
          <a:prstGeom prst="rect">
            <a:avLst/>
          </a:prstGeom>
        </p:spPr>
      </p:pic>
      <p:sp>
        <p:nvSpPr>
          <p:cNvPr id="2" name="Заголовок 1"/>
          <p:cNvSpPr>
            <a:spLocks noGrp="1"/>
          </p:cNvSpPr>
          <p:nvPr>
            <p:ph type="title"/>
          </p:nvPr>
        </p:nvSpPr>
        <p:spPr>
          <a:xfrm>
            <a:off x="1125538" y="19050"/>
            <a:ext cx="7871706" cy="805039"/>
          </a:xfrm>
        </p:spPr>
        <p:txBody>
          <a:bodyPr/>
          <a:lstStyle/>
          <a:p>
            <a:r>
              <a:rPr lang="ru-RU" dirty="0" smtClean="0"/>
              <a:t>Учет сдельного заработка</a:t>
            </a:r>
            <a:br>
              <a:rPr lang="ru-RU" dirty="0" smtClean="0"/>
            </a:br>
            <a:r>
              <a:rPr lang="ru-RU" dirty="0" smtClean="0"/>
              <a:t>Аккордный сдельный наряд на выполнение работ</a:t>
            </a:r>
            <a:endParaRPr lang="ru-RU" dirty="0"/>
          </a:p>
        </p:txBody>
      </p:sp>
      <p:pic>
        <p:nvPicPr>
          <p:cNvPr id="3" name="Рисунок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9571" y="1009354"/>
            <a:ext cx="7159083" cy="2850220"/>
          </a:xfrm>
          <a:prstGeom prst="rect">
            <a:avLst/>
          </a:prstGeom>
        </p:spPr>
      </p:pic>
      <p:pic>
        <p:nvPicPr>
          <p:cNvPr id="4" name="Рисунок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97447" y="3739847"/>
            <a:ext cx="6060802" cy="2772545"/>
          </a:xfrm>
          <a:prstGeom prst="rect">
            <a:avLst/>
          </a:prstGeom>
        </p:spPr>
      </p:pic>
      <p:grpSp>
        <p:nvGrpSpPr>
          <p:cNvPr id="5" name="Группа 4"/>
          <p:cNvGrpSpPr/>
          <p:nvPr/>
        </p:nvGrpSpPr>
        <p:grpSpPr>
          <a:xfrm>
            <a:off x="311405" y="3959691"/>
            <a:ext cx="2486042" cy="2552701"/>
            <a:chOff x="295259" y="3457574"/>
            <a:chExt cx="2486042" cy="2552701"/>
          </a:xfrm>
        </p:grpSpPr>
        <p:sp>
          <p:nvSpPr>
            <p:cNvPr id="25" name="Овальная выноска 24"/>
            <p:cNvSpPr/>
            <p:nvPr/>
          </p:nvSpPr>
          <p:spPr bwMode="auto">
            <a:xfrm rot="10800000">
              <a:off x="295259" y="3457574"/>
              <a:ext cx="2457463" cy="2552701"/>
            </a:xfrm>
            <a:prstGeom prst="wedgeEllipseCallout">
              <a:avLst>
                <a:gd name="adj1" fmla="val -15841"/>
                <a:gd name="adj2" fmla="val 61964"/>
              </a:avLst>
            </a:prstGeom>
            <a:solidFill>
              <a:srgbClr val="F2BF7A"/>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91440" tIns="0" rIns="91440" bIns="45720" numCol="1" rtlCol="0" anchor="ctr" anchorCtr="0" compatLnSpc="1">
              <a:prstTxWarp prst="textNoShape">
                <a:avLst/>
              </a:prstTxWarp>
            </a:bodyPr>
            <a:lstStyle/>
            <a:p>
              <a:pPr marL="0" marR="0" indent="0" algn="ctr" defTabSz="914400" rtl="0" eaLnBrk="0" fontAlgn="base" latinLnBrk="0" hangingPunct="0">
                <a:lnSpc>
                  <a:spcPct val="110000"/>
                </a:lnSpc>
                <a:spcBef>
                  <a:spcPct val="50000"/>
                </a:spcBef>
                <a:spcAft>
                  <a:spcPct val="0"/>
                </a:spcAft>
                <a:buClrTx/>
                <a:buSzTx/>
                <a:buFontTx/>
                <a:buNone/>
                <a:tabLst/>
              </a:pPr>
              <a:endParaRPr kumimoji="0" lang="ru-RU" sz="1600" b="0" i="0" u="none" strike="noStrike" cap="none" normalizeH="0" baseline="0" dirty="0" smtClean="0">
                <a:ln>
                  <a:noFill/>
                </a:ln>
                <a:solidFill>
                  <a:schemeClr val="tx1"/>
                </a:solidFill>
                <a:effectLst/>
                <a:latin typeface="Arial" charset="0"/>
              </a:endParaRPr>
            </a:p>
          </p:txBody>
        </p:sp>
        <p:sp>
          <p:nvSpPr>
            <p:cNvPr id="26" name="TextBox 25"/>
            <p:cNvSpPr txBox="1"/>
            <p:nvPr/>
          </p:nvSpPr>
          <p:spPr>
            <a:xfrm>
              <a:off x="609601" y="3739847"/>
              <a:ext cx="2171700" cy="2107949"/>
            </a:xfrm>
            <a:prstGeom prst="rect">
              <a:avLst/>
            </a:prstGeom>
            <a:noFill/>
          </p:spPr>
          <p:txBody>
            <a:bodyPr wrap="square" rtlCol="0">
              <a:spAutoFit/>
            </a:bodyPr>
            <a:lstStyle/>
            <a:p>
              <a:pPr algn="l">
                <a:spcBef>
                  <a:spcPts val="0"/>
                </a:spcBef>
              </a:pPr>
              <a:r>
                <a:rPr lang="ru-RU" sz="1200" dirty="0" smtClean="0">
                  <a:solidFill>
                    <a:schemeClr val="accent4">
                      <a:lumMod val="90000"/>
                      <a:lumOff val="10000"/>
                    </a:schemeClr>
                  </a:solidFill>
                </a:rPr>
                <a:t>Аккордный сдельный </a:t>
              </a:r>
            </a:p>
            <a:p>
              <a:pPr algn="l">
                <a:spcBef>
                  <a:spcPts val="0"/>
                </a:spcBef>
              </a:pPr>
              <a:r>
                <a:rPr lang="ru-RU" sz="1200" dirty="0" smtClean="0">
                  <a:solidFill>
                    <a:schemeClr val="accent4">
                      <a:lumMod val="90000"/>
                      <a:lumOff val="10000"/>
                    </a:schemeClr>
                  </a:solidFill>
                </a:rPr>
                <a:t>наряд позволяет:</a:t>
              </a:r>
            </a:p>
            <a:p>
              <a:pPr marL="342900" indent="-342900" algn="l">
                <a:spcBef>
                  <a:spcPts val="0"/>
                </a:spcBef>
                <a:buAutoNum type="arabicPeriod"/>
              </a:pPr>
              <a:r>
                <a:rPr lang="ru-RU" sz="1200" dirty="0" smtClean="0">
                  <a:solidFill>
                    <a:schemeClr val="accent4">
                      <a:lumMod val="90000"/>
                      <a:lumOff val="10000"/>
                    </a:schemeClr>
                  </a:solidFill>
                </a:rPr>
                <a:t>Указать нормативный срок выполнения работ и настроить расчет премии за сокращение сроков;</a:t>
              </a:r>
            </a:p>
            <a:p>
              <a:pPr marL="342900" indent="-342900" algn="l">
                <a:spcBef>
                  <a:spcPts val="0"/>
                </a:spcBef>
                <a:buAutoNum type="arabicPeriod"/>
              </a:pPr>
              <a:r>
                <a:rPr lang="ru-RU" sz="1200" dirty="0" smtClean="0">
                  <a:solidFill>
                    <a:schemeClr val="accent4">
                      <a:lumMod val="90000"/>
                      <a:lumOff val="10000"/>
                    </a:schemeClr>
                  </a:solidFill>
                </a:rPr>
                <a:t>Выполнять промежуточные расчеты</a:t>
              </a:r>
              <a:endParaRPr lang="ru-RU" sz="1200" dirty="0">
                <a:solidFill>
                  <a:schemeClr val="accent4">
                    <a:lumMod val="90000"/>
                    <a:lumOff val="10000"/>
                  </a:schemeClr>
                </a:solidFill>
              </a:endParaRPr>
            </a:p>
          </p:txBody>
        </p:sp>
      </p:gr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25538" y="19050"/>
            <a:ext cx="7871706" cy="805039"/>
          </a:xfrm>
        </p:spPr>
        <p:txBody>
          <a:bodyPr/>
          <a:lstStyle/>
          <a:p>
            <a:r>
              <a:rPr lang="ru-RU" dirty="0" smtClean="0"/>
              <a:t>Учет отработанного времени</a:t>
            </a:r>
            <a:br>
              <a:rPr lang="ru-RU" dirty="0" smtClean="0"/>
            </a:br>
            <a:r>
              <a:rPr lang="ru-RU" dirty="0" smtClean="0"/>
              <a:t>График работы</a:t>
            </a:r>
            <a:endParaRPr lang="ru-RU" dirty="0"/>
          </a:p>
        </p:txBody>
      </p:sp>
      <p:sp>
        <p:nvSpPr>
          <p:cNvPr id="17" name="TextBox 16"/>
          <p:cNvSpPr txBox="1"/>
          <p:nvPr/>
        </p:nvSpPr>
        <p:spPr>
          <a:xfrm>
            <a:off x="342899" y="1095375"/>
            <a:ext cx="8429625" cy="342145"/>
          </a:xfrm>
          <a:prstGeom prst="rect">
            <a:avLst/>
          </a:prstGeom>
          <a:noFill/>
        </p:spPr>
        <p:txBody>
          <a:bodyPr wrap="square" rtlCol="0">
            <a:spAutoFit/>
          </a:bodyPr>
          <a:lstStyle/>
          <a:p>
            <a:pPr algn="l"/>
            <a:r>
              <a:rPr lang="ru-RU" b="1" dirty="0" smtClean="0">
                <a:solidFill>
                  <a:schemeClr val="accent4">
                    <a:lumMod val="90000"/>
                    <a:lumOff val="10000"/>
                  </a:schemeClr>
                </a:solidFill>
              </a:rPr>
              <a:t>Раздел «Кадровый учет» → «Кадровые документы»</a:t>
            </a:r>
            <a:endParaRPr lang="ru-RU" b="1" dirty="0">
              <a:solidFill>
                <a:schemeClr val="accent4">
                  <a:lumMod val="90000"/>
                  <a:lumOff val="10000"/>
                </a:schemeClr>
              </a:solidFill>
            </a:endParaRPr>
          </a:p>
        </p:txBody>
      </p:sp>
      <p:pic>
        <p:nvPicPr>
          <p:cNvPr id="6" name="Рисунок 5" descr="73.jpeg"/>
          <p:cNvPicPr>
            <a:picLocks noChangeAspect="1"/>
          </p:cNvPicPr>
          <p:nvPr/>
        </p:nvPicPr>
        <p:blipFill>
          <a:blip r:embed="rId3" cstate="print"/>
          <a:srcRect l="14561" r="8947"/>
          <a:stretch>
            <a:fillRect/>
          </a:stretch>
        </p:blipFill>
        <p:spPr>
          <a:xfrm>
            <a:off x="7718357" y="5724525"/>
            <a:ext cx="882717" cy="769340"/>
          </a:xfrm>
          <a:prstGeom prst="rect">
            <a:avLst/>
          </a:prstGeom>
        </p:spPr>
      </p:pic>
      <p:pic>
        <p:nvPicPr>
          <p:cNvPr id="3" name="Рисунок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2899" y="3722580"/>
            <a:ext cx="8351359" cy="1976359"/>
          </a:xfrm>
          <a:prstGeom prst="rect">
            <a:avLst/>
          </a:prstGeom>
          <a:ln>
            <a:solidFill>
              <a:schemeClr val="bg2">
                <a:lumMod val="75000"/>
              </a:schemeClr>
            </a:solidFill>
          </a:ln>
        </p:spPr>
      </p:pic>
      <p:pic>
        <p:nvPicPr>
          <p:cNvPr id="4" name="Рисунок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2899" y="1437520"/>
            <a:ext cx="8351359" cy="1972141"/>
          </a:xfrm>
          <a:prstGeom prst="rect">
            <a:avLst/>
          </a:prstGeom>
          <a:ln>
            <a:solidFill>
              <a:schemeClr val="bg2">
                <a:lumMod val="75000"/>
              </a:schemeClr>
            </a:solidFill>
          </a:ln>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25538" y="19050"/>
            <a:ext cx="7871706" cy="805039"/>
          </a:xfrm>
        </p:spPr>
        <p:txBody>
          <a:bodyPr/>
          <a:lstStyle/>
          <a:p>
            <a:r>
              <a:rPr lang="ru-RU" dirty="0" smtClean="0"/>
              <a:t>Учет отработанного времени</a:t>
            </a:r>
            <a:br>
              <a:rPr lang="ru-RU" dirty="0" smtClean="0"/>
            </a:br>
            <a:r>
              <a:rPr lang="ru-RU" dirty="0" smtClean="0"/>
              <a:t>График работы</a:t>
            </a:r>
            <a:endParaRPr lang="ru-RU" dirty="0"/>
          </a:p>
        </p:txBody>
      </p:sp>
      <p:sp>
        <p:nvSpPr>
          <p:cNvPr id="17" name="TextBox 16"/>
          <p:cNvSpPr txBox="1"/>
          <p:nvPr/>
        </p:nvSpPr>
        <p:spPr>
          <a:xfrm>
            <a:off x="304799" y="1123950"/>
            <a:ext cx="8429625" cy="363176"/>
          </a:xfrm>
          <a:prstGeom prst="rect">
            <a:avLst/>
          </a:prstGeom>
          <a:noFill/>
        </p:spPr>
        <p:txBody>
          <a:bodyPr wrap="square" rtlCol="0">
            <a:spAutoFit/>
          </a:bodyPr>
          <a:lstStyle/>
          <a:p>
            <a:pPr algn="l"/>
            <a:r>
              <a:rPr lang="ru-RU" b="1" dirty="0" smtClean="0">
                <a:solidFill>
                  <a:schemeClr val="accent4">
                    <a:lumMod val="90000"/>
                    <a:lumOff val="10000"/>
                  </a:schemeClr>
                </a:solidFill>
              </a:rPr>
              <a:t>Раздел «Учет работ строителей» → «Справочники и настройки»</a:t>
            </a:r>
            <a:endParaRPr lang="ru-RU" b="1" dirty="0">
              <a:solidFill>
                <a:schemeClr val="accent4">
                  <a:lumMod val="90000"/>
                  <a:lumOff val="10000"/>
                </a:schemeClr>
              </a:solidFill>
            </a:endParaRPr>
          </a:p>
        </p:txBody>
      </p:sp>
      <p:pic>
        <p:nvPicPr>
          <p:cNvPr id="14" name="Рисунок 13" descr="ispytataelnyy_srok.jpg"/>
          <p:cNvPicPr>
            <a:picLocks noChangeAspect="1"/>
          </p:cNvPicPr>
          <p:nvPr/>
        </p:nvPicPr>
        <p:blipFill>
          <a:blip r:embed="rId3" cstate="print"/>
          <a:stretch>
            <a:fillRect/>
          </a:stretch>
        </p:blipFill>
        <p:spPr>
          <a:xfrm>
            <a:off x="446088" y="5494129"/>
            <a:ext cx="1358900" cy="1019175"/>
          </a:xfrm>
          <a:prstGeom prst="rect">
            <a:avLst/>
          </a:prstGeom>
        </p:spPr>
      </p:pic>
      <p:pic>
        <p:nvPicPr>
          <p:cNvPr id="3" name="Рисунок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798" y="1612137"/>
            <a:ext cx="8549269" cy="3735950"/>
          </a:xfrm>
          <a:prstGeom prst="rect">
            <a:avLst/>
          </a:prstGeom>
          <a:ln>
            <a:solidFill>
              <a:schemeClr val="bg2">
                <a:lumMod val="75000"/>
              </a:schemeClr>
            </a:solidFill>
          </a:ln>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25538" y="19050"/>
            <a:ext cx="7871706" cy="805039"/>
          </a:xfrm>
        </p:spPr>
        <p:txBody>
          <a:bodyPr/>
          <a:lstStyle/>
          <a:p>
            <a:r>
              <a:rPr lang="ru-RU" dirty="0" smtClean="0"/>
              <a:t>Учет отработанного времени</a:t>
            </a:r>
            <a:br>
              <a:rPr lang="ru-RU" dirty="0" smtClean="0"/>
            </a:br>
            <a:r>
              <a:rPr lang="ru-RU" dirty="0" smtClean="0"/>
              <a:t>Табель учета рабочего времени</a:t>
            </a:r>
            <a:endParaRPr lang="ru-RU" dirty="0"/>
          </a:p>
        </p:txBody>
      </p:sp>
      <p:sp>
        <p:nvSpPr>
          <p:cNvPr id="17" name="TextBox 16"/>
          <p:cNvSpPr txBox="1"/>
          <p:nvPr/>
        </p:nvSpPr>
        <p:spPr>
          <a:xfrm>
            <a:off x="314324" y="1028700"/>
            <a:ext cx="8429625" cy="363176"/>
          </a:xfrm>
          <a:prstGeom prst="rect">
            <a:avLst/>
          </a:prstGeom>
          <a:noFill/>
        </p:spPr>
        <p:txBody>
          <a:bodyPr wrap="square" rtlCol="0">
            <a:spAutoFit/>
          </a:bodyPr>
          <a:lstStyle/>
          <a:p>
            <a:pPr algn="l"/>
            <a:r>
              <a:rPr lang="ru-RU" b="1" dirty="0" smtClean="0">
                <a:solidFill>
                  <a:schemeClr val="accent4">
                    <a:lumMod val="90000"/>
                    <a:lumOff val="10000"/>
                  </a:schemeClr>
                </a:solidFill>
              </a:rPr>
              <a:t>Раздел </a:t>
            </a:r>
            <a:r>
              <a:rPr lang="ru-RU" b="1" dirty="0">
                <a:solidFill>
                  <a:schemeClr val="accent4">
                    <a:lumMod val="90000"/>
                    <a:lumOff val="10000"/>
                  </a:schemeClr>
                </a:solidFill>
              </a:rPr>
              <a:t>«Учет работ строителей» </a:t>
            </a:r>
            <a:r>
              <a:rPr lang="ru-RU" b="1" dirty="0" smtClean="0">
                <a:solidFill>
                  <a:schemeClr val="accent4">
                    <a:lumMod val="90000"/>
                    <a:lumOff val="10000"/>
                  </a:schemeClr>
                </a:solidFill>
              </a:rPr>
              <a:t>→ «Учет рабочего времени»</a:t>
            </a:r>
            <a:endParaRPr lang="ru-RU" b="1" dirty="0">
              <a:solidFill>
                <a:schemeClr val="accent4">
                  <a:lumMod val="90000"/>
                  <a:lumOff val="10000"/>
                </a:schemeClr>
              </a:solidFill>
            </a:endParaRPr>
          </a:p>
        </p:txBody>
      </p:sp>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635" y="1575456"/>
            <a:ext cx="8485947" cy="3856279"/>
          </a:xfrm>
          <a:prstGeom prst="rect">
            <a:avLst/>
          </a:prstGeom>
          <a:ln>
            <a:solidFill>
              <a:schemeClr val="bg2">
                <a:lumMod val="75000"/>
              </a:schemeClr>
            </a:solidFill>
          </a:ln>
        </p:spPr>
      </p:pic>
      <p:grpSp>
        <p:nvGrpSpPr>
          <p:cNvPr id="7" name="Группа 6"/>
          <p:cNvGrpSpPr/>
          <p:nvPr/>
        </p:nvGrpSpPr>
        <p:grpSpPr>
          <a:xfrm>
            <a:off x="5630435" y="5279507"/>
            <a:ext cx="2581273" cy="1352550"/>
            <a:chOff x="5630435" y="5279507"/>
            <a:chExt cx="2581273" cy="1352550"/>
          </a:xfrm>
        </p:grpSpPr>
        <p:sp>
          <p:nvSpPr>
            <p:cNvPr id="15" name="Овальная выноска 14"/>
            <p:cNvSpPr/>
            <p:nvPr/>
          </p:nvSpPr>
          <p:spPr bwMode="auto">
            <a:xfrm rot="10800000">
              <a:off x="5630435" y="5279507"/>
              <a:ext cx="2581273" cy="1352550"/>
            </a:xfrm>
            <a:prstGeom prst="wedgeEllipseCallout">
              <a:avLst>
                <a:gd name="adj1" fmla="val 51651"/>
                <a:gd name="adj2" fmla="val 57700"/>
              </a:avLst>
            </a:prstGeom>
            <a:solidFill>
              <a:srgbClr val="F2BF7A"/>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91440" tIns="0" rIns="91440" bIns="45720" numCol="1" rtlCol="0" anchor="ctr" anchorCtr="0" compatLnSpc="1">
              <a:prstTxWarp prst="textNoShape">
                <a:avLst/>
              </a:prstTxWarp>
            </a:bodyPr>
            <a:lstStyle/>
            <a:p>
              <a:pPr marL="0" marR="0" indent="0" algn="ctr" defTabSz="914400" rtl="0" eaLnBrk="0" fontAlgn="base" latinLnBrk="0" hangingPunct="0">
                <a:lnSpc>
                  <a:spcPct val="110000"/>
                </a:lnSpc>
                <a:spcBef>
                  <a:spcPct val="50000"/>
                </a:spcBef>
                <a:spcAft>
                  <a:spcPct val="0"/>
                </a:spcAft>
                <a:buClrTx/>
                <a:buSzTx/>
                <a:buFontTx/>
                <a:buNone/>
                <a:tabLst/>
              </a:pPr>
              <a:endParaRPr kumimoji="0" lang="ru-RU" sz="1600" b="0" i="0" u="none" strike="noStrike" cap="none" normalizeH="0" baseline="0" dirty="0" smtClean="0">
                <a:ln>
                  <a:noFill/>
                </a:ln>
                <a:solidFill>
                  <a:schemeClr val="tx1"/>
                </a:solidFill>
                <a:effectLst/>
                <a:latin typeface="Arial" charset="0"/>
              </a:endParaRPr>
            </a:p>
          </p:txBody>
        </p:sp>
        <p:sp>
          <p:nvSpPr>
            <p:cNvPr id="16" name="TextBox 15"/>
            <p:cNvSpPr txBox="1"/>
            <p:nvPr/>
          </p:nvSpPr>
          <p:spPr>
            <a:xfrm>
              <a:off x="5941736" y="5401783"/>
              <a:ext cx="2124075" cy="1107996"/>
            </a:xfrm>
            <a:prstGeom prst="rect">
              <a:avLst/>
            </a:prstGeom>
            <a:noFill/>
          </p:spPr>
          <p:txBody>
            <a:bodyPr wrap="square" rtlCol="0">
              <a:spAutoFit/>
            </a:bodyPr>
            <a:lstStyle/>
            <a:p>
              <a:r>
                <a:rPr lang="ru-RU" sz="1200" dirty="0" smtClean="0">
                  <a:latin typeface="+mj-lt"/>
                </a:rPr>
                <a:t>В зависимости от настроек учета, может применяться как сплошное, так и выборочное ведение табеля по сотрудникам</a:t>
              </a:r>
              <a:endParaRPr lang="ru-RU" sz="1200" dirty="0">
                <a:solidFill>
                  <a:schemeClr val="accent4">
                    <a:lumMod val="90000"/>
                    <a:lumOff val="10000"/>
                  </a:schemeClr>
                </a:solidFill>
                <a:latin typeface="+mj-lt"/>
              </a:endParaRPr>
            </a:p>
          </p:txBody>
        </p:sp>
      </p:gr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25538" y="19050"/>
            <a:ext cx="7871706" cy="805039"/>
          </a:xfrm>
        </p:spPr>
        <p:txBody>
          <a:bodyPr/>
          <a:lstStyle/>
          <a:p>
            <a:r>
              <a:rPr lang="ru-RU" dirty="0" smtClean="0"/>
              <a:t>Учет отработанного времени</a:t>
            </a:r>
            <a:br>
              <a:rPr lang="ru-RU" dirty="0" smtClean="0"/>
            </a:br>
            <a:r>
              <a:rPr lang="ru-RU" dirty="0" smtClean="0"/>
              <a:t>Табель учета рабочего времени</a:t>
            </a:r>
            <a:endParaRPr lang="ru-RU" dirty="0"/>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365" y="1058960"/>
            <a:ext cx="8307658" cy="3874470"/>
          </a:xfrm>
          <a:prstGeom prst="rect">
            <a:avLst/>
          </a:prstGeom>
          <a:ln>
            <a:solidFill>
              <a:schemeClr val="bg1">
                <a:lumMod val="65000"/>
              </a:schemeClr>
            </a:solidFill>
          </a:ln>
        </p:spPr>
      </p:pic>
      <p:pic>
        <p:nvPicPr>
          <p:cNvPr id="4" name="Рисунок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23008" y="3313685"/>
            <a:ext cx="2251389" cy="2872838"/>
          </a:xfrm>
          <a:prstGeom prst="rect">
            <a:avLst/>
          </a:prstGeom>
          <a:ln>
            <a:solidFill>
              <a:schemeClr val="bg1">
                <a:lumMod val="65000"/>
              </a:schemeClr>
            </a:solidFill>
          </a:ln>
        </p:spPr>
      </p:pic>
      <p:cxnSp>
        <p:nvCxnSpPr>
          <p:cNvPr id="8" name="Прямая со стрелкой 7"/>
          <p:cNvCxnSpPr/>
          <p:nvPr/>
        </p:nvCxnSpPr>
        <p:spPr bwMode="auto">
          <a:xfrm>
            <a:off x="2923684" y="2459919"/>
            <a:ext cx="1099324" cy="1019261"/>
          </a:xfrm>
          <a:prstGeom prst="straightConnector1">
            <a:avLst/>
          </a:prstGeom>
          <a:ln w="38100">
            <a:solidFill>
              <a:schemeClr val="tx1">
                <a:lumMod val="50000"/>
                <a:lumOff val="50000"/>
              </a:schemeClr>
            </a:solidFill>
            <a:headEnd type="none" w="med" len="med"/>
            <a:tailEnd type="arrow"/>
          </a:ln>
        </p:spPr>
        <p:style>
          <a:lnRef idx="2">
            <a:schemeClr val="dk1"/>
          </a:lnRef>
          <a:fillRef idx="0">
            <a:schemeClr val="dk1"/>
          </a:fillRef>
          <a:effectRef idx="1">
            <a:schemeClr val="dk1"/>
          </a:effectRef>
          <a:fontRef idx="minor">
            <a:schemeClr val="tx1"/>
          </a:fontRef>
        </p:style>
      </p:cxnSp>
      <p:grpSp>
        <p:nvGrpSpPr>
          <p:cNvPr id="6" name="Группа 5"/>
          <p:cNvGrpSpPr/>
          <p:nvPr/>
        </p:nvGrpSpPr>
        <p:grpSpPr>
          <a:xfrm>
            <a:off x="274365" y="5168301"/>
            <a:ext cx="3200399" cy="1409700"/>
            <a:chOff x="274365" y="5168301"/>
            <a:chExt cx="3200399" cy="1409700"/>
          </a:xfrm>
        </p:grpSpPr>
        <p:sp>
          <p:nvSpPr>
            <p:cNvPr id="12" name="Овальная выноска 11"/>
            <p:cNvSpPr/>
            <p:nvPr/>
          </p:nvSpPr>
          <p:spPr bwMode="auto">
            <a:xfrm rot="10800000">
              <a:off x="274365" y="5168301"/>
              <a:ext cx="3200399" cy="1409700"/>
            </a:xfrm>
            <a:prstGeom prst="wedgeEllipseCallout">
              <a:avLst>
                <a:gd name="adj1" fmla="val -34130"/>
                <a:gd name="adj2" fmla="val 77176"/>
              </a:avLst>
            </a:prstGeom>
            <a:solidFill>
              <a:srgbClr val="F2BF7A"/>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91440" tIns="0" rIns="91440" bIns="45720" numCol="1" rtlCol="0" anchor="ctr" anchorCtr="0" compatLnSpc="1">
              <a:prstTxWarp prst="textNoShape">
                <a:avLst/>
              </a:prstTxWarp>
            </a:bodyPr>
            <a:lstStyle/>
            <a:p>
              <a:pPr marL="0" marR="0" indent="0" algn="ctr" defTabSz="914400" rtl="0" eaLnBrk="0" fontAlgn="base" latinLnBrk="0" hangingPunct="0">
                <a:lnSpc>
                  <a:spcPct val="110000"/>
                </a:lnSpc>
                <a:spcBef>
                  <a:spcPct val="50000"/>
                </a:spcBef>
                <a:spcAft>
                  <a:spcPct val="0"/>
                </a:spcAft>
                <a:buClrTx/>
                <a:buSzTx/>
                <a:buFontTx/>
                <a:buNone/>
                <a:tabLst/>
              </a:pPr>
              <a:endParaRPr kumimoji="0" lang="ru-RU" sz="1600" b="0" i="0" u="none" strike="noStrike" cap="none" normalizeH="0" baseline="0" dirty="0" smtClean="0">
                <a:ln>
                  <a:noFill/>
                </a:ln>
                <a:solidFill>
                  <a:schemeClr val="tx1"/>
                </a:solidFill>
                <a:effectLst/>
                <a:latin typeface="Arial" charset="0"/>
              </a:endParaRPr>
            </a:p>
          </p:txBody>
        </p:sp>
        <p:sp>
          <p:nvSpPr>
            <p:cNvPr id="14" name="TextBox 13"/>
            <p:cNvSpPr txBox="1"/>
            <p:nvPr/>
          </p:nvSpPr>
          <p:spPr>
            <a:xfrm>
              <a:off x="507727" y="5242102"/>
              <a:ext cx="2733675" cy="1092287"/>
            </a:xfrm>
            <a:prstGeom prst="rect">
              <a:avLst/>
            </a:prstGeom>
            <a:noFill/>
          </p:spPr>
          <p:txBody>
            <a:bodyPr wrap="square" rtlCol="0">
              <a:spAutoFit/>
            </a:bodyPr>
            <a:lstStyle/>
            <a:p>
              <a:r>
                <a:rPr lang="ru-RU" sz="1200" dirty="0" smtClean="0">
                  <a:solidFill>
                    <a:schemeClr val="accent4">
                      <a:lumMod val="90000"/>
                      <a:lumOff val="10000"/>
                    </a:schemeClr>
                  </a:solidFill>
                </a:rPr>
                <a:t>В табеле помимо основного рабочего времени регистрируются простои и сверхнормативные работы (ночные, сверхурочные, работа в праздничные и выходные)</a:t>
              </a:r>
              <a:endParaRPr lang="ru-RU" sz="1200" dirty="0">
                <a:solidFill>
                  <a:schemeClr val="accent4">
                    <a:lumMod val="90000"/>
                    <a:lumOff val="10000"/>
                  </a:schemeClr>
                </a:solidFill>
              </a:endParaRPr>
            </a:p>
          </p:txBody>
        </p:sp>
      </p:gr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25538" y="19050"/>
            <a:ext cx="7871706" cy="805039"/>
          </a:xfrm>
        </p:spPr>
        <p:txBody>
          <a:bodyPr/>
          <a:lstStyle/>
          <a:p>
            <a:r>
              <a:rPr lang="ru-RU" dirty="0" smtClean="0"/>
              <a:t>Учет отработанного времени</a:t>
            </a:r>
            <a:br>
              <a:rPr lang="ru-RU" dirty="0" smtClean="0"/>
            </a:br>
            <a:r>
              <a:rPr lang="ru-RU" dirty="0" smtClean="0"/>
              <a:t>Табель учета рабочего времени</a:t>
            </a:r>
            <a:endParaRPr lang="ru-RU" dirty="0"/>
          </a:p>
        </p:txBody>
      </p:sp>
      <p:sp>
        <p:nvSpPr>
          <p:cNvPr id="12" name="Овальная выноска 11"/>
          <p:cNvSpPr/>
          <p:nvPr/>
        </p:nvSpPr>
        <p:spPr bwMode="auto">
          <a:xfrm rot="10800000">
            <a:off x="3362322" y="4857749"/>
            <a:ext cx="5267323" cy="1552575"/>
          </a:xfrm>
          <a:prstGeom prst="wedgeEllipseCallout">
            <a:avLst>
              <a:gd name="adj1" fmla="val 37769"/>
              <a:gd name="adj2" fmla="val 69678"/>
            </a:avLst>
          </a:prstGeom>
          <a:solidFill>
            <a:srgbClr val="F2BF7A"/>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91440" tIns="0" rIns="91440" bIns="45720" numCol="1" rtlCol="0" anchor="ctr" anchorCtr="0" compatLnSpc="1">
            <a:prstTxWarp prst="textNoShape">
              <a:avLst/>
            </a:prstTxWarp>
          </a:bodyPr>
          <a:lstStyle/>
          <a:p>
            <a:pPr marL="0" marR="0" indent="0" algn="ctr" defTabSz="914400" rtl="0" eaLnBrk="0" fontAlgn="base" latinLnBrk="0" hangingPunct="0">
              <a:lnSpc>
                <a:spcPct val="110000"/>
              </a:lnSpc>
              <a:spcBef>
                <a:spcPct val="50000"/>
              </a:spcBef>
              <a:spcAft>
                <a:spcPct val="0"/>
              </a:spcAft>
              <a:buClrTx/>
              <a:buSzTx/>
              <a:buFontTx/>
              <a:buNone/>
              <a:tabLst/>
            </a:pPr>
            <a:endParaRPr kumimoji="0" lang="ru-RU" sz="1600" b="0" i="0" u="none" strike="noStrike" cap="none" normalizeH="0" baseline="0" dirty="0" smtClean="0">
              <a:ln>
                <a:noFill/>
              </a:ln>
              <a:solidFill>
                <a:schemeClr val="tx1"/>
              </a:solidFill>
              <a:effectLst/>
              <a:latin typeface="Arial" charset="0"/>
            </a:endParaRPr>
          </a:p>
        </p:txBody>
      </p:sp>
      <p:sp>
        <p:nvSpPr>
          <p:cNvPr id="14" name="TextBox 13"/>
          <p:cNvSpPr txBox="1"/>
          <p:nvPr/>
        </p:nvSpPr>
        <p:spPr>
          <a:xfrm>
            <a:off x="3930804" y="5085663"/>
            <a:ext cx="4533901" cy="1551194"/>
          </a:xfrm>
          <a:prstGeom prst="rect">
            <a:avLst/>
          </a:prstGeom>
          <a:noFill/>
        </p:spPr>
        <p:txBody>
          <a:bodyPr wrap="square" rtlCol="0">
            <a:spAutoFit/>
          </a:bodyPr>
          <a:lstStyle/>
          <a:p>
            <a:pPr algn="l">
              <a:lnSpc>
                <a:spcPct val="100000"/>
              </a:lnSpc>
              <a:spcBef>
                <a:spcPct val="30000"/>
              </a:spcBef>
              <a:defRPr/>
            </a:pPr>
            <a:r>
              <a:rPr lang="ru-RU" sz="1200" dirty="0" smtClean="0">
                <a:solidFill>
                  <a:schemeClr val="accent4">
                    <a:lumMod val="90000"/>
                    <a:lumOff val="10000"/>
                  </a:schemeClr>
                </a:solidFill>
              </a:rPr>
              <a:t>В табличной части «Распределение начислений» при позиционировании на строке табеля производится работа с распределением времени для выбранного сотрудника. </a:t>
            </a:r>
          </a:p>
          <a:p>
            <a:pPr algn="l">
              <a:lnSpc>
                <a:spcPct val="100000"/>
              </a:lnSpc>
              <a:spcBef>
                <a:spcPct val="30000"/>
              </a:spcBef>
              <a:defRPr/>
            </a:pPr>
            <a:r>
              <a:rPr lang="ru-RU" sz="1200" dirty="0" smtClean="0">
                <a:solidFill>
                  <a:schemeClr val="accent4">
                    <a:lumMod val="90000"/>
                    <a:lumOff val="10000"/>
                  </a:schemeClr>
                </a:solidFill>
              </a:rPr>
              <a:t>Также имеется возможность переопределить настройки учета отработанного времени для сотрудников</a:t>
            </a:r>
          </a:p>
          <a:p>
            <a:pPr algn="l">
              <a:lnSpc>
                <a:spcPct val="100000"/>
              </a:lnSpc>
              <a:spcBef>
                <a:spcPct val="30000"/>
              </a:spcBef>
              <a:defRPr/>
            </a:pPr>
            <a:endParaRPr lang="ru-RU" sz="1200" b="1" dirty="0" smtClean="0">
              <a:solidFill>
                <a:schemeClr val="accent4">
                  <a:lumMod val="90000"/>
                  <a:lumOff val="10000"/>
                </a:schemeClr>
              </a:solidFill>
            </a:endParaRPr>
          </a:p>
          <a:p>
            <a:pPr algn="l">
              <a:lnSpc>
                <a:spcPct val="100000"/>
              </a:lnSpc>
              <a:spcBef>
                <a:spcPct val="30000"/>
              </a:spcBef>
              <a:defRPr/>
            </a:pPr>
            <a:endParaRPr lang="ru-RU" sz="1200" b="1" dirty="0" smtClean="0">
              <a:solidFill>
                <a:schemeClr val="accent4">
                  <a:lumMod val="90000"/>
                  <a:lumOff val="10000"/>
                </a:schemeClr>
              </a:solidFill>
            </a:endParaRPr>
          </a:p>
        </p:txBody>
      </p:sp>
      <p:pic>
        <p:nvPicPr>
          <p:cNvPr id="9" name="Рисунок 8" descr="48.jpg"/>
          <p:cNvPicPr>
            <a:picLocks noChangeAspect="1"/>
          </p:cNvPicPr>
          <p:nvPr/>
        </p:nvPicPr>
        <p:blipFill>
          <a:blip r:embed="rId3" cstate="print"/>
          <a:stretch>
            <a:fillRect/>
          </a:stretch>
        </p:blipFill>
        <p:spPr>
          <a:xfrm>
            <a:off x="409074" y="5276850"/>
            <a:ext cx="625809" cy="1019174"/>
          </a:xfrm>
          <a:prstGeom prst="rect">
            <a:avLst/>
          </a:prstGeom>
        </p:spPr>
      </p:pic>
      <p:pic>
        <p:nvPicPr>
          <p:cNvPr id="3" name="Рисунок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3385" y="1073859"/>
            <a:ext cx="7872761" cy="3557358"/>
          </a:xfrm>
          <a:prstGeom prst="rect">
            <a:avLst/>
          </a:prstGeom>
          <a:ln>
            <a:solidFill>
              <a:schemeClr val="bg1">
                <a:lumMod val="65000"/>
              </a:schemeClr>
            </a:solidFill>
          </a:ln>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25538" y="19050"/>
            <a:ext cx="7871706" cy="805039"/>
          </a:xfrm>
        </p:spPr>
        <p:txBody>
          <a:bodyPr/>
          <a:lstStyle/>
          <a:p>
            <a:r>
              <a:rPr lang="ru-RU" dirty="0" smtClean="0"/>
              <a:t>Учет разовых доплат, оплаты сверхнормативных работ и времени простоя</a:t>
            </a:r>
            <a:br>
              <a:rPr lang="ru-RU" dirty="0" smtClean="0"/>
            </a:br>
            <a:r>
              <a:rPr lang="ru-RU" dirty="0" smtClean="0"/>
              <a:t>Листок на доплату</a:t>
            </a:r>
            <a:endParaRPr lang="ru-RU" dirty="0"/>
          </a:p>
        </p:txBody>
      </p:sp>
      <p:sp>
        <p:nvSpPr>
          <p:cNvPr id="7" name="TextBox 6"/>
          <p:cNvSpPr txBox="1"/>
          <p:nvPr/>
        </p:nvSpPr>
        <p:spPr>
          <a:xfrm>
            <a:off x="323849" y="1181100"/>
            <a:ext cx="8429625" cy="634020"/>
          </a:xfrm>
          <a:prstGeom prst="rect">
            <a:avLst/>
          </a:prstGeom>
          <a:noFill/>
        </p:spPr>
        <p:txBody>
          <a:bodyPr wrap="square" rtlCol="0">
            <a:spAutoFit/>
          </a:bodyPr>
          <a:lstStyle/>
          <a:p>
            <a:pPr algn="l"/>
            <a:r>
              <a:rPr lang="ru-RU" b="1" dirty="0" smtClean="0">
                <a:solidFill>
                  <a:schemeClr val="accent4">
                    <a:lumMod val="90000"/>
                    <a:lumOff val="10000"/>
                  </a:schemeClr>
                </a:solidFill>
              </a:rPr>
              <a:t>Раздел </a:t>
            </a:r>
            <a:r>
              <a:rPr lang="ru-RU" b="1" dirty="0">
                <a:solidFill>
                  <a:schemeClr val="accent4">
                    <a:lumMod val="90000"/>
                    <a:lumOff val="10000"/>
                  </a:schemeClr>
                </a:solidFill>
              </a:rPr>
              <a:t>«Учет работ строителей» </a:t>
            </a:r>
            <a:r>
              <a:rPr lang="ru-RU" b="1" dirty="0" smtClean="0">
                <a:solidFill>
                  <a:schemeClr val="accent4">
                    <a:lumMod val="90000"/>
                    <a:lumOff val="10000"/>
                  </a:schemeClr>
                </a:solidFill>
              </a:rPr>
              <a:t>→ </a:t>
            </a:r>
          </a:p>
          <a:p>
            <a:pPr algn="l">
              <a:spcBef>
                <a:spcPts val="0"/>
              </a:spcBef>
            </a:pPr>
            <a:r>
              <a:rPr lang="ru-RU" b="1" dirty="0" smtClean="0">
                <a:solidFill>
                  <a:schemeClr val="accent4">
                    <a:lumMod val="90000"/>
                    <a:lumOff val="10000"/>
                  </a:schemeClr>
                </a:solidFill>
              </a:rPr>
              <a:t>→ «Учет дополнительных начислений»</a:t>
            </a:r>
            <a:endParaRPr lang="ru-RU" b="1" dirty="0">
              <a:solidFill>
                <a:schemeClr val="accent4">
                  <a:lumMod val="90000"/>
                  <a:lumOff val="10000"/>
                </a:schemeClr>
              </a:solidFill>
            </a:endParaRPr>
          </a:p>
        </p:txBody>
      </p:sp>
      <p:sp>
        <p:nvSpPr>
          <p:cNvPr id="12" name="Овальная выноска 11"/>
          <p:cNvSpPr/>
          <p:nvPr/>
        </p:nvSpPr>
        <p:spPr bwMode="auto">
          <a:xfrm rot="10800000">
            <a:off x="4781550" y="1476374"/>
            <a:ext cx="3810000" cy="1266825"/>
          </a:xfrm>
          <a:prstGeom prst="wedgeEllipseCallout">
            <a:avLst>
              <a:gd name="adj1" fmla="val 32281"/>
              <a:gd name="adj2" fmla="val -70948"/>
            </a:avLst>
          </a:prstGeom>
          <a:solidFill>
            <a:srgbClr val="F2BF7A"/>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91440" tIns="0" rIns="91440" bIns="45720" numCol="1" rtlCol="0" anchor="ctr" anchorCtr="0" compatLnSpc="1">
            <a:prstTxWarp prst="textNoShape">
              <a:avLst/>
            </a:prstTxWarp>
          </a:bodyPr>
          <a:lstStyle/>
          <a:p>
            <a:pPr marL="0" marR="0" indent="0" algn="ctr" defTabSz="914400" rtl="0" eaLnBrk="0" fontAlgn="base" latinLnBrk="0" hangingPunct="0">
              <a:lnSpc>
                <a:spcPct val="110000"/>
              </a:lnSpc>
              <a:spcBef>
                <a:spcPct val="50000"/>
              </a:spcBef>
              <a:spcAft>
                <a:spcPct val="0"/>
              </a:spcAft>
              <a:buClrTx/>
              <a:buSzTx/>
              <a:buFontTx/>
              <a:buNone/>
              <a:tabLst/>
            </a:pPr>
            <a:endParaRPr kumimoji="0" lang="ru-RU" sz="1600" b="0" i="0" u="none" strike="noStrike" cap="none" normalizeH="0" baseline="0" dirty="0" smtClean="0">
              <a:ln>
                <a:noFill/>
              </a:ln>
              <a:solidFill>
                <a:schemeClr val="tx1"/>
              </a:solidFill>
              <a:effectLst/>
              <a:latin typeface="Arial" charset="0"/>
            </a:endParaRPr>
          </a:p>
        </p:txBody>
      </p:sp>
      <p:sp>
        <p:nvSpPr>
          <p:cNvPr id="14" name="TextBox 13"/>
          <p:cNvSpPr txBox="1"/>
          <p:nvPr/>
        </p:nvSpPr>
        <p:spPr>
          <a:xfrm>
            <a:off x="5095875" y="1577672"/>
            <a:ext cx="3200400" cy="1015663"/>
          </a:xfrm>
          <a:prstGeom prst="rect">
            <a:avLst/>
          </a:prstGeom>
          <a:noFill/>
        </p:spPr>
        <p:txBody>
          <a:bodyPr wrap="square" rtlCol="0">
            <a:spAutoFit/>
          </a:bodyPr>
          <a:lstStyle/>
          <a:p>
            <a:pPr>
              <a:lnSpc>
                <a:spcPct val="100000"/>
              </a:lnSpc>
              <a:spcBef>
                <a:spcPct val="30000"/>
              </a:spcBef>
              <a:defRPr/>
            </a:pPr>
            <a:r>
              <a:rPr lang="ru-RU" sz="1200" dirty="0" smtClean="0">
                <a:solidFill>
                  <a:schemeClr val="accent4">
                    <a:lumMod val="90000"/>
                    <a:lumOff val="10000"/>
                  </a:schemeClr>
                </a:solidFill>
              </a:rPr>
              <a:t>Документ регистрирует доплаты, полагающиеся к начислению сотрудникам, и не производит каких-либо начислений. Его данные используются при расчете заработной платы.</a:t>
            </a:r>
          </a:p>
        </p:txBody>
      </p:sp>
      <p:pic>
        <p:nvPicPr>
          <p:cNvPr id="10" name="Рисунок 9" descr="49.jpeg"/>
          <p:cNvPicPr>
            <a:picLocks noChangeAspect="1"/>
          </p:cNvPicPr>
          <p:nvPr/>
        </p:nvPicPr>
        <p:blipFill>
          <a:blip r:embed="rId3" cstate="print"/>
          <a:srcRect l="18886" t="6713" r="20433" b="8502"/>
          <a:stretch>
            <a:fillRect/>
          </a:stretch>
        </p:blipFill>
        <p:spPr>
          <a:xfrm>
            <a:off x="1104901" y="1885950"/>
            <a:ext cx="592448" cy="819150"/>
          </a:xfrm>
          <a:prstGeom prst="rect">
            <a:avLst/>
          </a:prstGeom>
        </p:spPr>
      </p:pic>
      <p:pic>
        <p:nvPicPr>
          <p:cNvPr id="3" name="Рисунок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9550" y="3038472"/>
            <a:ext cx="8644918" cy="2838221"/>
          </a:xfrm>
          <a:prstGeom prst="rect">
            <a:avLst/>
          </a:prstGeom>
          <a:ln>
            <a:solidFill>
              <a:schemeClr val="bg1">
                <a:lumMod val="65000"/>
              </a:schemeClr>
            </a:solidFill>
          </a:ln>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25538" y="19050"/>
            <a:ext cx="7871706" cy="805039"/>
          </a:xfrm>
        </p:spPr>
        <p:txBody>
          <a:bodyPr/>
          <a:lstStyle/>
          <a:p>
            <a:r>
              <a:rPr lang="ru-RU" dirty="0" smtClean="0"/>
              <a:t>Учет затрат на оплату труда</a:t>
            </a:r>
            <a:br>
              <a:rPr lang="ru-RU" dirty="0" smtClean="0"/>
            </a:br>
            <a:r>
              <a:rPr lang="ru-RU" dirty="0" smtClean="0"/>
              <a:t>Отражение зарплаты в регламентированном учете</a:t>
            </a:r>
            <a:endParaRPr lang="ru-RU" dirty="0"/>
          </a:p>
        </p:txBody>
      </p:sp>
      <p:sp>
        <p:nvSpPr>
          <p:cNvPr id="7" name="TextBox 6"/>
          <p:cNvSpPr txBox="1"/>
          <p:nvPr/>
        </p:nvSpPr>
        <p:spPr>
          <a:xfrm>
            <a:off x="314324" y="990600"/>
            <a:ext cx="8429625" cy="342145"/>
          </a:xfrm>
          <a:prstGeom prst="rect">
            <a:avLst/>
          </a:prstGeom>
          <a:noFill/>
        </p:spPr>
        <p:txBody>
          <a:bodyPr wrap="square" rtlCol="0">
            <a:spAutoFit/>
          </a:bodyPr>
          <a:lstStyle/>
          <a:p>
            <a:pPr algn="l"/>
            <a:r>
              <a:rPr lang="ru-RU" b="1" dirty="0" smtClean="0">
                <a:solidFill>
                  <a:schemeClr val="accent4">
                    <a:lumMod val="90000"/>
                    <a:lumOff val="10000"/>
                  </a:schemeClr>
                </a:solidFill>
              </a:rPr>
              <a:t>Раздел «Зарплата» → «Бухгалтерский учет зарплаты»</a:t>
            </a:r>
            <a:endParaRPr lang="ru-RU" b="1" dirty="0">
              <a:solidFill>
                <a:schemeClr val="accent4">
                  <a:lumMod val="90000"/>
                  <a:lumOff val="10000"/>
                </a:schemeClr>
              </a:solidFill>
            </a:endParaRPr>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663" y="1332745"/>
            <a:ext cx="8716888" cy="3908328"/>
          </a:xfrm>
          <a:prstGeom prst="rect">
            <a:avLst/>
          </a:prstGeom>
          <a:ln>
            <a:solidFill>
              <a:schemeClr val="bg1">
                <a:lumMod val="65000"/>
              </a:schemeClr>
            </a:solidFill>
          </a:ln>
        </p:spPr>
      </p:pic>
      <p:pic>
        <p:nvPicPr>
          <p:cNvPr id="4" name="Рисунок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8447" y="3925228"/>
            <a:ext cx="6610498" cy="2477061"/>
          </a:xfrm>
          <a:prstGeom prst="rect">
            <a:avLst/>
          </a:prstGeom>
          <a:ln>
            <a:solidFill>
              <a:schemeClr val="bg1">
                <a:lumMod val="65000"/>
              </a:schemeClr>
            </a:solidFill>
          </a:ln>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25538" y="19050"/>
            <a:ext cx="7871706" cy="805039"/>
          </a:xfrm>
        </p:spPr>
        <p:txBody>
          <a:bodyPr/>
          <a:lstStyle/>
          <a:p>
            <a:r>
              <a:rPr lang="ru-RU" dirty="0" smtClean="0"/>
              <a:t>Учет затрат на оплату труда</a:t>
            </a:r>
            <a:br>
              <a:rPr lang="ru-RU" dirty="0" smtClean="0"/>
            </a:br>
            <a:r>
              <a:rPr lang="ru-RU" dirty="0" smtClean="0"/>
              <a:t>Периодические настройки распределения по объектам</a:t>
            </a:r>
            <a:endParaRPr lang="ru-RU" dirty="0"/>
          </a:p>
        </p:txBody>
      </p:sp>
      <p:sp>
        <p:nvSpPr>
          <p:cNvPr id="7" name="TextBox 6"/>
          <p:cNvSpPr txBox="1"/>
          <p:nvPr/>
        </p:nvSpPr>
        <p:spPr>
          <a:xfrm>
            <a:off x="314324" y="1076325"/>
            <a:ext cx="8429625" cy="342145"/>
          </a:xfrm>
          <a:prstGeom prst="rect">
            <a:avLst/>
          </a:prstGeom>
          <a:noFill/>
        </p:spPr>
        <p:txBody>
          <a:bodyPr wrap="square" rtlCol="0">
            <a:spAutoFit/>
          </a:bodyPr>
          <a:lstStyle/>
          <a:p>
            <a:pPr algn="l"/>
            <a:r>
              <a:rPr lang="ru-RU" b="1" dirty="0" smtClean="0">
                <a:solidFill>
                  <a:schemeClr val="accent4">
                    <a:lumMod val="90000"/>
                    <a:lumOff val="10000"/>
                  </a:schemeClr>
                </a:solidFill>
              </a:rPr>
              <a:t>Раздел «Управление затратами на выполнение СМР» → «</a:t>
            </a:r>
            <a:r>
              <a:rPr lang="ru-RU" b="1" dirty="0" err="1" smtClean="0">
                <a:solidFill>
                  <a:schemeClr val="accent4">
                    <a:lumMod val="90000"/>
                    <a:lumOff val="10000"/>
                  </a:schemeClr>
                </a:solidFill>
              </a:rPr>
              <a:t>См.также</a:t>
            </a:r>
            <a:r>
              <a:rPr lang="ru-RU" b="1" dirty="0" smtClean="0">
                <a:solidFill>
                  <a:schemeClr val="accent4">
                    <a:lumMod val="90000"/>
                    <a:lumOff val="10000"/>
                  </a:schemeClr>
                </a:solidFill>
              </a:rPr>
              <a:t>»</a:t>
            </a:r>
            <a:endParaRPr lang="ru-RU" b="1" dirty="0">
              <a:solidFill>
                <a:schemeClr val="accent4">
                  <a:lumMod val="90000"/>
                  <a:lumOff val="10000"/>
                </a:schemeClr>
              </a:solidFill>
            </a:endParaRPr>
          </a:p>
        </p:txBody>
      </p:sp>
      <p:pic>
        <p:nvPicPr>
          <p:cNvPr id="22" name="Рисунок 21" descr="14.jpeg"/>
          <p:cNvPicPr>
            <a:picLocks noChangeAspect="1"/>
          </p:cNvPicPr>
          <p:nvPr/>
        </p:nvPicPr>
        <p:blipFill>
          <a:blip r:embed="rId3" cstate="print"/>
          <a:srcRect l="6757" r="16892" b="6124"/>
          <a:stretch>
            <a:fillRect/>
          </a:stretch>
        </p:blipFill>
        <p:spPr>
          <a:xfrm>
            <a:off x="1619250" y="5067299"/>
            <a:ext cx="666557" cy="1162051"/>
          </a:xfrm>
          <a:prstGeom prst="rect">
            <a:avLst/>
          </a:prstGeom>
        </p:spPr>
      </p:pic>
      <p:pic>
        <p:nvPicPr>
          <p:cNvPr id="21" name="Рисунок 20" descr="f20130813103609-prorab.jpg"/>
          <p:cNvPicPr>
            <a:picLocks noChangeAspect="1"/>
          </p:cNvPicPr>
          <p:nvPr/>
        </p:nvPicPr>
        <p:blipFill>
          <a:blip r:embed="rId4" cstate="print"/>
          <a:srcRect l="20835" t="2945" r="35044" b="6578"/>
          <a:stretch>
            <a:fillRect/>
          </a:stretch>
        </p:blipFill>
        <p:spPr>
          <a:xfrm>
            <a:off x="838201" y="5029201"/>
            <a:ext cx="609599" cy="1106310"/>
          </a:xfrm>
          <a:prstGeom prst="rect">
            <a:avLst/>
          </a:prstGeom>
        </p:spPr>
      </p:pic>
      <p:pic>
        <p:nvPicPr>
          <p:cNvPr id="3" name="Рисунок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4324" y="1579529"/>
            <a:ext cx="6780164" cy="1727144"/>
          </a:xfrm>
          <a:prstGeom prst="rect">
            <a:avLst/>
          </a:prstGeom>
        </p:spPr>
      </p:pic>
      <p:grpSp>
        <p:nvGrpSpPr>
          <p:cNvPr id="4" name="Группа 3"/>
          <p:cNvGrpSpPr/>
          <p:nvPr/>
        </p:nvGrpSpPr>
        <p:grpSpPr>
          <a:xfrm>
            <a:off x="6512312" y="1893172"/>
            <a:ext cx="2484932" cy="1128808"/>
            <a:chOff x="5791199" y="1761539"/>
            <a:chExt cx="2733676" cy="1048336"/>
          </a:xfrm>
        </p:grpSpPr>
        <p:sp>
          <p:nvSpPr>
            <p:cNvPr id="17" name="Овальная выноска 16"/>
            <p:cNvSpPr/>
            <p:nvPr/>
          </p:nvSpPr>
          <p:spPr bwMode="auto">
            <a:xfrm rot="10800000">
              <a:off x="5791199" y="1761539"/>
              <a:ext cx="2733676" cy="1048336"/>
            </a:xfrm>
            <a:prstGeom prst="wedgeEllipseCallout">
              <a:avLst>
                <a:gd name="adj1" fmla="val 76081"/>
                <a:gd name="adj2" fmla="val -24994"/>
              </a:avLst>
            </a:prstGeom>
            <a:solidFill>
              <a:srgbClr val="F2BF7A"/>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91440" tIns="0" rIns="91440" bIns="45720" numCol="1" rtlCol="0" anchor="ctr" anchorCtr="0" compatLnSpc="1">
              <a:prstTxWarp prst="textNoShape">
                <a:avLst/>
              </a:prstTxWarp>
            </a:bodyPr>
            <a:lstStyle/>
            <a:p>
              <a:pPr marL="0" marR="0" indent="0" algn="ctr" defTabSz="914400" rtl="0" eaLnBrk="0" fontAlgn="base" latinLnBrk="0" hangingPunct="0">
                <a:lnSpc>
                  <a:spcPct val="110000"/>
                </a:lnSpc>
                <a:spcBef>
                  <a:spcPct val="50000"/>
                </a:spcBef>
                <a:spcAft>
                  <a:spcPct val="0"/>
                </a:spcAft>
                <a:buClrTx/>
                <a:buSzTx/>
                <a:buFontTx/>
                <a:buNone/>
                <a:tabLst/>
              </a:pPr>
              <a:endParaRPr kumimoji="0" lang="ru-RU" sz="1600" b="0" i="0" u="none" strike="noStrike" cap="none" normalizeH="0" baseline="0" dirty="0" smtClean="0">
                <a:ln>
                  <a:noFill/>
                </a:ln>
                <a:solidFill>
                  <a:schemeClr val="tx1"/>
                </a:solidFill>
                <a:effectLst/>
                <a:latin typeface="Arial" charset="0"/>
              </a:endParaRPr>
            </a:p>
          </p:txBody>
        </p:sp>
        <p:sp>
          <p:nvSpPr>
            <p:cNvPr id="18" name="TextBox 17"/>
            <p:cNvSpPr txBox="1"/>
            <p:nvPr/>
          </p:nvSpPr>
          <p:spPr>
            <a:xfrm>
              <a:off x="5886450" y="1949148"/>
              <a:ext cx="2543175" cy="701731"/>
            </a:xfrm>
            <a:prstGeom prst="rect">
              <a:avLst/>
            </a:prstGeom>
            <a:noFill/>
          </p:spPr>
          <p:txBody>
            <a:bodyPr wrap="square" rtlCol="0">
              <a:spAutoFit/>
            </a:bodyPr>
            <a:lstStyle/>
            <a:p>
              <a:pPr>
                <a:spcBef>
                  <a:spcPts val="0"/>
                </a:spcBef>
              </a:pPr>
              <a:r>
                <a:rPr lang="ru-RU" sz="1200" b="1" dirty="0" smtClean="0">
                  <a:solidFill>
                    <a:schemeClr val="accent4">
                      <a:lumMod val="90000"/>
                      <a:lumOff val="10000"/>
                    </a:schemeClr>
                  </a:solidFill>
                </a:rPr>
                <a:t>Настройка распределения </a:t>
              </a:r>
            </a:p>
            <a:p>
              <a:pPr>
                <a:spcBef>
                  <a:spcPts val="0"/>
                </a:spcBef>
              </a:pPr>
              <a:r>
                <a:rPr lang="ru-RU" sz="1200" b="1" dirty="0" smtClean="0">
                  <a:solidFill>
                    <a:schemeClr val="accent4">
                      <a:lumMod val="90000"/>
                      <a:lumOff val="10000"/>
                    </a:schemeClr>
                  </a:solidFill>
                </a:rPr>
                <a:t>на конкретный объект строительства</a:t>
              </a:r>
            </a:p>
          </p:txBody>
        </p:sp>
      </p:grpSp>
      <p:pic>
        <p:nvPicPr>
          <p:cNvPr id="5" name="Рисунок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93114" y="3390785"/>
            <a:ext cx="5250835" cy="2893727"/>
          </a:xfrm>
          <a:prstGeom prst="rect">
            <a:avLst/>
          </a:prstGeom>
        </p:spPr>
      </p:pic>
      <p:grpSp>
        <p:nvGrpSpPr>
          <p:cNvPr id="6" name="Группа 5"/>
          <p:cNvGrpSpPr/>
          <p:nvPr/>
        </p:nvGrpSpPr>
        <p:grpSpPr>
          <a:xfrm>
            <a:off x="495299" y="4057649"/>
            <a:ext cx="2428876" cy="752476"/>
            <a:chOff x="495299" y="4057649"/>
            <a:chExt cx="2428876" cy="752476"/>
          </a:xfrm>
        </p:grpSpPr>
        <p:sp>
          <p:nvSpPr>
            <p:cNvPr id="19" name="Овальная выноска 18"/>
            <p:cNvSpPr/>
            <p:nvPr/>
          </p:nvSpPr>
          <p:spPr bwMode="auto">
            <a:xfrm rot="10800000">
              <a:off x="495299" y="4057649"/>
              <a:ext cx="2428876" cy="752476"/>
            </a:xfrm>
            <a:prstGeom prst="wedgeEllipseCallout">
              <a:avLst>
                <a:gd name="adj1" fmla="val -86706"/>
                <a:gd name="adj2" fmla="val -81046"/>
              </a:avLst>
            </a:prstGeom>
            <a:solidFill>
              <a:srgbClr val="F2BF7A"/>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91440" tIns="0" rIns="91440" bIns="45720" numCol="1" rtlCol="0" anchor="ctr" anchorCtr="0" compatLnSpc="1">
              <a:prstTxWarp prst="textNoShape">
                <a:avLst/>
              </a:prstTxWarp>
            </a:bodyPr>
            <a:lstStyle/>
            <a:p>
              <a:pPr marL="0" marR="0" indent="0" algn="ctr" defTabSz="914400" rtl="0" eaLnBrk="0" fontAlgn="base" latinLnBrk="0" hangingPunct="0">
                <a:lnSpc>
                  <a:spcPct val="110000"/>
                </a:lnSpc>
                <a:spcBef>
                  <a:spcPct val="50000"/>
                </a:spcBef>
                <a:spcAft>
                  <a:spcPct val="0"/>
                </a:spcAft>
                <a:buClrTx/>
                <a:buSzTx/>
                <a:buFontTx/>
                <a:buNone/>
                <a:tabLst/>
              </a:pPr>
              <a:endParaRPr kumimoji="0" lang="ru-RU" sz="1600" b="0" i="0" u="none" strike="noStrike" cap="none" normalizeH="0" baseline="0" dirty="0" smtClean="0">
                <a:ln>
                  <a:noFill/>
                </a:ln>
                <a:solidFill>
                  <a:schemeClr val="tx1"/>
                </a:solidFill>
                <a:effectLst/>
                <a:latin typeface="Arial" charset="0"/>
              </a:endParaRPr>
            </a:p>
          </p:txBody>
        </p:sp>
        <p:sp>
          <p:nvSpPr>
            <p:cNvPr id="20" name="TextBox 19"/>
            <p:cNvSpPr txBox="1"/>
            <p:nvPr/>
          </p:nvSpPr>
          <p:spPr>
            <a:xfrm>
              <a:off x="533401" y="4101797"/>
              <a:ext cx="2343150" cy="701731"/>
            </a:xfrm>
            <a:prstGeom prst="rect">
              <a:avLst/>
            </a:prstGeom>
            <a:noFill/>
          </p:spPr>
          <p:txBody>
            <a:bodyPr wrap="square" rtlCol="0">
              <a:spAutoFit/>
            </a:bodyPr>
            <a:lstStyle/>
            <a:p>
              <a:pPr>
                <a:spcBef>
                  <a:spcPts val="0"/>
                </a:spcBef>
              </a:pPr>
              <a:r>
                <a:rPr lang="ru-RU" sz="1200" b="1" dirty="0" smtClean="0"/>
                <a:t>Настройка видов распределения по объектам</a:t>
              </a:r>
            </a:p>
          </p:txBody>
        </p:sp>
      </p:gr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25537" y="19050"/>
            <a:ext cx="7826551" cy="906463"/>
          </a:xfrm>
        </p:spPr>
        <p:txBody>
          <a:bodyPr/>
          <a:lstStyle/>
          <a:p>
            <a:r>
              <a:rPr lang="ru-RU" dirty="0" smtClean="0">
                <a:cs typeface="Times New Roman" pitchFamily="18" charset="0"/>
              </a:rPr>
              <a:t>Функционал 1С:Бухгалтерия строительной организации для Казахстана</a:t>
            </a:r>
            <a:endParaRPr lang="ru-RU" dirty="0"/>
          </a:p>
        </p:txBody>
      </p:sp>
      <p:sp>
        <p:nvSpPr>
          <p:cNvPr id="9" name="Rectangle 8"/>
          <p:cNvSpPr>
            <a:spLocks noChangeArrowheads="1"/>
          </p:cNvSpPr>
          <p:nvPr/>
        </p:nvSpPr>
        <p:spPr bwMode="auto">
          <a:xfrm>
            <a:off x="283986" y="1017765"/>
            <a:ext cx="8582025" cy="1175706"/>
          </a:xfrm>
          <a:prstGeom prst="rect">
            <a:avLst/>
          </a:prstGeom>
          <a:noFill/>
          <a:ln w="9525" algn="ctr">
            <a:noFill/>
            <a:miter lim="800000"/>
            <a:headEnd/>
            <a:tailEnd/>
          </a:ln>
          <a:effectLst/>
        </p:spPr>
        <p:txBody>
          <a:bodyPr wrap="square">
            <a:spAutoFit/>
          </a:bodyPr>
          <a:lstStyle/>
          <a:p>
            <a:pPr algn="l"/>
            <a:r>
              <a:rPr lang="ru-RU" dirty="0" smtClean="0">
                <a:solidFill>
                  <a:schemeClr val="accent4">
                    <a:lumMod val="90000"/>
                    <a:lumOff val="10000"/>
                  </a:schemeClr>
                </a:solidFill>
                <a:latin typeface="+mn-lt"/>
                <a:cs typeface="Times New Roman" pitchFamily="18" charset="0"/>
              </a:rPr>
              <a:t>Программный продукт </a:t>
            </a:r>
            <a:r>
              <a:rPr lang="ru-RU" dirty="0" smtClean="0">
                <a:solidFill>
                  <a:schemeClr val="tx1">
                    <a:lumMod val="50000"/>
                    <a:lumOff val="50000"/>
                  </a:schemeClr>
                </a:solidFill>
                <a:latin typeface="+mn-lt"/>
                <a:cs typeface="Times New Roman" pitchFamily="18" charset="0"/>
              </a:rPr>
              <a:t>«1С:Бухгалтерия строительной организации для Казахстана» </a:t>
            </a:r>
            <a:r>
              <a:rPr lang="ru-RU" dirty="0" smtClean="0">
                <a:solidFill>
                  <a:schemeClr val="accent4">
                    <a:lumMod val="90000"/>
                    <a:lumOff val="10000"/>
                  </a:schemeClr>
                </a:solidFill>
                <a:latin typeface="+mn-lt"/>
                <a:cs typeface="Times New Roman" pitchFamily="18" charset="0"/>
              </a:rPr>
              <a:t>разработан на базе типового решения </a:t>
            </a:r>
            <a:r>
              <a:rPr lang="ru-RU" dirty="0" smtClean="0">
                <a:solidFill>
                  <a:schemeClr val="tx1">
                    <a:lumMod val="50000"/>
                    <a:lumOff val="50000"/>
                  </a:schemeClr>
                </a:solidFill>
                <a:latin typeface="+mn-lt"/>
                <a:cs typeface="Times New Roman" pitchFamily="18" charset="0"/>
              </a:rPr>
              <a:t>«1С:Бухгалтерия для Казахстана 8». </a:t>
            </a:r>
            <a:r>
              <a:rPr lang="ru-RU" dirty="0" smtClean="0">
                <a:solidFill>
                  <a:schemeClr val="accent4">
                    <a:lumMod val="90000"/>
                    <a:lumOff val="10000"/>
                  </a:schemeClr>
                </a:solidFill>
                <a:latin typeface="+mn-lt"/>
                <a:cs typeface="Times New Roman" pitchFamily="18" charset="0"/>
              </a:rPr>
              <a:t>В данном отраслевом решении выполнено объединение специфического функционала с функционалом типового продукта.</a:t>
            </a:r>
            <a:endParaRPr lang="ru-RU" dirty="0">
              <a:solidFill>
                <a:schemeClr val="accent4">
                  <a:lumMod val="90000"/>
                  <a:lumOff val="10000"/>
                </a:schemeClr>
              </a:solidFill>
              <a:latin typeface="+mn-lt"/>
              <a:cs typeface="Times New Roman" pitchFamily="18" charset="0"/>
            </a:endParaRPr>
          </a:p>
        </p:txBody>
      </p:sp>
      <p:sp>
        <p:nvSpPr>
          <p:cNvPr id="26" name="TextBox 25"/>
          <p:cNvSpPr txBox="1"/>
          <p:nvPr/>
        </p:nvSpPr>
        <p:spPr>
          <a:xfrm>
            <a:off x="536222" y="2246489"/>
            <a:ext cx="8064853" cy="342145"/>
          </a:xfrm>
          <a:prstGeom prst="rect">
            <a:avLst/>
          </a:prstGeom>
          <a:noFill/>
        </p:spPr>
        <p:txBody>
          <a:bodyPr wrap="square" rtlCol="0">
            <a:spAutoFit/>
          </a:bodyPr>
          <a:lstStyle/>
          <a:p>
            <a:r>
              <a:rPr lang="ru-RU"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Pr>
              <a:t>Типовой функционал                        Специфический функционал</a:t>
            </a:r>
            <a:endParaRPr lang="ru-RU"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endParaRPr>
          </a:p>
        </p:txBody>
      </p:sp>
      <p:grpSp>
        <p:nvGrpSpPr>
          <p:cNvPr id="3" name="Группа 58"/>
          <p:cNvGrpSpPr/>
          <p:nvPr/>
        </p:nvGrpSpPr>
        <p:grpSpPr>
          <a:xfrm>
            <a:off x="524439" y="2593974"/>
            <a:ext cx="8067111" cy="3835401"/>
            <a:chOff x="562539" y="2603499"/>
            <a:chExt cx="8067111" cy="3835401"/>
          </a:xfrm>
        </p:grpSpPr>
        <p:sp>
          <p:nvSpPr>
            <p:cNvPr id="60" name="Полилиния 59"/>
            <p:cNvSpPr/>
            <p:nvPr/>
          </p:nvSpPr>
          <p:spPr>
            <a:xfrm>
              <a:off x="562539" y="2603499"/>
              <a:ext cx="3355961" cy="425573"/>
            </a:xfrm>
            <a:custGeom>
              <a:avLst/>
              <a:gdLst>
                <a:gd name="connsiteX0" fmla="*/ 0 w 3308817"/>
                <a:gd name="connsiteY0" fmla="*/ 58875 h 588749"/>
                <a:gd name="connsiteX1" fmla="*/ 17244 w 3308817"/>
                <a:gd name="connsiteY1" fmla="*/ 17244 h 588749"/>
                <a:gd name="connsiteX2" fmla="*/ 58875 w 3308817"/>
                <a:gd name="connsiteY2" fmla="*/ 0 h 588749"/>
                <a:gd name="connsiteX3" fmla="*/ 3249942 w 3308817"/>
                <a:gd name="connsiteY3" fmla="*/ 0 h 588749"/>
                <a:gd name="connsiteX4" fmla="*/ 3291573 w 3308817"/>
                <a:gd name="connsiteY4" fmla="*/ 17244 h 588749"/>
                <a:gd name="connsiteX5" fmla="*/ 3308817 w 3308817"/>
                <a:gd name="connsiteY5" fmla="*/ 58875 h 588749"/>
                <a:gd name="connsiteX6" fmla="*/ 3308817 w 3308817"/>
                <a:gd name="connsiteY6" fmla="*/ 529874 h 588749"/>
                <a:gd name="connsiteX7" fmla="*/ 3291573 w 3308817"/>
                <a:gd name="connsiteY7" fmla="*/ 571505 h 588749"/>
                <a:gd name="connsiteX8" fmla="*/ 3249942 w 3308817"/>
                <a:gd name="connsiteY8" fmla="*/ 588749 h 588749"/>
                <a:gd name="connsiteX9" fmla="*/ 58875 w 3308817"/>
                <a:gd name="connsiteY9" fmla="*/ 588749 h 588749"/>
                <a:gd name="connsiteX10" fmla="*/ 17244 w 3308817"/>
                <a:gd name="connsiteY10" fmla="*/ 571505 h 588749"/>
                <a:gd name="connsiteX11" fmla="*/ 0 w 3308817"/>
                <a:gd name="connsiteY11" fmla="*/ 529874 h 588749"/>
                <a:gd name="connsiteX12" fmla="*/ 0 w 3308817"/>
                <a:gd name="connsiteY12" fmla="*/ 58875 h 588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08817" h="588749">
                  <a:moveTo>
                    <a:pt x="0" y="58875"/>
                  </a:moveTo>
                  <a:cubicBezTo>
                    <a:pt x="0" y="43260"/>
                    <a:pt x="6203" y="28285"/>
                    <a:pt x="17244" y="17244"/>
                  </a:cubicBezTo>
                  <a:cubicBezTo>
                    <a:pt x="28285" y="6203"/>
                    <a:pt x="43260" y="0"/>
                    <a:pt x="58875" y="0"/>
                  </a:cubicBezTo>
                  <a:lnTo>
                    <a:pt x="3249942" y="0"/>
                  </a:lnTo>
                  <a:cubicBezTo>
                    <a:pt x="3265557" y="0"/>
                    <a:pt x="3280532" y="6203"/>
                    <a:pt x="3291573" y="17244"/>
                  </a:cubicBezTo>
                  <a:cubicBezTo>
                    <a:pt x="3302614" y="28285"/>
                    <a:pt x="3308817" y="43260"/>
                    <a:pt x="3308817" y="58875"/>
                  </a:cubicBezTo>
                  <a:lnTo>
                    <a:pt x="3308817" y="529874"/>
                  </a:lnTo>
                  <a:cubicBezTo>
                    <a:pt x="3308817" y="545489"/>
                    <a:pt x="3302614" y="560464"/>
                    <a:pt x="3291573" y="571505"/>
                  </a:cubicBezTo>
                  <a:cubicBezTo>
                    <a:pt x="3280532" y="582546"/>
                    <a:pt x="3265557" y="588749"/>
                    <a:pt x="3249942" y="588749"/>
                  </a:cubicBezTo>
                  <a:lnTo>
                    <a:pt x="58875" y="588749"/>
                  </a:lnTo>
                  <a:cubicBezTo>
                    <a:pt x="43260" y="588749"/>
                    <a:pt x="28285" y="582546"/>
                    <a:pt x="17244" y="571505"/>
                  </a:cubicBezTo>
                  <a:cubicBezTo>
                    <a:pt x="6203" y="560464"/>
                    <a:pt x="0" y="545489"/>
                    <a:pt x="0" y="529874"/>
                  </a:cubicBezTo>
                  <a:lnTo>
                    <a:pt x="0" y="58875"/>
                  </a:lnTo>
                  <a:close/>
                </a:path>
              </a:pathLst>
            </a:custGeom>
            <a:solidFill>
              <a:schemeClr val="accent5">
                <a:lumMod val="90000"/>
              </a:schemeClr>
            </a:solidFill>
            <a:ln>
              <a:solidFill>
                <a:schemeClr val="bg1">
                  <a:lumMod val="95000"/>
                </a:schemeClr>
              </a:solidFill>
            </a:ln>
          </p:spPr>
          <p:style>
            <a:lnRef idx="1">
              <a:schemeClr val="accent4"/>
            </a:lnRef>
            <a:fillRef idx="1001">
              <a:schemeClr val="dk2"/>
            </a:fillRef>
            <a:effectRef idx="2">
              <a:schemeClr val="accent4"/>
            </a:effectRef>
            <a:fontRef idx="minor">
              <a:schemeClr val="lt1"/>
            </a:fontRef>
          </p:style>
          <p:txBody>
            <a:bodyPr spcFirstLastPara="0" vert="horz" wrap="square" lIns="47724" tIns="40104" rIns="47724" bIns="40104" numCol="1" spcCol="1270" anchor="ctr" anchorCtr="0">
              <a:noAutofit/>
            </a:bodyPr>
            <a:lstStyle/>
            <a:p>
              <a:pPr lvl="0" algn="ctr" defTabSz="533400">
                <a:lnSpc>
                  <a:spcPct val="90000"/>
                </a:lnSpc>
                <a:spcBef>
                  <a:spcPct val="0"/>
                </a:spcBef>
                <a:spcAft>
                  <a:spcPct val="35000"/>
                </a:spcAft>
              </a:pPr>
              <a:r>
                <a:rPr lang="ru-RU" sz="1200" b="1" kern="1200" dirty="0" smtClean="0">
                  <a:solidFill>
                    <a:schemeClr val="accent4">
                      <a:lumMod val="90000"/>
                      <a:lumOff val="10000"/>
                    </a:schemeClr>
                  </a:solidFill>
                </a:rPr>
                <a:t>Общие параметры учета</a:t>
              </a:r>
              <a:endParaRPr lang="ru-RU" sz="1200" b="1" kern="1200" dirty="0">
                <a:solidFill>
                  <a:schemeClr val="accent4">
                    <a:lumMod val="90000"/>
                    <a:lumOff val="10000"/>
                  </a:schemeClr>
                </a:solidFill>
              </a:endParaRPr>
            </a:p>
          </p:txBody>
        </p:sp>
        <p:sp>
          <p:nvSpPr>
            <p:cNvPr id="61" name="Полилиния 60"/>
            <p:cNvSpPr/>
            <p:nvPr/>
          </p:nvSpPr>
          <p:spPr>
            <a:xfrm>
              <a:off x="562539" y="3113954"/>
              <a:ext cx="3355961" cy="425573"/>
            </a:xfrm>
            <a:custGeom>
              <a:avLst/>
              <a:gdLst>
                <a:gd name="connsiteX0" fmla="*/ 0 w 3308817"/>
                <a:gd name="connsiteY0" fmla="*/ 58875 h 588749"/>
                <a:gd name="connsiteX1" fmla="*/ 17244 w 3308817"/>
                <a:gd name="connsiteY1" fmla="*/ 17244 h 588749"/>
                <a:gd name="connsiteX2" fmla="*/ 58875 w 3308817"/>
                <a:gd name="connsiteY2" fmla="*/ 0 h 588749"/>
                <a:gd name="connsiteX3" fmla="*/ 3249942 w 3308817"/>
                <a:gd name="connsiteY3" fmla="*/ 0 h 588749"/>
                <a:gd name="connsiteX4" fmla="*/ 3291573 w 3308817"/>
                <a:gd name="connsiteY4" fmla="*/ 17244 h 588749"/>
                <a:gd name="connsiteX5" fmla="*/ 3308817 w 3308817"/>
                <a:gd name="connsiteY5" fmla="*/ 58875 h 588749"/>
                <a:gd name="connsiteX6" fmla="*/ 3308817 w 3308817"/>
                <a:gd name="connsiteY6" fmla="*/ 529874 h 588749"/>
                <a:gd name="connsiteX7" fmla="*/ 3291573 w 3308817"/>
                <a:gd name="connsiteY7" fmla="*/ 571505 h 588749"/>
                <a:gd name="connsiteX8" fmla="*/ 3249942 w 3308817"/>
                <a:gd name="connsiteY8" fmla="*/ 588749 h 588749"/>
                <a:gd name="connsiteX9" fmla="*/ 58875 w 3308817"/>
                <a:gd name="connsiteY9" fmla="*/ 588749 h 588749"/>
                <a:gd name="connsiteX10" fmla="*/ 17244 w 3308817"/>
                <a:gd name="connsiteY10" fmla="*/ 571505 h 588749"/>
                <a:gd name="connsiteX11" fmla="*/ 0 w 3308817"/>
                <a:gd name="connsiteY11" fmla="*/ 529874 h 588749"/>
                <a:gd name="connsiteX12" fmla="*/ 0 w 3308817"/>
                <a:gd name="connsiteY12" fmla="*/ 58875 h 588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08817" h="588749">
                  <a:moveTo>
                    <a:pt x="0" y="58875"/>
                  </a:moveTo>
                  <a:cubicBezTo>
                    <a:pt x="0" y="43260"/>
                    <a:pt x="6203" y="28285"/>
                    <a:pt x="17244" y="17244"/>
                  </a:cubicBezTo>
                  <a:cubicBezTo>
                    <a:pt x="28285" y="6203"/>
                    <a:pt x="43260" y="0"/>
                    <a:pt x="58875" y="0"/>
                  </a:cubicBezTo>
                  <a:lnTo>
                    <a:pt x="3249942" y="0"/>
                  </a:lnTo>
                  <a:cubicBezTo>
                    <a:pt x="3265557" y="0"/>
                    <a:pt x="3280532" y="6203"/>
                    <a:pt x="3291573" y="17244"/>
                  </a:cubicBezTo>
                  <a:cubicBezTo>
                    <a:pt x="3302614" y="28285"/>
                    <a:pt x="3308817" y="43260"/>
                    <a:pt x="3308817" y="58875"/>
                  </a:cubicBezTo>
                  <a:lnTo>
                    <a:pt x="3308817" y="529874"/>
                  </a:lnTo>
                  <a:cubicBezTo>
                    <a:pt x="3308817" y="545489"/>
                    <a:pt x="3302614" y="560464"/>
                    <a:pt x="3291573" y="571505"/>
                  </a:cubicBezTo>
                  <a:cubicBezTo>
                    <a:pt x="3280532" y="582546"/>
                    <a:pt x="3265557" y="588749"/>
                    <a:pt x="3249942" y="588749"/>
                  </a:cubicBezTo>
                  <a:lnTo>
                    <a:pt x="58875" y="588749"/>
                  </a:lnTo>
                  <a:cubicBezTo>
                    <a:pt x="43260" y="588749"/>
                    <a:pt x="28285" y="582546"/>
                    <a:pt x="17244" y="571505"/>
                  </a:cubicBezTo>
                  <a:cubicBezTo>
                    <a:pt x="6203" y="560464"/>
                    <a:pt x="0" y="545489"/>
                    <a:pt x="0" y="529874"/>
                  </a:cubicBezTo>
                  <a:lnTo>
                    <a:pt x="0" y="58875"/>
                  </a:lnTo>
                  <a:close/>
                </a:path>
              </a:pathLst>
            </a:custGeom>
            <a:solidFill>
              <a:schemeClr val="accent5">
                <a:lumMod val="90000"/>
              </a:schemeClr>
            </a:solidFill>
            <a:ln>
              <a:solidFill>
                <a:schemeClr val="bg1">
                  <a:lumMod val="95000"/>
                </a:schemeClr>
              </a:solidFill>
            </a:ln>
          </p:spPr>
          <p:style>
            <a:lnRef idx="1">
              <a:schemeClr val="accent4"/>
            </a:lnRef>
            <a:fillRef idx="1001">
              <a:schemeClr val="dk2"/>
            </a:fillRef>
            <a:effectRef idx="2">
              <a:schemeClr val="accent4"/>
            </a:effectRef>
            <a:fontRef idx="minor">
              <a:schemeClr val="lt1"/>
            </a:fontRef>
          </p:style>
          <p:txBody>
            <a:bodyPr spcFirstLastPara="0" vert="horz" wrap="square" lIns="47724" tIns="40104" rIns="47724" bIns="40104" numCol="1" spcCol="1270" anchor="ctr" anchorCtr="0">
              <a:noAutofit/>
            </a:bodyPr>
            <a:lstStyle/>
            <a:p>
              <a:pPr lvl="0" algn="ctr" defTabSz="533400">
                <a:lnSpc>
                  <a:spcPct val="90000"/>
                </a:lnSpc>
                <a:spcBef>
                  <a:spcPct val="0"/>
                </a:spcBef>
                <a:spcAft>
                  <a:spcPct val="35000"/>
                </a:spcAft>
              </a:pPr>
              <a:r>
                <a:rPr lang="ru-RU" sz="1200" b="1" kern="1200" dirty="0" smtClean="0">
                  <a:solidFill>
                    <a:schemeClr val="accent4">
                      <a:lumMod val="90000"/>
                      <a:lumOff val="10000"/>
                    </a:schemeClr>
                  </a:solidFill>
                </a:rPr>
                <a:t>Учет товарно-материальных запасов</a:t>
              </a:r>
              <a:endParaRPr lang="ru-RU" sz="1200" b="1" kern="1200" dirty="0">
                <a:solidFill>
                  <a:schemeClr val="accent4">
                    <a:lumMod val="90000"/>
                    <a:lumOff val="10000"/>
                  </a:schemeClr>
                </a:solidFill>
              </a:endParaRPr>
            </a:p>
          </p:txBody>
        </p:sp>
        <p:sp>
          <p:nvSpPr>
            <p:cNvPr id="62" name="Полилиния 61"/>
            <p:cNvSpPr/>
            <p:nvPr/>
          </p:nvSpPr>
          <p:spPr>
            <a:xfrm>
              <a:off x="562539" y="3624409"/>
              <a:ext cx="3355961" cy="425573"/>
            </a:xfrm>
            <a:custGeom>
              <a:avLst/>
              <a:gdLst>
                <a:gd name="connsiteX0" fmla="*/ 0 w 3308817"/>
                <a:gd name="connsiteY0" fmla="*/ 58875 h 588749"/>
                <a:gd name="connsiteX1" fmla="*/ 17244 w 3308817"/>
                <a:gd name="connsiteY1" fmla="*/ 17244 h 588749"/>
                <a:gd name="connsiteX2" fmla="*/ 58875 w 3308817"/>
                <a:gd name="connsiteY2" fmla="*/ 0 h 588749"/>
                <a:gd name="connsiteX3" fmla="*/ 3249942 w 3308817"/>
                <a:gd name="connsiteY3" fmla="*/ 0 h 588749"/>
                <a:gd name="connsiteX4" fmla="*/ 3291573 w 3308817"/>
                <a:gd name="connsiteY4" fmla="*/ 17244 h 588749"/>
                <a:gd name="connsiteX5" fmla="*/ 3308817 w 3308817"/>
                <a:gd name="connsiteY5" fmla="*/ 58875 h 588749"/>
                <a:gd name="connsiteX6" fmla="*/ 3308817 w 3308817"/>
                <a:gd name="connsiteY6" fmla="*/ 529874 h 588749"/>
                <a:gd name="connsiteX7" fmla="*/ 3291573 w 3308817"/>
                <a:gd name="connsiteY7" fmla="*/ 571505 h 588749"/>
                <a:gd name="connsiteX8" fmla="*/ 3249942 w 3308817"/>
                <a:gd name="connsiteY8" fmla="*/ 588749 h 588749"/>
                <a:gd name="connsiteX9" fmla="*/ 58875 w 3308817"/>
                <a:gd name="connsiteY9" fmla="*/ 588749 h 588749"/>
                <a:gd name="connsiteX10" fmla="*/ 17244 w 3308817"/>
                <a:gd name="connsiteY10" fmla="*/ 571505 h 588749"/>
                <a:gd name="connsiteX11" fmla="*/ 0 w 3308817"/>
                <a:gd name="connsiteY11" fmla="*/ 529874 h 588749"/>
                <a:gd name="connsiteX12" fmla="*/ 0 w 3308817"/>
                <a:gd name="connsiteY12" fmla="*/ 58875 h 588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08817" h="588749">
                  <a:moveTo>
                    <a:pt x="0" y="58875"/>
                  </a:moveTo>
                  <a:cubicBezTo>
                    <a:pt x="0" y="43260"/>
                    <a:pt x="6203" y="28285"/>
                    <a:pt x="17244" y="17244"/>
                  </a:cubicBezTo>
                  <a:cubicBezTo>
                    <a:pt x="28285" y="6203"/>
                    <a:pt x="43260" y="0"/>
                    <a:pt x="58875" y="0"/>
                  </a:cubicBezTo>
                  <a:lnTo>
                    <a:pt x="3249942" y="0"/>
                  </a:lnTo>
                  <a:cubicBezTo>
                    <a:pt x="3265557" y="0"/>
                    <a:pt x="3280532" y="6203"/>
                    <a:pt x="3291573" y="17244"/>
                  </a:cubicBezTo>
                  <a:cubicBezTo>
                    <a:pt x="3302614" y="28285"/>
                    <a:pt x="3308817" y="43260"/>
                    <a:pt x="3308817" y="58875"/>
                  </a:cubicBezTo>
                  <a:lnTo>
                    <a:pt x="3308817" y="529874"/>
                  </a:lnTo>
                  <a:cubicBezTo>
                    <a:pt x="3308817" y="545489"/>
                    <a:pt x="3302614" y="560464"/>
                    <a:pt x="3291573" y="571505"/>
                  </a:cubicBezTo>
                  <a:cubicBezTo>
                    <a:pt x="3280532" y="582546"/>
                    <a:pt x="3265557" y="588749"/>
                    <a:pt x="3249942" y="588749"/>
                  </a:cubicBezTo>
                  <a:lnTo>
                    <a:pt x="58875" y="588749"/>
                  </a:lnTo>
                  <a:cubicBezTo>
                    <a:pt x="43260" y="588749"/>
                    <a:pt x="28285" y="582546"/>
                    <a:pt x="17244" y="571505"/>
                  </a:cubicBezTo>
                  <a:cubicBezTo>
                    <a:pt x="6203" y="560464"/>
                    <a:pt x="0" y="545489"/>
                    <a:pt x="0" y="529874"/>
                  </a:cubicBezTo>
                  <a:lnTo>
                    <a:pt x="0" y="58875"/>
                  </a:lnTo>
                  <a:close/>
                </a:path>
              </a:pathLst>
            </a:custGeom>
            <a:solidFill>
              <a:schemeClr val="accent5">
                <a:lumMod val="90000"/>
              </a:schemeClr>
            </a:solidFill>
            <a:ln>
              <a:solidFill>
                <a:schemeClr val="bg1">
                  <a:lumMod val="95000"/>
                </a:schemeClr>
              </a:solidFill>
            </a:ln>
          </p:spPr>
          <p:style>
            <a:lnRef idx="1">
              <a:schemeClr val="accent4"/>
            </a:lnRef>
            <a:fillRef idx="1001">
              <a:schemeClr val="dk2"/>
            </a:fillRef>
            <a:effectRef idx="2">
              <a:schemeClr val="accent4"/>
            </a:effectRef>
            <a:fontRef idx="minor">
              <a:schemeClr val="lt1"/>
            </a:fontRef>
          </p:style>
          <p:txBody>
            <a:bodyPr spcFirstLastPara="0" vert="horz" wrap="square" lIns="47724" tIns="40104" rIns="47724" bIns="40104" numCol="1" spcCol="1270" anchor="ctr" anchorCtr="0">
              <a:noAutofit/>
            </a:bodyPr>
            <a:lstStyle/>
            <a:p>
              <a:pPr lvl="0" algn="ctr" defTabSz="533400">
                <a:lnSpc>
                  <a:spcPct val="90000"/>
                </a:lnSpc>
                <a:spcBef>
                  <a:spcPct val="0"/>
                </a:spcBef>
                <a:spcAft>
                  <a:spcPct val="35000"/>
                </a:spcAft>
              </a:pPr>
              <a:r>
                <a:rPr lang="ru-RU" sz="1200" b="1" kern="1200" dirty="0" smtClean="0">
                  <a:solidFill>
                    <a:schemeClr val="accent4">
                      <a:lumMod val="90000"/>
                      <a:lumOff val="10000"/>
                    </a:schemeClr>
                  </a:solidFill>
                </a:rPr>
                <a:t>Учет взаиморасчетов с контрагентами</a:t>
              </a:r>
              <a:endParaRPr lang="ru-RU" sz="1200" b="1" kern="1200" dirty="0">
                <a:solidFill>
                  <a:schemeClr val="accent4">
                    <a:lumMod val="90000"/>
                    <a:lumOff val="10000"/>
                  </a:schemeClr>
                </a:solidFill>
              </a:endParaRPr>
            </a:p>
          </p:txBody>
        </p:sp>
        <p:sp>
          <p:nvSpPr>
            <p:cNvPr id="63" name="Полилиния 62"/>
            <p:cNvSpPr/>
            <p:nvPr/>
          </p:nvSpPr>
          <p:spPr>
            <a:xfrm>
              <a:off x="562539" y="4134864"/>
              <a:ext cx="3355961" cy="1317454"/>
            </a:xfrm>
            <a:custGeom>
              <a:avLst/>
              <a:gdLst>
                <a:gd name="connsiteX0" fmla="*/ 0 w 3308817"/>
                <a:gd name="connsiteY0" fmla="*/ 58875 h 588749"/>
                <a:gd name="connsiteX1" fmla="*/ 17244 w 3308817"/>
                <a:gd name="connsiteY1" fmla="*/ 17244 h 588749"/>
                <a:gd name="connsiteX2" fmla="*/ 58875 w 3308817"/>
                <a:gd name="connsiteY2" fmla="*/ 0 h 588749"/>
                <a:gd name="connsiteX3" fmla="*/ 3249942 w 3308817"/>
                <a:gd name="connsiteY3" fmla="*/ 0 h 588749"/>
                <a:gd name="connsiteX4" fmla="*/ 3291573 w 3308817"/>
                <a:gd name="connsiteY4" fmla="*/ 17244 h 588749"/>
                <a:gd name="connsiteX5" fmla="*/ 3308817 w 3308817"/>
                <a:gd name="connsiteY5" fmla="*/ 58875 h 588749"/>
                <a:gd name="connsiteX6" fmla="*/ 3308817 w 3308817"/>
                <a:gd name="connsiteY6" fmla="*/ 529874 h 588749"/>
                <a:gd name="connsiteX7" fmla="*/ 3291573 w 3308817"/>
                <a:gd name="connsiteY7" fmla="*/ 571505 h 588749"/>
                <a:gd name="connsiteX8" fmla="*/ 3249942 w 3308817"/>
                <a:gd name="connsiteY8" fmla="*/ 588749 h 588749"/>
                <a:gd name="connsiteX9" fmla="*/ 58875 w 3308817"/>
                <a:gd name="connsiteY9" fmla="*/ 588749 h 588749"/>
                <a:gd name="connsiteX10" fmla="*/ 17244 w 3308817"/>
                <a:gd name="connsiteY10" fmla="*/ 571505 h 588749"/>
                <a:gd name="connsiteX11" fmla="*/ 0 w 3308817"/>
                <a:gd name="connsiteY11" fmla="*/ 529874 h 588749"/>
                <a:gd name="connsiteX12" fmla="*/ 0 w 3308817"/>
                <a:gd name="connsiteY12" fmla="*/ 58875 h 588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08817" h="588749">
                  <a:moveTo>
                    <a:pt x="0" y="58875"/>
                  </a:moveTo>
                  <a:cubicBezTo>
                    <a:pt x="0" y="43260"/>
                    <a:pt x="6203" y="28285"/>
                    <a:pt x="17244" y="17244"/>
                  </a:cubicBezTo>
                  <a:cubicBezTo>
                    <a:pt x="28285" y="6203"/>
                    <a:pt x="43260" y="0"/>
                    <a:pt x="58875" y="0"/>
                  </a:cubicBezTo>
                  <a:lnTo>
                    <a:pt x="3249942" y="0"/>
                  </a:lnTo>
                  <a:cubicBezTo>
                    <a:pt x="3265557" y="0"/>
                    <a:pt x="3280532" y="6203"/>
                    <a:pt x="3291573" y="17244"/>
                  </a:cubicBezTo>
                  <a:cubicBezTo>
                    <a:pt x="3302614" y="28285"/>
                    <a:pt x="3308817" y="43260"/>
                    <a:pt x="3308817" y="58875"/>
                  </a:cubicBezTo>
                  <a:lnTo>
                    <a:pt x="3308817" y="529874"/>
                  </a:lnTo>
                  <a:cubicBezTo>
                    <a:pt x="3308817" y="545489"/>
                    <a:pt x="3302614" y="560464"/>
                    <a:pt x="3291573" y="571505"/>
                  </a:cubicBezTo>
                  <a:cubicBezTo>
                    <a:pt x="3280532" y="582546"/>
                    <a:pt x="3265557" y="588749"/>
                    <a:pt x="3249942" y="588749"/>
                  </a:cubicBezTo>
                  <a:lnTo>
                    <a:pt x="58875" y="588749"/>
                  </a:lnTo>
                  <a:cubicBezTo>
                    <a:pt x="43260" y="588749"/>
                    <a:pt x="28285" y="582546"/>
                    <a:pt x="17244" y="571505"/>
                  </a:cubicBezTo>
                  <a:cubicBezTo>
                    <a:pt x="6203" y="560464"/>
                    <a:pt x="0" y="545489"/>
                    <a:pt x="0" y="529874"/>
                  </a:cubicBezTo>
                  <a:lnTo>
                    <a:pt x="0" y="58875"/>
                  </a:lnTo>
                  <a:close/>
                </a:path>
              </a:pathLst>
            </a:custGeom>
            <a:solidFill>
              <a:schemeClr val="accent5">
                <a:lumMod val="90000"/>
              </a:schemeClr>
            </a:solidFill>
            <a:ln>
              <a:solidFill>
                <a:schemeClr val="bg1">
                  <a:lumMod val="95000"/>
                </a:schemeClr>
              </a:solidFill>
            </a:ln>
          </p:spPr>
          <p:style>
            <a:lnRef idx="1">
              <a:schemeClr val="accent4"/>
            </a:lnRef>
            <a:fillRef idx="1001">
              <a:schemeClr val="dk2"/>
            </a:fillRef>
            <a:effectRef idx="2">
              <a:schemeClr val="accent4"/>
            </a:effectRef>
            <a:fontRef idx="minor">
              <a:schemeClr val="lt1"/>
            </a:fontRef>
          </p:style>
          <p:txBody>
            <a:bodyPr spcFirstLastPara="0" vert="horz" wrap="square" lIns="47724" tIns="40104" rIns="47724" bIns="40104" numCol="1" spcCol="1270" anchor="ctr" anchorCtr="0">
              <a:noAutofit/>
            </a:bodyPr>
            <a:lstStyle/>
            <a:p>
              <a:pPr lvl="0" defTabSz="533400">
                <a:lnSpc>
                  <a:spcPct val="90000"/>
                </a:lnSpc>
                <a:spcBef>
                  <a:spcPct val="0"/>
                </a:spcBef>
                <a:spcAft>
                  <a:spcPct val="35000"/>
                </a:spcAft>
              </a:pPr>
              <a:r>
                <a:rPr lang="ru-RU" sz="1200" b="1" dirty="0" smtClean="0">
                  <a:solidFill>
                    <a:schemeClr val="accent4">
                      <a:lumMod val="90000"/>
                      <a:lumOff val="10000"/>
                    </a:schemeClr>
                  </a:solidFill>
                </a:rPr>
                <a:t>Кадровый учет и учет заработной платы работников организации</a:t>
              </a:r>
              <a:endParaRPr lang="ru-RU" sz="1200" b="1" dirty="0">
                <a:solidFill>
                  <a:schemeClr val="accent4">
                    <a:lumMod val="90000"/>
                    <a:lumOff val="10000"/>
                  </a:schemeClr>
                </a:solidFill>
              </a:endParaRPr>
            </a:p>
          </p:txBody>
        </p:sp>
        <p:sp>
          <p:nvSpPr>
            <p:cNvPr id="64" name="Полилиния 63"/>
            <p:cNvSpPr/>
            <p:nvPr/>
          </p:nvSpPr>
          <p:spPr>
            <a:xfrm>
              <a:off x="562539" y="5537199"/>
              <a:ext cx="3355961" cy="901701"/>
            </a:xfrm>
            <a:custGeom>
              <a:avLst/>
              <a:gdLst>
                <a:gd name="connsiteX0" fmla="*/ 0 w 3308817"/>
                <a:gd name="connsiteY0" fmla="*/ 58875 h 588749"/>
                <a:gd name="connsiteX1" fmla="*/ 17244 w 3308817"/>
                <a:gd name="connsiteY1" fmla="*/ 17244 h 588749"/>
                <a:gd name="connsiteX2" fmla="*/ 58875 w 3308817"/>
                <a:gd name="connsiteY2" fmla="*/ 0 h 588749"/>
                <a:gd name="connsiteX3" fmla="*/ 3249942 w 3308817"/>
                <a:gd name="connsiteY3" fmla="*/ 0 h 588749"/>
                <a:gd name="connsiteX4" fmla="*/ 3291573 w 3308817"/>
                <a:gd name="connsiteY4" fmla="*/ 17244 h 588749"/>
                <a:gd name="connsiteX5" fmla="*/ 3308817 w 3308817"/>
                <a:gd name="connsiteY5" fmla="*/ 58875 h 588749"/>
                <a:gd name="connsiteX6" fmla="*/ 3308817 w 3308817"/>
                <a:gd name="connsiteY6" fmla="*/ 529874 h 588749"/>
                <a:gd name="connsiteX7" fmla="*/ 3291573 w 3308817"/>
                <a:gd name="connsiteY7" fmla="*/ 571505 h 588749"/>
                <a:gd name="connsiteX8" fmla="*/ 3249942 w 3308817"/>
                <a:gd name="connsiteY8" fmla="*/ 588749 h 588749"/>
                <a:gd name="connsiteX9" fmla="*/ 58875 w 3308817"/>
                <a:gd name="connsiteY9" fmla="*/ 588749 h 588749"/>
                <a:gd name="connsiteX10" fmla="*/ 17244 w 3308817"/>
                <a:gd name="connsiteY10" fmla="*/ 571505 h 588749"/>
                <a:gd name="connsiteX11" fmla="*/ 0 w 3308817"/>
                <a:gd name="connsiteY11" fmla="*/ 529874 h 588749"/>
                <a:gd name="connsiteX12" fmla="*/ 0 w 3308817"/>
                <a:gd name="connsiteY12" fmla="*/ 58875 h 588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08817" h="588749">
                  <a:moveTo>
                    <a:pt x="0" y="58875"/>
                  </a:moveTo>
                  <a:cubicBezTo>
                    <a:pt x="0" y="43260"/>
                    <a:pt x="6203" y="28285"/>
                    <a:pt x="17244" y="17244"/>
                  </a:cubicBezTo>
                  <a:cubicBezTo>
                    <a:pt x="28285" y="6203"/>
                    <a:pt x="43260" y="0"/>
                    <a:pt x="58875" y="0"/>
                  </a:cubicBezTo>
                  <a:lnTo>
                    <a:pt x="3249942" y="0"/>
                  </a:lnTo>
                  <a:cubicBezTo>
                    <a:pt x="3265557" y="0"/>
                    <a:pt x="3280532" y="6203"/>
                    <a:pt x="3291573" y="17244"/>
                  </a:cubicBezTo>
                  <a:cubicBezTo>
                    <a:pt x="3302614" y="28285"/>
                    <a:pt x="3308817" y="43260"/>
                    <a:pt x="3308817" y="58875"/>
                  </a:cubicBezTo>
                  <a:lnTo>
                    <a:pt x="3308817" y="529874"/>
                  </a:lnTo>
                  <a:cubicBezTo>
                    <a:pt x="3308817" y="545489"/>
                    <a:pt x="3302614" y="560464"/>
                    <a:pt x="3291573" y="571505"/>
                  </a:cubicBezTo>
                  <a:cubicBezTo>
                    <a:pt x="3280532" y="582546"/>
                    <a:pt x="3265557" y="588749"/>
                    <a:pt x="3249942" y="588749"/>
                  </a:cubicBezTo>
                  <a:lnTo>
                    <a:pt x="58875" y="588749"/>
                  </a:lnTo>
                  <a:cubicBezTo>
                    <a:pt x="43260" y="588749"/>
                    <a:pt x="28285" y="582546"/>
                    <a:pt x="17244" y="571505"/>
                  </a:cubicBezTo>
                  <a:cubicBezTo>
                    <a:pt x="6203" y="560464"/>
                    <a:pt x="0" y="545489"/>
                    <a:pt x="0" y="529874"/>
                  </a:cubicBezTo>
                  <a:lnTo>
                    <a:pt x="0" y="58875"/>
                  </a:lnTo>
                  <a:close/>
                </a:path>
              </a:pathLst>
            </a:custGeom>
            <a:solidFill>
              <a:schemeClr val="accent5">
                <a:lumMod val="90000"/>
              </a:schemeClr>
            </a:solidFill>
            <a:ln>
              <a:solidFill>
                <a:schemeClr val="bg1">
                  <a:lumMod val="95000"/>
                </a:schemeClr>
              </a:solidFill>
            </a:ln>
          </p:spPr>
          <p:style>
            <a:lnRef idx="1">
              <a:schemeClr val="accent4"/>
            </a:lnRef>
            <a:fillRef idx="1001">
              <a:schemeClr val="dk2"/>
            </a:fillRef>
            <a:effectRef idx="2">
              <a:schemeClr val="accent4"/>
            </a:effectRef>
            <a:fontRef idx="minor">
              <a:schemeClr val="lt1"/>
            </a:fontRef>
          </p:style>
          <p:txBody>
            <a:bodyPr spcFirstLastPara="0" vert="horz" wrap="square" lIns="47724" tIns="40104" rIns="47724" bIns="40104" numCol="1" spcCol="1270" anchor="ctr" anchorCtr="0">
              <a:noAutofit/>
            </a:bodyPr>
            <a:lstStyle/>
            <a:p>
              <a:pPr lvl="0" algn="ctr" defTabSz="533400">
                <a:lnSpc>
                  <a:spcPct val="90000"/>
                </a:lnSpc>
                <a:spcBef>
                  <a:spcPct val="0"/>
                </a:spcBef>
                <a:spcAft>
                  <a:spcPct val="35000"/>
                </a:spcAft>
              </a:pPr>
              <a:r>
                <a:rPr lang="ru-RU" sz="1200" b="1" kern="1200" dirty="0" smtClean="0">
                  <a:solidFill>
                    <a:schemeClr val="accent4">
                      <a:lumMod val="90000"/>
                      <a:lumOff val="10000"/>
                    </a:schemeClr>
                  </a:solidFill>
                </a:rPr>
                <a:t>Учет производства</a:t>
              </a:r>
              <a:endParaRPr lang="ru-RU" sz="1200" b="1" dirty="0">
                <a:solidFill>
                  <a:schemeClr val="accent4">
                    <a:lumMod val="90000"/>
                    <a:lumOff val="10000"/>
                  </a:schemeClr>
                </a:solidFill>
              </a:endParaRPr>
            </a:p>
          </p:txBody>
        </p:sp>
        <p:sp>
          <p:nvSpPr>
            <p:cNvPr id="65" name="Полилиния 64"/>
            <p:cNvSpPr/>
            <p:nvPr/>
          </p:nvSpPr>
          <p:spPr>
            <a:xfrm>
              <a:off x="4620189" y="2603499"/>
              <a:ext cx="4009461" cy="425573"/>
            </a:xfrm>
            <a:custGeom>
              <a:avLst/>
              <a:gdLst>
                <a:gd name="connsiteX0" fmla="*/ 0 w 3308817"/>
                <a:gd name="connsiteY0" fmla="*/ 58875 h 588749"/>
                <a:gd name="connsiteX1" fmla="*/ 17244 w 3308817"/>
                <a:gd name="connsiteY1" fmla="*/ 17244 h 588749"/>
                <a:gd name="connsiteX2" fmla="*/ 58875 w 3308817"/>
                <a:gd name="connsiteY2" fmla="*/ 0 h 588749"/>
                <a:gd name="connsiteX3" fmla="*/ 3249942 w 3308817"/>
                <a:gd name="connsiteY3" fmla="*/ 0 h 588749"/>
                <a:gd name="connsiteX4" fmla="*/ 3291573 w 3308817"/>
                <a:gd name="connsiteY4" fmla="*/ 17244 h 588749"/>
                <a:gd name="connsiteX5" fmla="*/ 3308817 w 3308817"/>
                <a:gd name="connsiteY5" fmla="*/ 58875 h 588749"/>
                <a:gd name="connsiteX6" fmla="*/ 3308817 w 3308817"/>
                <a:gd name="connsiteY6" fmla="*/ 529874 h 588749"/>
                <a:gd name="connsiteX7" fmla="*/ 3291573 w 3308817"/>
                <a:gd name="connsiteY7" fmla="*/ 571505 h 588749"/>
                <a:gd name="connsiteX8" fmla="*/ 3249942 w 3308817"/>
                <a:gd name="connsiteY8" fmla="*/ 588749 h 588749"/>
                <a:gd name="connsiteX9" fmla="*/ 58875 w 3308817"/>
                <a:gd name="connsiteY9" fmla="*/ 588749 h 588749"/>
                <a:gd name="connsiteX10" fmla="*/ 17244 w 3308817"/>
                <a:gd name="connsiteY10" fmla="*/ 571505 h 588749"/>
                <a:gd name="connsiteX11" fmla="*/ 0 w 3308817"/>
                <a:gd name="connsiteY11" fmla="*/ 529874 h 588749"/>
                <a:gd name="connsiteX12" fmla="*/ 0 w 3308817"/>
                <a:gd name="connsiteY12" fmla="*/ 58875 h 588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08817" h="588749">
                  <a:moveTo>
                    <a:pt x="0" y="58875"/>
                  </a:moveTo>
                  <a:cubicBezTo>
                    <a:pt x="0" y="43260"/>
                    <a:pt x="6203" y="28285"/>
                    <a:pt x="17244" y="17244"/>
                  </a:cubicBezTo>
                  <a:cubicBezTo>
                    <a:pt x="28285" y="6203"/>
                    <a:pt x="43260" y="0"/>
                    <a:pt x="58875" y="0"/>
                  </a:cubicBezTo>
                  <a:lnTo>
                    <a:pt x="3249942" y="0"/>
                  </a:lnTo>
                  <a:cubicBezTo>
                    <a:pt x="3265557" y="0"/>
                    <a:pt x="3280532" y="6203"/>
                    <a:pt x="3291573" y="17244"/>
                  </a:cubicBezTo>
                  <a:cubicBezTo>
                    <a:pt x="3302614" y="28285"/>
                    <a:pt x="3308817" y="43260"/>
                    <a:pt x="3308817" y="58875"/>
                  </a:cubicBezTo>
                  <a:lnTo>
                    <a:pt x="3308817" y="529874"/>
                  </a:lnTo>
                  <a:cubicBezTo>
                    <a:pt x="3308817" y="545489"/>
                    <a:pt x="3302614" y="560464"/>
                    <a:pt x="3291573" y="571505"/>
                  </a:cubicBezTo>
                  <a:cubicBezTo>
                    <a:pt x="3280532" y="582546"/>
                    <a:pt x="3265557" y="588749"/>
                    <a:pt x="3249942" y="588749"/>
                  </a:cubicBezTo>
                  <a:lnTo>
                    <a:pt x="58875" y="588749"/>
                  </a:lnTo>
                  <a:cubicBezTo>
                    <a:pt x="43260" y="588749"/>
                    <a:pt x="28285" y="582546"/>
                    <a:pt x="17244" y="571505"/>
                  </a:cubicBezTo>
                  <a:cubicBezTo>
                    <a:pt x="6203" y="560464"/>
                    <a:pt x="0" y="545489"/>
                    <a:pt x="0" y="529874"/>
                  </a:cubicBezTo>
                  <a:lnTo>
                    <a:pt x="0" y="58875"/>
                  </a:lnTo>
                  <a:close/>
                </a:path>
              </a:pathLst>
            </a:custGeom>
            <a:solidFill>
              <a:schemeClr val="tx2">
                <a:lumMod val="40000"/>
                <a:lumOff val="60000"/>
              </a:schemeClr>
            </a:solidFill>
            <a:ln>
              <a:solidFill>
                <a:schemeClr val="bg1">
                  <a:lumMod val="95000"/>
                </a:schemeClr>
              </a:solidFill>
            </a:ln>
          </p:spPr>
          <p:style>
            <a:lnRef idx="1">
              <a:schemeClr val="accent4"/>
            </a:lnRef>
            <a:fillRef idx="3">
              <a:schemeClr val="accent4"/>
            </a:fillRef>
            <a:effectRef idx="2">
              <a:schemeClr val="accent4"/>
            </a:effectRef>
            <a:fontRef idx="minor">
              <a:schemeClr val="lt1"/>
            </a:fontRef>
          </p:style>
          <p:txBody>
            <a:bodyPr spcFirstLastPara="0" vert="horz" wrap="square" lIns="47724" tIns="40104" rIns="47724" bIns="40104" numCol="1" spcCol="1270" anchor="ctr" anchorCtr="0">
              <a:noAutofit/>
            </a:bodyPr>
            <a:lstStyle/>
            <a:p>
              <a:pPr lvl="0" algn="l" defTabSz="533400">
                <a:lnSpc>
                  <a:spcPct val="90000"/>
                </a:lnSpc>
                <a:spcBef>
                  <a:spcPct val="0"/>
                </a:spcBef>
                <a:spcAft>
                  <a:spcPct val="35000"/>
                </a:spcAft>
              </a:pPr>
              <a:r>
                <a:rPr lang="ru-RU" sz="1200" b="1" dirty="0" smtClean="0">
                  <a:solidFill>
                    <a:schemeClr val="accent4">
                      <a:lumMod val="90000"/>
                      <a:lumOff val="10000"/>
                    </a:schemeClr>
                  </a:solidFill>
                </a:rPr>
                <a:t>Параметры учета строительной организации</a:t>
              </a:r>
              <a:endParaRPr lang="ru-RU" sz="1200" b="1" dirty="0">
                <a:solidFill>
                  <a:schemeClr val="accent4">
                    <a:lumMod val="90000"/>
                    <a:lumOff val="10000"/>
                  </a:schemeClr>
                </a:solidFill>
              </a:endParaRPr>
            </a:p>
          </p:txBody>
        </p:sp>
        <p:sp>
          <p:nvSpPr>
            <p:cNvPr id="66" name="Полилиния 65"/>
            <p:cNvSpPr/>
            <p:nvPr/>
          </p:nvSpPr>
          <p:spPr>
            <a:xfrm>
              <a:off x="4620189" y="3113954"/>
              <a:ext cx="4009461" cy="425573"/>
            </a:xfrm>
            <a:custGeom>
              <a:avLst/>
              <a:gdLst>
                <a:gd name="connsiteX0" fmla="*/ 0 w 3308817"/>
                <a:gd name="connsiteY0" fmla="*/ 58875 h 588749"/>
                <a:gd name="connsiteX1" fmla="*/ 17244 w 3308817"/>
                <a:gd name="connsiteY1" fmla="*/ 17244 h 588749"/>
                <a:gd name="connsiteX2" fmla="*/ 58875 w 3308817"/>
                <a:gd name="connsiteY2" fmla="*/ 0 h 588749"/>
                <a:gd name="connsiteX3" fmla="*/ 3249942 w 3308817"/>
                <a:gd name="connsiteY3" fmla="*/ 0 h 588749"/>
                <a:gd name="connsiteX4" fmla="*/ 3291573 w 3308817"/>
                <a:gd name="connsiteY4" fmla="*/ 17244 h 588749"/>
                <a:gd name="connsiteX5" fmla="*/ 3308817 w 3308817"/>
                <a:gd name="connsiteY5" fmla="*/ 58875 h 588749"/>
                <a:gd name="connsiteX6" fmla="*/ 3308817 w 3308817"/>
                <a:gd name="connsiteY6" fmla="*/ 529874 h 588749"/>
                <a:gd name="connsiteX7" fmla="*/ 3291573 w 3308817"/>
                <a:gd name="connsiteY7" fmla="*/ 571505 h 588749"/>
                <a:gd name="connsiteX8" fmla="*/ 3249942 w 3308817"/>
                <a:gd name="connsiteY8" fmla="*/ 588749 h 588749"/>
                <a:gd name="connsiteX9" fmla="*/ 58875 w 3308817"/>
                <a:gd name="connsiteY9" fmla="*/ 588749 h 588749"/>
                <a:gd name="connsiteX10" fmla="*/ 17244 w 3308817"/>
                <a:gd name="connsiteY10" fmla="*/ 571505 h 588749"/>
                <a:gd name="connsiteX11" fmla="*/ 0 w 3308817"/>
                <a:gd name="connsiteY11" fmla="*/ 529874 h 588749"/>
                <a:gd name="connsiteX12" fmla="*/ 0 w 3308817"/>
                <a:gd name="connsiteY12" fmla="*/ 58875 h 588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08817" h="588749">
                  <a:moveTo>
                    <a:pt x="0" y="58875"/>
                  </a:moveTo>
                  <a:cubicBezTo>
                    <a:pt x="0" y="43260"/>
                    <a:pt x="6203" y="28285"/>
                    <a:pt x="17244" y="17244"/>
                  </a:cubicBezTo>
                  <a:cubicBezTo>
                    <a:pt x="28285" y="6203"/>
                    <a:pt x="43260" y="0"/>
                    <a:pt x="58875" y="0"/>
                  </a:cubicBezTo>
                  <a:lnTo>
                    <a:pt x="3249942" y="0"/>
                  </a:lnTo>
                  <a:cubicBezTo>
                    <a:pt x="3265557" y="0"/>
                    <a:pt x="3280532" y="6203"/>
                    <a:pt x="3291573" y="17244"/>
                  </a:cubicBezTo>
                  <a:cubicBezTo>
                    <a:pt x="3302614" y="28285"/>
                    <a:pt x="3308817" y="43260"/>
                    <a:pt x="3308817" y="58875"/>
                  </a:cubicBezTo>
                  <a:lnTo>
                    <a:pt x="3308817" y="529874"/>
                  </a:lnTo>
                  <a:cubicBezTo>
                    <a:pt x="3308817" y="545489"/>
                    <a:pt x="3302614" y="560464"/>
                    <a:pt x="3291573" y="571505"/>
                  </a:cubicBezTo>
                  <a:cubicBezTo>
                    <a:pt x="3280532" y="582546"/>
                    <a:pt x="3265557" y="588749"/>
                    <a:pt x="3249942" y="588749"/>
                  </a:cubicBezTo>
                  <a:lnTo>
                    <a:pt x="58875" y="588749"/>
                  </a:lnTo>
                  <a:cubicBezTo>
                    <a:pt x="43260" y="588749"/>
                    <a:pt x="28285" y="582546"/>
                    <a:pt x="17244" y="571505"/>
                  </a:cubicBezTo>
                  <a:cubicBezTo>
                    <a:pt x="6203" y="560464"/>
                    <a:pt x="0" y="545489"/>
                    <a:pt x="0" y="529874"/>
                  </a:cubicBezTo>
                  <a:lnTo>
                    <a:pt x="0" y="58875"/>
                  </a:lnTo>
                  <a:close/>
                </a:path>
              </a:pathLst>
            </a:custGeom>
            <a:solidFill>
              <a:schemeClr val="tx2">
                <a:lumMod val="40000"/>
                <a:lumOff val="60000"/>
              </a:schemeClr>
            </a:solidFill>
            <a:ln>
              <a:solidFill>
                <a:schemeClr val="bg1">
                  <a:lumMod val="95000"/>
                </a:schemeClr>
              </a:solidFill>
            </a:ln>
          </p:spPr>
          <p:style>
            <a:lnRef idx="1">
              <a:schemeClr val="accent4"/>
            </a:lnRef>
            <a:fillRef idx="3">
              <a:schemeClr val="accent4"/>
            </a:fillRef>
            <a:effectRef idx="2">
              <a:schemeClr val="accent4"/>
            </a:effectRef>
            <a:fontRef idx="minor">
              <a:schemeClr val="lt1"/>
            </a:fontRef>
          </p:style>
          <p:txBody>
            <a:bodyPr spcFirstLastPara="0" vert="horz" wrap="square" lIns="47724" tIns="40104" rIns="47724" bIns="40104" numCol="1" spcCol="1270" anchor="ctr" anchorCtr="0">
              <a:noAutofit/>
            </a:bodyPr>
            <a:lstStyle/>
            <a:p>
              <a:pPr lvl="0" algn="l" defTabSz="533400">
                <a:lnSpc>
                  <a:spcPct val="90000"/>
                </a:lnSpc>
                <a:spcBef>
                  <a:spcPct val="0"/>
                </a:spcBef>
                <a:spcAft>
                  <a:spcPct val="35000"/>
                </a:spcAft>
                <a:buFont typeface="Wingdings" pitchFamily="2" charset="2"/>
                <a:buChar char="§"/>
              </a:pPr>
              <a:r>
                <a:rPr lang="ru-RU" sz="1200" b="1" dirty="0" smtClean="0">
                  <a:solidFill>
                    <a:schemeClr val="accent4">
                      <a:lumMod val="90000"/>
                      <a:lumOff val="10000"/>
                    </a:schemeClr>
                  </a:solidFill>
                </a:rPr>
                <a:t> Ведение ордерного склада</a:t>
              </a:r>
            </a:p>
            <a:p>
              <a:pPr lvl="0" algn="l" defTabSz="533400">
                <a:lnSpc>
                  <a:spcPct val="90000"/>
                </a:lnSpc>
                <a:spcBef>
                  <a:spcPct val="0"/>
                </a:spcBef>
                <a:spcAft>
                  <a:spcPct val="35000"/>
                </a:spcAft>
                <a:buFont typeface="Wingdings" pitchFamily="2" charset="2"/>
                <a:buChar char="§"/>
              </a:pPr>
              <a:r>
                <a:rPr lang="ru-RU" sz="1200" b="1" dirty="0" smtClean="0">
                  <a:solidFill>
                    <a:schemeClr val="accent4">
                      <a:lumMod val="90000"/>
                      <a:lumOff val="10000"/>
                    </a:schemeClr>
                  </a:solidFill>
                </a:rPr>
                <a:t> Учет спецодежды и инвентаря</a:t>
              </a:r>
              <a:endParaRPr lang="ru-RU" sz="1200" b="1" dirty="0">
                <a:solidFill>
                  <a:schemeClr val="accent4">
                    <a:lumMod val="90000"/>
                    <a:lumOff val="10000"/>
                  </a:schemeClr>
                </a:solidFill>
              </a:endParaRPr>
            </a:p>
          </p:txBody>
        </p:sp>
        <p:sp>
          <p:nvSpPr>
            <p:cNvPr id="67" name="Полилиния 66"/>
            <p:cNvSpPr/>
            <p:nvPr/>
          </p:nvSpPr>
          <p:spPr>
            <a:xfrm>
              <a:off x="4620189" y="4137395"/>
              <a:ext cx="4009461" cy="1312393"/>
            </a:xfrm>
            <a:custGeom>
              <a:avLst/>
              <a:gdLst>
                <a:gd name="connsiteX0" fmla="*/ 0 w 3308817"/>
                <a:gd name="connsiteY0" fmla="*/ 58875 h 588749"/>
                <a:gd name="connsiteX1" fmla="*/ 17244 w 3308817"/>
                <a:gd name="connsiteY1" fmla="*/ 17244 h 588749"/>
                <a:gd name="connsiteX2" fmla="*/ 58875 w 3308817"/>
                <a:gd name="connsiteY2" fmla="*/ 0 h 588749"/>
                <a:gd name="connsiteX3" fmla="*/ 3249942 w 3308817"/>
                <a:gd name="connsiteY3" fmla="*/ 0 h 588749"/>
                <a:gd name="connsiteX4" fmla="*/ 3291573 w 3308817"/>
                <a:gd name="connsiteY4" fmla="*/ 17244 h 588749"/>
                <a:gd name="connsiteX5" fmla="*/ 3308817 w 3308817"/>
                <a:gd name="connsiteY5" fmla="*/ 58875 h 588749"/>
                <a:gd name="connsiteX6" fmla="*/ 3308817 w 3308817"/>
                <a:gd name="connsiteY6" fmla="*/ 529874 h 588749"/>
                <a:gd name="connsiteX7" fmla="*/ 3291573 w 3308817"/>
                <a:gd name="connsiteY7" fmla="*/ 571505 h 588749"/>
                <a:gd name="connsiteX8" fmla="*/ 3249942 w 3308817"/>
                <a:gd name="connsiteY8" fmla="*/ 588749 h 588749"/>
                <a:gd name="connsiteX9" fmla="*/ 58875 w 3308817"/>
                <a:gd name="connsiteY9" fmla="*/ 588749 h 588749"/>
                <a:gd name="connsiteX10" fmla="*/ 17244 w 3308817"/>
                <a:gd name="connsiteY10" fmla="*/ 571505 h 588749"/>
                <a:gd name="connsiteX11" fmla="*/ 0 w 3308817"/>
                <a:gd name="connsiteY11" fmla="*/ 529874 h 588749"/>
                <a:gd name="connsiteX12" fmla="*/ 0 w 3308817"/>
                <a:gd name="connsiteY12" fmla="*/ 58875 h 588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08817" h="588749">
                  <a:moveTo>
                    <a:pt x="0" y="58875"/>
                  </a:moveTo>
                  <a:cubicBezTo>
                    <a:pt x="0" y="43260"/>
                    <a:pt x="6203" y="28285"/>
                    <a:pt x="17244" y="17244"/>
                  </a:cubicBezTo>
                  <a:cubicBezTo>
                    <a:pt x="28285" y="6203"/>
                    <a:pt x="43260" y="0"/>
                    <a:pt x="58875" y="0"/>
                  </a:cubicBezTo>
                  <a:lnTo>
                    <a:pt x="3249942" y="0"/>
                  </a:lnTo>
                  <a:cubicBezTo>
                    <a:pt x="3265557" y="0"/>
                    <a:pt x="3280532" y="6203"/>
                    <a:pt x="3291573" y="17244"/>
                  </a:cubicBezTo>
                  <a:cubicBezTo>
                    <a:pt x="3302614" y="28285"/>
                    <a:pt x="3308817" y="43260"/>
                    <a:pt x="3308817" y="58875"/>
                  </a:cubicBezTo>
                  <a:lnTo>
                    <a:pt x="3308817" y="529874"/>
                  </a:lnTo>
                  <a:cubicBezTo>
                    <a:pt x="3308817" y="545489"/>
                    <a:pt x="3302614" y="560464"/>
                    <a:pt x="3291573" y="571505"/>
                  </a:cubicBezTo>
                  <a:cubicBezTo>
                    <a:pt x="3280532" y="582546"/>
                    <a:pt x="3265557" y="588749"/>
                    <a:pt x="3249942" y="588749"/>
                  </a:cubicBezTo>
                  <a:lnTo>
                    <a:pt x="58875" y="588749"/>
                  </a:lnTo>
                  <a:cubicBezTo>
                    <a:pt x="43260" y="588749"/>
                    <a:pt x="28285" y="582546"/>
                    <a:pt x="17244" y="571505"/>
                  </a:cubicBezTo>
                  <a:cubicBezTo>
                    <a:pt x="6203" y="560464"/>
                    <a:pt x="0" y="545489"/>
                    <a:pt x="0" y="529874"/>
                  </a:cubicBezTo>
                  <a:lnTo>
                    <a:pt x="0" y="58875"/>
                  </a:lnTo>
                  <a:close/>
                </a:path>
              </a:pathLst>
            </a:custGeom>
            <a:solidFill>
              <a:schemeClr val="tx2">
                <a:lumMod val="40000"/>
                <a:lumOff val="60000"/>
              </a:schemeClr>
            </a:solidFill>
            <a:ln>
              <a:solidFill>
                <a:schemeClr val="bg1">
                  <a:lumMod val="95000"/>
                </a:schemeClr>
              </a:solidFill>
            </a:ln>
          </p:spPr>
          <p:style>
            <a:lnRef idx="1">
              <a:schemeClr val="accent4"/>
            </a:lnRef>
            <a:fillRef idx="3">
              <a:schemeClr val="accent4"/>
            </a:fillRef>
            <a:effectRef idx="2">
              <a:schemeClr val="accent4"/>
            </a:effectRef>
            <a:fontRef idx="minor">
              <a:schemeClr val="lt1"/>
            </a:fontRef>
          </p:style>
          <p:txBody>
            <a:bodyPr spcFirstLastPara="0" vert="horz" wrap="square" lIns="47724" tIns="40104" rIns="47724" bIns="40104" numCol="1" spcCol="1270" anchor="ctr" anchorCtr="0">
              <a:noAutofit/>
            </a:bodyPr>
            <a:lstStyle/>
            <a:p>
              <a:pPr lvl="0" algn="l" defTabSz="533400">
                <a:lnSpc>
                  <a:spcPct val="90000"/>
                </a:lnSpc>
                <a:spcBef>
                  <a:spcPct val="0"/>
                </a:spcBef>
                <a:spcAft>
                  <a:spcPct val="35000"/>
                </a:spcAft>
                <a:buFont typeface="Wingdings" pitchFamily="2" charset="2"/>
                <a:buChar char="§"/>
              </a:pPr>
              <a:r>
                <a:rPr lang="ru-RU" sz="1200" b="1" dirty="0" smtClean="0">
                  <a:solidFill>
                    <a:schemeClr val="accent4">
                      <a:lumMod val="90000"/>
                      <a:lumOff val="10000"/>
                    </a:schemeClr>
                  </a:solidFill>
                </a:rPr>
                <a:t> Учет заработной платы по сдельным нарядам</a:t>
              </a:r>
            </a:p>
            <a:p>
              <a:pPr lvl="0" algn="l" defTabSz="533400">
                <a:lnSpc>
                  <a:spcPct val="90000"/>
                </a:lnSpc>
                <a:spcBef>
                  <a:spcPct val="0"/>
                </a:spcBef>
                <a:spcAft>
                  <a:spcPct val="35000"/>
                </a:spcAft>
                <a:buFont typeface="Wingdings" pitchFamily="2" charset="2"/>
                <a:buChar char="§"/>
              </a:pPr>
              <a:r>
                <a:rPr lang="ru-RU" sz="1200" b="1" dirty="0" smtClean="0">
                  <a:solidFill>
                    <a:schemeClr val="accent4">
                      <a:lumMod val="90000"/>
                      <a:lumOff val="10000"/>
                    </a:schemeClr>
                  </a:solidFill>
                </a:rPr>
                <a:t> Ведение листков на доплату</a:t>
              </a:r>
            </a:p>
            <a:p>
              <a:pPr lvl="0" algn="l" defTabSz="533400">
                <a:lnSpc>
                  <a:spcPct val="90000"/>
                </a:lnSpc>
                <a:spcBef>
                  <a:spcPct val="0"/>
                </a:spcBef>
                <a:spcAft>
                  <a:spcPct val="35000"/>
                </a:spcAft>
                <a:buFont typeface="Wingdings" pitchFamily="2" charset="2"/>
                <a:buChar char="§"/>
              </a:pPr>
              <a:r>
                <a:rPr lang="ru-RU" sz="1200" b="1" dirty="0" smtClean="0">
                  <a:solidFill>
                    <a:schemeClr val="accent4">
                      <a:lumMod val="90000"/>
                      <a:lumOff val="10000"/>
                    </a:schemeClr>
                  </a:solidFill>
                </a:rPr>
                <a:t> Учет отработанного времени по путевым листам и рапортам о работе механизма</a:t>
              </a:r>
            </a:p>
            <a:p>
              <a:pPr lvl="0" algn="l" defTabSz="533400">
                <a:lnSpc>
                  <a:spcPct val="90000"/>
                </a:lnSpc>
                <a:spcBef>
                  <a:spcPct val="0"/>
                </a:spcBef>
                <a:spcAft>
                  <a:spcPct val="35000"/>
                </a:spcAft>
                <a:buFont typeface="Wingdings" pitchFamily="2" charset="2"/>
                <a:buChar char="§"/>
              </a:pPr>
              <a:r>
                <a:rPr lang="ru-RU" sz="1200" b="1" dirty="0" smtClean="0">
                  <a:solidFill>
                    <a:schemeClr val="accent4">
                      <a:lumMod val="90000"/>
                      <a:lumOff val="10000"/>
                    </a:schemeClr>
                  </a:solidFill>
                </a:rPr>
                <a:t> Расчет оплаты труда с дифференциацией в зависимости от тарифного разряда</a:t>
              </a:r>
              <a:endParaRPr lang="ru-RU" sz="1200" b="1" dirty="0">
                <a:solidFill>
                  <a:schemeClr val="accent4">
                    <a:lumMod val="90000"/>
                    <a:lumOff val="10000"/>
                  </a:schemeClr>
                </a:solidFill>
              </a:endParaRPr>
            </a:p>
          </p:txBody>
        </p:sp>
        <p:sp>
          <p:nvSpPr>
            <p:cNvPr id="68" name="Полилиния 67"/>
            <p:cNvSpPr/>
            <p:nvPr/>
          </p:nvSpPr>
          <p:spPr>
            <a:xfrm>
              <a:off x="4620189" y="5537199"/>
              <a:ext cx="4009461" cy="901701"/>
            </a:xfrm>
            <a:custGeom>
              <a:avLst/>
              <a:gdLst>
                <a:gd name="connsiteX0" fmla="*/ 0 w 3308817"/>
                <a:gd name="connsiteY0" fmla="*/ 58875 h 588749"/>
                <a:gd name="connsiteX1" fmla="*/ 17244 w 3308817"/>
                <a:gd name="connsiteY1" fmla="*/ 17244 h 588749"/>
                <a:gd name="connsiteX2" fmla="*/ 58875 w 3308817"/>
                <a:gd name="connsiteY2" fmla="*/ 0 h 588749"/>
                <a:gd name="connsiteX3" fmla="*/ 3249942 w 3308817"/>
                <a:gd name="connsiteY3" fmla="*/ 0 h 588749"/>
                <a:gd name="connsiteX4" fmla="*/ 3291573 w 3308817"/>
                <a:gd name="connsiteY4" fmla="*/ 17244 h 588749"/>
                <a:gd name="connsiteX5" fmla="*/ 3308817 w 3308817"/>
                <a:gd name="connsiteY5" fmla="*/ 58875 h 588749"/>
                <a:gd name="connsiteX6" fmla="*/ 3308817 w 3308817"/>
                <a:gd name="connsiteY6" fmla="*/ 529874 h 588749"/>
                <a:gd name="connsiteX7" fmla="*/ 3291573 w 3308817"/>
                <a:gd name="connsiteY7" fmla="*/ 571505 h 588749"/>
                <a:gd name="connsiteX8" fmla="*/ 3249942 w 3308817"/>
                <a:gd name="connsiteY8" fmla="*/ 588749 h 588749"/>
                <a:gd name="connsiteX9" fmla="*/ 58875 w 3308817"/>
                <a:gd name="connsiteY9" fmla="*/ 588749 h 588749"/>
                <a:gd name="connsiteX10" fmla="*/ 17244 w 3308817"/>
                <a:gd name="connsiteY10" fmla="*/ 571505 h 588749"/>
                <a:gd name="connsiteX11" fmla="*/ 0 w 3308817"/>
                <a:gd name="connsiteY11" fmla="*/ 529874 h 588749"/>
                <a:gd name="connsiteX12" fmla="*/ 0 w 3308817"/>
                <a:gd name="connsiteY12" fmla="*/ 58875 h 588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08817" h="588749">
                  <a:moveTo>
                    <a:pt x="0" y="58875"/>
                  </a:moveTo>
                  <a:cubicBezTo>
                    <a:pt x="0" y="43260"/>
                    <a:pt x="6203" y="28285"/>
                    <a:pt x="17244" y="17244"/>
                  </a:cubicBezTo>
                  <a:cubicBezTo>
                    <a:pt x="28285" y="6203"/>
                    <a:pt x="43260" y="0"/>
                    <a:pt x="58875" y="0"/>
                  </a:cubicBezTo>
                  <a:lnTo>
                    <a:pt x="3249942" y="0"/>
                  </a:lnTo>
                  <a:cubicBezTo>
                    <a:pt x="3265557" y="0"/>
                    <a:pt x="3280532" y="6203"/>
                    <a:pt x="3291573" y="17244"/>
                  </a:cubicBezTo>
                  <a:cubicBezTo>
                    <a:pt x="3302614" y="28285"/>
                    <a:pt x="3308817" y="43260"/>
                    <a:pt x="3308817" y="58875"/>
                  </a:cubicBezTo>
                  <a:lnTo>
                    <a:pt x="3308817" y="529874"/>
                  </a:lnTo>
                  <a:cubicBezTo>
                    <a:pt x="3308817" y="545489"/>
                    <a:pt x="3302614" y="560464"/>
                    <a:pt x="3291573" y="571505"/>
                  </a:cubicBezTo>
                  <a:cubicBezTo>
                    <a:pt x="3280532" y="582546"/>
                    <a:pt x="3265557" y="588749"/>
                    <a:pt x="3249942" y="588749"/>
                  </a:cubicBezTo>
                  <a:lnTo>
                    <a:pt x="58875" y="588749"/>
                  </a:lnTo>
                  <a:cubicBezTo>
                    <a:pt x="43260" y="588749"/>
                    <a:pt x="28285" y="582546"/>
                    <a:pt x="17244" y="571505"/>
                  </a:cubicBezTo>
                  <a:cubicBezTo>
                    <a:pt x="6203" y="560464"/>
                    <a:pt x="0" y="545489"/>
                    <a:pt x="0" y="529874"/>
                  </a:cubicBezTo>
                  <a:lnTo>
                    <a:pt x="0" y="58875"/>
                  </a:lnTo>
                  <a:close/>
                </a:path>
              </a:pathLst>
            </a:custGeom>
            <a:solidFill>
              <a:schemeClr val="tx2">
                <a:lumMod val="40000"/>
                <a:lumOff val="60000"/>
              </a:schemeClr>
            </a:solidFill>
            <a:ln>
              <a:solidFill>
                <a:schemeClr val="bg1">
                  <a:lumMod val="95000"/>
                </a:schemeClr>
              </a:solidFill>
            </a:ln>
          </p:spPr>
          <p:style>
            <a:lnRef idx="1">
              <a:schemeClr val="accent4"/>
            </a:lnRef>
            <a:fillRef idx="3">
              <a:schemeClr val="accent4"/>
            </a:fillRef>
            <a:effectRef idx="2">
              <a:schemeClr val="accent4"/>
            </a:effectRef>
            <a:fontRef idx="minor">
              <a:schemeClr val="lt1"/>
            </a:fontRef>
          </p:style>
          <p:txBody>
            <a:bodyPr spcFirstLastPara="0" vert="horz" wrap="square" lIns="47724" tIns="40104" rIns="47724" bIns="40104" numCol="1" spcCol="1270" anchor="ctr" anchorCtr="0">
              <a:noAutofit/>
            </a:bodyPr>
            <a:lstStyle/>
            <a:p>
              <a:pPr lvl="0" algn="l" defTabSz="533400">
                <a:lnSpc>
                  <a:spcPct val="90000"/>
                </a:lnSpc>
                <a:spcBef>
                  <a:spcPct val="0"/>
                </a:spcBef>
                <a:spcAft>
                  <a:spcPct val="35000"/>
                </a:spcAft>
                <a:buFont typeface="Wingdings" pitchFamily="2" charset="2"/>
                <a:buChar char="§"/>
              </a:pPr>
              <a:r>
                <a:rPr lang="ru-RU" sz="1200" b="1" dirty="0" smtClean="0">
                  <a:solidFill>
                    <a:schemeClr val="accent4">
                      <a:lumMod val="90000"/>
                      <a:lumOff val="10000"/>
                    </a:schemeClr>
                  </a:solidFill>
                </a:rPr>
                <a:t> Учет выполненных работ по объектам строительства</a:t>
              </a:r>
            </a:p>
            <a:p>
              <a:pPr lvl="0" algn="l" defTabSz="533400">
                <a:lnSpc>
                  <a:spcPct val="90000"/>
                </a:lnSpc>
                <a:spcBef>
                  <a:spcPct val="0"/>
                </a:spcBef>
                <a:spcAft>
                  <a:spcPct val="35000"/>
                </a:spcAft>
                <a:buFont typeface="Wingdings" pitchFamily="2" charset="2"/>
                <a:buChar char="§"/>
              </a:pPr>
              <a:r>
                <a:rPr lang="ru-RU" sz="1200" b="1" dirty="0" smtClean="0">
                  <a:solidFill>
                    <a:schemeClr val="accent4">
                      <a:lumMod val="90000"/>
                      <a:lumOff val="10000"/>
                    </a:schemeClr>
                  </a:solidFill>
                </a:rPr>
                <a:t> Учет затрат на механизацию (учет  затрат на  эксплуатацию собственной и арендованной техники, учет  затрат на ГСМ)</a:t>
              </a:r>
              <a:endParaRPr lang="ru-RU" sz="1200" b="1" dirty="0">
                <a:solidFill>
                  <a:schemeClr val="accent4">
                    <a:lumMod val="90000"/>
                    <a:lumOff val="10000"/>
                  </a:schemeClr>
                </a:solidFill>
              </a:endParaRPr>
            </a:p>
          </p:txBody>
        </p:sp>
        <p:sp>
          <p:nvSpPr>
            <p:cNvPr id="69" name="Полилиния 68"/>
            <p:cNvSpPr/>
            <p:nvPr/>
          </p:nvSpPr>
          <p:spPr>
            <a:xfrm>
              <a:off x="4620189" y="3624409"/>
              <a:ext cx="4009461" cy="425573"/>
            </a:xfrm>
            <a:custGeom>
              <a:avLst/>
              <a:gdLst>
                <a:gd name="connsiteX0" fmla="*/ 0 w 3308817"/>
                <a:gd name="connsiteY0" fmla="*/ 58875 h 588749"/>
                <a:gd name="connsiteX1" fmla="*/ 17244 w 3308817"/>
                <a:gd name="connsiteY1" fmla="*/ 17244 h 588749"/>
                <a:gd name="connsiteX2" fmla="*/ 58875 w 3308817"/>
                <a:gd name="connsiteY2" fmla="*/ 0 h 588749"/>
                <a:gd name="connsiteX3" fmla="*/ 3249942 w 3308817"/>
                <a:gd name="connsiteY3" fmla="*/ 0 h 588749"/>
                <a:gd name="connsiteX4" fmla="*/ 3291573 w 3308817"/>
                <a:gd name="connsiteY4" fmla="*/ 17244 h 588749"/>
                <a:gd name="connsiteX5" fmla="*/ 3308817 w 3308817"/>
                <a:gd name="connsiteY5" fmla="*/ 58875 h 588749"/>
                <a:gd name="connsiteX6" fmla="*/ 3308817 w 3308817"/>
                <a:gd name="connsiteY6" fmla="*/ 529874 h 588749"/>
                <a:gd name="connsiteX7" fmla="*/ 3291573 w 3308817"/>
                <a:gd name="connsiteY7" fmla="*/ 571505 h 588749"/>
                <a:gd name="connsiteX8" fmla="*/ 3249942 w 3308817"/>
                <a:gd name="connsiteY8" fmla="*/ 588749 h 588749"/>
                <a:gd name="connsiteX9" fmla="*/ 58875 w 3308817"/>
                <a:gd name="connsiteY9" fmla="*/ 588749 h 588749"/>
                <a:gd name="connsiteX10" fmla="*/ 17244 w 3308817"/>
                <a:gd name="connsiteY10" fmla="*/ 571505 h 588749"/>
                <a:gd name="connsiteX11" fmla="*/ 0 w 3308817"/>
                <a:gd name="connsiteY11" fmla="*/ 529874 h 588749"/>
                <a:gd name="connsiteX12" fmla="*/ 0 w 3308817"/>
                <a:gd name="connsiteY12" fmla="*/ 58875 h 588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08817" h="588749">
                  <a:moveTo>
                    <a:pt x="0" y="58875"/>
                  </a:moveTo>
                  <a:cubicBezTo>
                    <a:pt x="0" y="43260"/>
                    <a:pt x="6203" y="28285"/>
                    <a:pt x="17244" y="17244"/>
                  </a:cubicBezTo>
                  <a:cubicBezTo>
                    <a:pt x="28285" y="6203"/>
                    <a:pt x="43260" y="0"/>
                    <a:pt x="58875" y="0"/>
                  </a:cubicBezTo>
                  <a:lnTo>
                    <a:pt x="3249942" y="0"/>
                  </a:lnTo>
                  <a:cubicBezTo>
                    <a:pt x="3265557" y="0"/>
                    <a:pt x="3280532" y="6203"/>
                    <a:pt x="3291573" y="17244"/>
                  </a:cubicBezTo>
                  <a:cubicBezTo>
                    <a:pt x="3302614" y="28285"/>
                    <a:pt x="3308817" y="43260"/>
                    <a:pt x="3308817" y="58875"/>
                  </a:cubicBezTo>
                  <a:lnTo>
                    <a:pt x="3308817" y="529874"/>
                  </a:lnTo>
                  <a:cubicBezTo>
                    <a:pt x="3308817" y="545489"/>
                    <a:pt x="3302614" y="560464"/>
                    <a:pt x="3291573" y="571505"/>
                  </a:cubicBezTo>
                  <a:cubicBezTo>
                    <a:pt x="3280532" y="582546"/>
                    <a:pt x="3265557" y="588749"/>
                    <a:pt x="3249942" y="588749"/>
                  </a:cubicBezTo>
                  <a:lnTo>
                    <a:pt x="58875" y="588749"/>
                  </a:lnTo>
                  <a:cubicBezTo>
                    <a:pt x="43260" y="588749"/>
                    <a:pt x="28285" y="582546"/>
                    <a:pt x="17244" y="571505"/>
                  </a:cubicBezTo>
                  <a:cubicBezTo>
                    <a:pt x="6203" y="560464"/>
                    <a:pt x="0" y="545489"/>
                    <a:pt x="0" y="529874"/>
                  </a:cubicBezTo>
                  <a:lnTo>
                    <a:pt x="0" y="58875"/>
                  </a:lnTo>
                  <a:close/>
                </a:path>
              </a:pathLst>
            </a:custGeom>
            <a:solidFill>
              <a:schemeClr val="tx2">
                <a:lumMod val="40000"/>
                <a:lumOff val="60000"/>
              </a:schemeClr>
            </a:solidFill>
            <a:ln>
              <a:solidFill>
                <a:schemeClr val="bg1">
                  <a:lumMod val="95000"/>
                </a:schemeClr>
              </a:solidFill>
            </a:ln>
          </p:spPr>
          <p:style>
            <a:lnRef idx="1">
              <a:schemeClr val="accent4"/>
            </a:lnRef>
            <a:fillRef idx="3">
              <a:schemeClr val="accent4"/>
            </a:fillRef>
            <a:effectRef idx="2">
              <a:schemeClr val="accent4"/>
            </a:effectRef>
            <a:fontRef idx="minor">
              <a:schemeClr val="lt1"/>
            </a:fontRef>
          </p:style>
          <p:txBody>
            <a:bodyPr spcFirstLastPara="0" vert="horz" wrap="square" lIns="47724" tIns="40104" rIns="47724" bIns="40104" numCol="1" spcCol="1270" anchor="ctr" anchorCtr="0">
              <a:noAutofit/>
            </a:bodyPr>
            <a:lstStyle/>
            <a:p>
              <a:pPr lvl="0" algn="l" defTabSz="533400">
                <a:lnSpc>
                  <a:spcPct val="90000"/>
                </a:lnSpc>
                <a:spcBef>
                  <a:spcPct val="0"/>
                </a:spcBef>
                <a:spcAft>
                  <a:spcPct val="35000"/>
                </a:spcAft>
                <a:buFont typeface="Wingdings" pitchFamily="2" charset="2"/>
                <a:buChar char="§"/>
              </a:pPr>
              <a:r>
                <a:rPr lang="ru-RU" sz="1200" b="1" dirty="0" smtClean="0">
                  <a:solidFill>
                    <a:schemeClr val="accent4">
                      <a:lumMod val="90000"/>
                      <a:lumOff val="10000"/>
                    </a:schemeClr>
                  </a:solidFill>
                </a:rPr>
                <a:t> Учет финансирования, долевое финансирование</a:t>
              </a:r>
            </a:p>
            <a:p>
              <a:pPr lvl="0" algn="l" defTabSz="533400">
                <a:lnSpc>
                  <a:spcPct val="90000"/>
                </a:lnSpc>
                <a:spcBef>
                  <a:spcPct val="0"/>
                </a:spcBef>
                <a:spcAft>
                  <a:spcPct val="35000"/>
                </a:spcAft>
                <a:buFont typeface="Wingdings" pitchFamily="2" charset="2"/>
                <a:buChar char="§"/>
              </a:pPr>
              <a:r>
                <a:rPr lang="ru-RU" sz="1200" b="1" dirty="0" smtClean="0">
                  <a:solidFill>
                    <a:schemeClr val="accent4">
                      <a:lumMod val="90000"/>
                      <a:lumOff val="10000"/>
                    </a:schemeClr>
                  </a:solidFill>
                </a:rPr>
                <a:t> Учет расчетов с заказчиками и подрядчиками</a:t>
              </a:r>
              <a:endParaRPr lang="ru-RU" sz="1200" b="1" dirty="0">
                <a:solidFill>
                  <a:schemeClr val="accent4">
                    <a:lumMod val="90000"/>
                    <a:lumOff val="10000"/>
                  </a:schemeClr>
                </a:solidFill>
              </a:endParaRPr>
            </a:p>
          </p:txBody>
        </p:sp>
        <p:sp>
          <p:nvSpPr>
            <p:cNvPr id="70" name="Двойная стрелка влево/вправо 69"/>
            <p:cNvSpPr/>
            <p:nvPr/>
          </p:nvSpPr>
          <p:spPr bwMode="auto">
            <a:xfrm>
              <a:off x="3970189" y="2720330"/>
              <a:ext cx="598311" cy="191911"/>
            </a:xfrm>
            <a:prstGeom prst="leftRightArrow">
              <a:avLst/>
            </a:prstGeom>
            <a:solidFill>
              <a:schemeClr val="accent1">
                <a:lumMod val="20000"/>
                <a:lumOff val="80000"/>
              </a:schemeClr>
            </a:solidFill>
            <a:ln>
              <a:solidFill>
                <a:schemeClr val="accent4">
                  <a:lumMod val="90000"/>
                  <a:lumOff val="10000"/>
                </a:schemeClr>
              </a:solidFill>
              <a:headEnd type="none" w="med" len="med"/>
              <a:tailEnd type="none" w="med" len="med"/>
            </a:ln>
          </p:spPr>
          <p:style>
            <a:lnRef idx="2">
              <a:schemeClr val="accent4"/>
            </a:lnRef>
            <a:fillRef idx="1003">
              <a:schemeClr val="dk2"/>
            </a:fillRef>
            <a:effectRef idx="0">
              <a:schemeClr val="accent4"/>
            </a:effectRef>
            <a:fontRef idx="minor">
              <a:schemeClr val="dk1"/>
            </a:fontRef>
          </p:style>
          <p:txBody>
            <a:bodyPr vert="horz" wrap="none" lIns="91440" tIns="0" rIns="91440" bIns="45720" numCol="1" rtlCol="0" anchor="ctr" anchorCtr="0" compatLnSpc="1">
              <a:prstTxWarp prst="textNoShape">
                <a:avLst/>
              </a:prstTxWarp>
            </a:bodyPr>
            <a:lstStyle/>
            <a:p>
              <a:pPr marL="0" marR="0" indent="0" algn="ctr" defTabSz="914400" rtl="0" eaLnBrk="0" fontAlgn="base" latinLnBrk="0" hangingPunct="0">
                <a:lnSpc>
                  <a:spcPct val="110000"/>
                </a:lnSpc>
                <a:spcBef>
                  <a:spcPct val="50000"/>
                </a:spcBef>
                <a:spcAft>
                  <a:spcPct val="0"/>
                </a:spcAft>
                <a:buClrTx/>
                <a:buSzTx/>
                <a:buFontTx/>
                <a:buNone/>
                <a:tabLst/>
              </a:pPr>
              <a:endParaRPr kumimoji="0" lang="ru-RU" sz="1600" b="0" i="0" u="none" strike="noStrike" cap="none" normalizeH="0" baseline="0" dirty="0" smtClean="0">
                <a:ln>
                  <a:noFill/>
                </a:ln>
                <a:solidFill>
                  <a:schemeClr val="accent4">
                    <a:lumMod val="90000"/>
                    <a:lumOff val="10000"/>
                  </a:schemeClr>
                </a:solidFill>
                <a:effectLst/>
                <a:latin typeface="Arial" charset="0"/>
              </a:endParaRPr>
            </a:p>
          </p:txBody>
        </p:sp>
        <p:sp>
          <p:nvSpPr>
            <p:cNvPr id="71" name="Двойная стрелка влево/вправо 70"/>
            <p:cNvSpPr/>
            <p:nvPr/>
          </p:nvSpPr>
          <p:spPr bwMode="auto">
            <a:xfrm>
              <a:off x="3970189" y="3230785"/>
              <a:ext cx="598311" cy="191911"/>
            </a:xfrm>
            <a:prstGeom prst="leftRightArrow">
              <a:avLst/>
            </a:prstGeom>
            <a:solidFill>
              <a:schemeClr val="accent1">
                <a:lumMod val="20000"/>
                <a:lumOff val="80000"/>
              </a:schemeClr>
            </a:solidFill>
            <a:ln>
              <a:solidFill>
                <a:schemeClr val="accent4">
                  <a:lumMod val="90000"/>
                  <a:lumOff val="10000"/>
                </a:schemeClr>
              </a:solidFill>
              <a:headEnd type="none" w="med" len="med"/>
              <a:tailEnd type="none" w="med" len="med"/>
            </a:ln>
          </p:spPr>
          <p:style>
            <a:lnRef idx="2">
              <a:schemeClr val="accent4"/>
            </a:lnRef>
            <a:fillRef idx="1003">
              <a:schemeClr val="dk2"/>
            </a:fillRef>
            <a:effectRef idx="0">
              <a:schemeClr val="accent4"/>
            </a:effectRef>
            <a:fontRef idx="minor">
              <a:schemeClr val="dk1"/>
            </a:fontRef>
          </p:style>
          <p:txBody>
            <a:bodyPr vert="horz" wrap="none" lIns="91440" tIns="0" rIns="91440" bIns="45720" numCol="1" rtlCol="0" anchor="ctr" anchorCtr="0" compatLnSpc="1">
              <a:prstTxWarp prst="textNoShape">
                <a:avLst/>
              </a:prstTxWarp>
            </a:bodyPr>
            <a:lstStyle/>
            <a:p>
              <a:pPr marL="0" marR="0" indent="0" algn="ctr" defTabSz="914400" rtl="0" eaLnBrk="0" fontAlgn="base" latinLnBrk="0" hangingPunct="0">
                <a:lnSpc>
                  <a:spcPct val="110000"/>
                </a:lnSpc>
                <a:spcBef>
                  <a:spcPct val="50000"/>
                </a:spcBef>
                <a:spcAft>
                  <a:spcPct val="0"/>
                </a:spcAft>
                <a:buClrTx/>
                <a:buSzTx/>
                <a:buFontTx/>
                <a:buNone/>
                <a:tabLst/>
              </a:pPr>
              <a:endParaRPr kumimoji="0" lang="ru-RU" sz="1600" b="0" i="0" u="none" strike="noStrike" cap="none" normalizeH="0" baseline="0" dirty="0" smtClean="0">
                <a:ln>
                  <a:noFill/>
                </a:ln>
                <a:solidFill>
                  <a:schemeClr val="accent4">
                    <a:lumMod val="90000"/>
                    <a:lumOff val="10000"/>
                  </a:schemeClr>
                </a:solidFill>
                <a:effectLst/>
                <a:latin typeface="Arial" charset="0"/>
              </a:endParaRPr>
            </a:p>
          </p:txBody>
        </p:sp>
        <p:sp>
          <p:nvSpPr>
            <p:cNvPr id="72" name="Двойная стрелка влево/вправо 71"/>
            <p:cNvSpPr/>
            <p:nvPr/>
          </p:nvSpPr>
          <p:spPr bwMode="auto">
            <a:xfrm>
              <a:off x="3970189" y="3741240"/>
              <a:ext cx="598311" cy="191911"/>
            </a:xfrm>
            <a:prstGeom prst="leftRightArrow">
              <a:avLst/>
            </a:prstGeom>
            <a:solidFill>
              <a:schemeClr val="accent1">
                <a:lumMod val="20000"/>
                <a:lumOff val="80000"/>
              </a:schemeClr>
            </a:solidFill>
            <a:ln>
              <a:solidFill>
                <a:schemeClr val="accent4">
                  <a:lumMod val="90000"/>
                  <a:lumOff val="10000"/>
                </a:schemeClr>
              </a:solidFill>
              <a:headEnd type="none" w="med" len="med"/>
              <a:tailEnd type="none" w="med" len="med"/>
            </a:ln>
          </p:spPr>
          <p:style>
            <a:lnRef idx="2">
              <a:schemeClr val="accent4"/>
            </a:lnRef>
            <a:fillRef idx="1003">
              <a:schemeClr val="dk2"/>
            </a:fillRef>
            <a:effectRef idx="0">
              <a:schemeClr val="accent4"/>
            </a:effectRef>
            <a:fontRef idx="minor">
              <a:schemeClr val="dk1"/>
            </a:fontRef>
          </p:style>
          <p:txBody>
            <a:bodyPr vert="horz" wrap="none" lIns="91440" tIns="0" rIns="91440" bIns="45720" numCol="1" rtlCol="0" anchor="ctr" anchorCtr="0" compatLnSpc="1">
              <a:prstTxWarp prst="textNoShape">
                <a:avLst/>
              </a:prstTxWarp>
            </a:bodyPr>
            <a:lstStyle/>
            <a:p>
              <a:pPr marL="0" marR="0" indent="0" algn="ctr" defTabSz="914400" rtl="0" eaLnBrk="0" fontAlgn="base" latinLnBrk="0" hangingPunct="0">
                <a:lnSpc>
                  <a:spcPct val="110000"/>
                </a:lnSpc>
                <a:spcBef>
                  <a:spcPct val="50000"/>
                </a:spcBef>
                <a:spcAft>
                  <a:spcPct val="0"/>
                </a:spcAft>
                <a:buClrTx/>
                <a:buSzTx/>
                <a:buFontTx/>
                <a:buNone/>
                <a:tabLst/>
              </a:pPr>
              <a:endParaRPr kumimoji="0" lang="ru-RU" sz="1600" b="0" i="0" u="none" strike="noStrike" cap="none" normalizeH="0" baseline="0" dirty="0" smtClean="0">
                <a:ln>
                  <a:noFill/>
                </a:ln>
                <a:solidFill>
                  <a:schemeClr val="accent4">
                    <a:lumMod val="90000"/>
                    <a:lumOff val="10000"/>
                  </a:schemeClr>
                </a:solidFill>
                <a:effectLst/>
                <a:latin typeface="Arial" charset="0"/>
              </a:endParaRPr>
            </a:p>
          </p:txBody>
        </p:sp>
        <p:sp>
          <p:nvSpPr>
            <p:cNvPr id="73" name="Двойная стрелка влево/вправо 72"/>
            <p:cNvSpPr/>
            <p:nvPr/>
          </p:nvSpPr>
          <p:spPr bwMode="auto">
            <a:xfrm>
              <a:off x="3970189" y="4697636"/>
              <a:ext cx="598311" cy="191911"/>
            </a:xfrm>
            <a:prstGeom prst="leftRightArrow">
              <a:avLst/>
            </a:prstGeom>
            <a:solidFill>
              <a:schemeClr val="accent1">
                <a:lumMod val="20000"/>
                <a:lumOff val="80000"/>
              </a:schemeClr>
            </a:solidFill>
            <a:ln>
              <a:solidFill>
                <a:schemeClr val="accent4">
                  <a:lumMod val="90000"/>
                  <a:lumOff val="10000"/>
                </a:schemeClr>
              </a:solidFill>
              <a:headEnd type="none" w="med" len="med"/>
              <a:tailEnd type="none" w="med" len="med"/>
            </a:ln>
          </p:spPr>
          <p:style>
            <a:lnRef idx="2">
              <a:schemeClr val="accent4"/>
            </a:lnRef>
            <a:fillRef idx="1003">
              <a:schemeClr val="dk2"/>
            </a:fillRef>
            <a:effectRef idx="0">
              <a:schemeClr val="accent4"/>
            </a:effectRef>
            <a:fontRef idx="minor">
              <a:schemeClr val="dk1"/>
            </a:fontRef>
          </p:style>
          <p:txBody>
            <a:bodyPr vert="horz" wrap="none" lIns="91440" tIns="0" rIns="91440" bIns="45720" numCol="1" rtlCol="0" anchor="ctr" anchorCtr="0" compatLnSpc="1">
              <a:prstTxWarp prst="textNoShape">
                <a:avLst/>
              </a:prstTxWarp>
            </a:bodyPr>
            <a:lstStyle/>
            <a:p>
              <a:pPr marL="0" marR="0" indent="0" algn="ctr" defTabSz="914400" rtl="0" eaLnBrk="0" fontAlgn="base" latinLnBrk="0" hangingPunct="0">
                <a:lnSpc>
                  <a:spcPct val="110000"/>
                </a:lnSpc>
                <a:spcBef>
                  <a:spcPct val="50000"/>
                </a:spcBef>
                <a:spcAft>
                  <a:spcPct val="0"/>
                </a:spcAft>
                <a:buClrTx/>
                <a:buSzTx/>
                <a:buFontTx/>
                <a:buNone/>
                <a:tabLst/>
              </a:pPr>
              <a:endParaRPr kumimoji="0" lang="ru-RU" sz="1600" b="0" i="0" u="none" strike="noStrike" cap="none" normalizeH="0" baseline="0" dirty="0" smtClean="0">
                <a:ln>
                  <a:noFill/>
                </a:ln>
                <a:solidFill>
                  <a:schemeClr val="accent4">
                    <a:lumMod val="90000"/>
                    <a:lumOff val="10000"/>
                  </a:schemeClr>
                </a:solidFill>
                <a:effectLst/>
                <a:latin typeface="Arial" charset="0"/>
              </a:endParaRPr>
            </a:p>
          </p:txBody>
        </p:sp>
        <p:sp>
          <p:nvSpPr>
            <p:cNvPr id="74" name="Двойная стрелка влево/вправо 73"/>
            <p:cNvSpPr/>
            <p:nvPr/>
          </p:nvSpPr>
          <p:spPr bwMode="auto">
            <a:xfrm>
              <a:off x="3970189" y="5892094"/>
              <a:ext cx="598311" cy="191911"/>
            </a:xfrm>
            <a:prstGeom prst="leftRightArrow">
              <a:avLst/>
            </a:prstGeom>
            <a:solidFill>
              <a:schemeClr val="accent1">
                <a:lumMod val="20000"/>
                <a:lumOff val="80000"/>
              </a:schemeClr>
            </a:solidFill>
            <a:ln>
              <a:solidFill>
                <a:schemeClr val="accent4">
                  <a:lumMod val="90000"/>
                  <a:lumOff val="10000"/>
                </a:schemeClr>
              </a:solidFill>
              <a:headEnd type="none" w="med" len="med"/>
              <a:tailEnd type="none" w="med" len="med"/>
            </a:ln>
          </p:spPr>
          <p:style>
            <a:lnRef idx="2">
              <a:schemeClr val="accent4"/>
            </a:lnRef>
            <a:fillRef idx="1003">
              <a:schemeClr val="dk2"/>
            </a:fillRef>
            <a:effectRef idx="0">
              <a:schemeClr val="accent4"/>
            </a:effectRef>
            <a:fontRef idx="minor">
              <a:schemeClr val="dk1"/>
            </a:fontRef>
          </p:style>
          <p:txBody>
            <a:bodyPr vert="horz" wrap="none" lIns="91440" tIns="0" rIns="91440" bIns="45720" numCol="1" rtlCol="0" anchor="ctr" anchorCtr="0" compatLnSpc="1">
              <a:prstTxWarp prst="textNoShape">
                <a:avLst/>
              </a:prstTxWarp>
            </a:bodyPr>
            <a:lstStyle/>
            <a:p>
              <a:pPr marL="0" marR="0" indent="0" algn="ctr" defTabSz="914400" rtl="0" eaLnBrk="0" fontAlgn="base" latinLnBrk="0" hangingPunct="0">
                <a:lnSpc>
                  <a:spcPct val="110000"/>
                </a:lnSpc>
                <a:spcBef>
                  <a:spcPct val="50000"/>
                </a:spcBef>
                <a:spcAft>
                  <a:spcPct val="0"/>
                </a:spcAft>
                <a:buClrTx/>
                <a:buSzTx/>
                <a:buFontTx/>
                <a:buNone/>
                <a:tabLst/>
              </a:pPr>
              <a:endParaRPr kumimoji="0" lang="ru-RU" sz="1600" b="0" i="0" u="none" strike="noStrike" cap="none" normalizeH="0" baseline="0" dirty="0" smtClean="0">
                <a:ln>
                  <a:noFill/>
                </a:ln>
                <a:solidFill>
                  <a:schemeClr val="accent4">
                    <a:lumMod val="90000"/>
                    <a:lumOff val="10000"/>
                  </a:schemeClr>
                </a:solidFill>
                <a:effectLst/>
                <a:latin typeface="Arial" charset="0"/>
              </a:endParaRPr>
            </a:p>
          </p:txBody>
        </p:sp>
      </p:gr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5.jpg"/>
          <p:cNvPicPr>
            <a:picLocks noChangeAspect="1"/>
          </p:cNvPicPr>
          <p:nvPr/>
        </p:nvPicPr>
        <p:blipFill>
          <a:blip r:embed="rId3" cstate="print"/>
          <a:stretch>
            <a:fillRect/>
          </a:stretch>
        </p:blipFill>
        <p:spPr>
          <a:xfrm>
            <a:off x="438150" y="1190625"/>
            <a:ext cx="1435101" cy="1076326"/>
          </a:xfrm>
          <a:prstGeom prst="rect">
            <a:avLst/>
          </a:prstGeom>
        </p:spPr>
      </p:pic>
      <p:sp>
        <p:nvSpPr>
          <p:cNvPr id="2" name="Заголовок 1"/>
          <p:cNvSpPr>
            <a:spLocks noGrp="1"/>
          </p:cNvSpPr>
          <p:nvPr>
            <p:ph type="title"/>
          </p:nvPr>
        </p:nvSpPr>
        <p:spPr>
          <a:xfrm>
            <a:off x="1125538" y="19050"/>
            <a:ext cx="7871706" cy="805039"/>
          </a:xfrm>
        </p:spPr>
        <p:txBody>
          <a:bodyPr/>
          <a:lstStyle/>
          <a:p>
            <a:r>
              <a:rPr lang="ru-RU" dirty="0" smtClean="0">
                <a:cs typeface="Times New Roman" pitchFamily="18" charset="0"/>
              </a:rPr>
              <a:t>Материальный учет</a:t>
            </a:r>
            <a:endParaRPr lang="ru-RU" dirty="0"/>
          </a:p>
        </p:txBody>
      </p:sp>
      <p:graphicFrame>
        <p:nvGraphicFramePr>
          <p:cNvPr id="5" name="Схема 4"/>
          <p:cNvGraphicFramePr/>
          <p:nvPr/>
        </p:nvGraphicFramePr>
        <p:xfrm>
          <a:off x="1314450" y="1301749"/>
          <a:ext cx="7467600" cy="495617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25538" y="19050"/>
            <a:ext cx="7871706" cy="805039"/>
          </a:xfrm>
        </p:spPr>
        <p:txBody>
          <a:bodyPr/>
          <a:lstStyle/>
          <a:p>
            <a:r>
              <a:rPr lang="ru-RU" dirty="0" smtClean="0">
                <a:cs typeface="Times New Roman" pitchFamily="18" charset="0"/>
              </a:rPr>
              <a:t>Ведение ордерного склада</a:t>
            </a:r>
            <a:endParaRPr lang="ru-RU" dirty="0"/>
          </a:p>
        </p:txBody>
      </p:sp>
      <p:pic>
        <p:nvPicPr>
          <p:cNvPr id="10" name="Рисунок 9" descr="15.jpeg"/>
          <p:cNvPicPr>
            <a:picLocks noChangeAspect="1"/>
          </p:cNvPicPr>
          <p:nvPr/>
        </p:nvPicPr>
        <p:blipFill>
          <a:blip r:embed="rId3" cstate="print"/>
          <a:stretch>
            <a:fillRect/>
          </a:stretch>
        </p:blipFill>
        <p:spPr>
          <a:xfrm>
            <a:off x="3181350" y="2847975"/>
            <a:ext cx="2708910" cy="1504950"/>
          </a:xfrm>
          <a:prstGeom prst="rect">
            <a:avLst/>
          </a:prstGeom>
          <a:ln>
            <a:noFill/>
          </a:ln>
          <a:effectLst>
            <a:softEdge rad="112500"/>
          </a:effectLst>
        </p:spPr>
      </p:pic>
      <p:sp>
        <p:nvSpPr>
          <p:cNvPr id="11" name="Полилиния 10"/>
          <p:cNvSpPr/>
          <p:nvPr/>
        </p:nvSpPr>
        <p:spPr bwMode="auto">
          <a:xfrm>
            <a:off x="314325" y="1638300"/>
            <a:ext cx="2657475" cy="1609725"/>
          </a:xfrm>
          <a:custGeom>
            <a:avLst/>
            <a:gdLst>
              <a:gd name="connsiteX0" fmla="*/ 0 w 2657475"/>
              <a:gd name="connsiteY0" fmla="*/ 301631 h 1809750"/>
              <a:gd name="connsiteX1" fmla="*/ 88346 w 2657475"/>
              <a:gd name="connsiteY1" fmla="*/ 88346 h 1809750"/>
              <a:gd name="connsiteX2" fmla="*/ 301632 w 2657475"/>
              <a:gd name="connsiteY2" fmla="*/ 1 h 1809750"/>
              <a:gd name="connsiteX3" fmla="*/ 2355844 w 2657475"/>
              <a:gd name="connsiteY3" fmla="*/ 0 h 1809750"/>
              <a:gd name="connsiteX4" fmla="*/ 2569129 w 2657475"/>
              <a:gd name="connsiteY4" fmla="*/ 88346 h 1809750"/>
              <a:gd name="connsiteX5" fmla="*/ 2657474 w 2657475"/>
              <a:gd name="connsiteY5" fmla="*/ 301632 h 1809750"/>
              <a:gd name="connsiteX6" fmla="*/ 2657475 w 2657475"/>
              <a:gd name="connsiteY6" fmla="*/ 1508119 h 1809750"/>
              <a:gd name="connsiteX7" fmla="*/ 2569129 w 2657475"/>
              <a:gd name="connsiteY7" fmla="*/ 1721404 h 1809750"/>
              <a:gd name="connsiteX8" fmla="*/ 2355844 w 2657475"/>
              <a:gd name="connsiteY8" fmla="*/ 1809750 h 1809750"/>
              <a:gd name="connsiteX9" fmla="*/ 301631 w 2657475"/>
              <a:gd name="connsiteY9" fmla="*/ 1809750 h 1809750"/>
              <a:gd name="connsiteX10" fmla="*/ 88346 w 2657475"/>
              <a:gd name="connsiteY10" fmla="*/ 1721404 h 1809750"/>
              <a:gd name="connsiteX11" fmla="*/ 1 w 2657475"/>
              <a:gd name="connsiteY11" fmla="*/ 1508119 h 1809750"/>
              <a:gd name="connsiteX12" fmla="*/ 0 w 2657475"/>
              <a:gd name="connsiteY12" fmla="*/ 301631 h 1809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57475" h="1809750">
                <a:moveTo>
                  <a:pt x="0" y="301631"/>
                </a:moveTo>
                <a:cubicBezTo>
                  <a:pt x="0" y="221633"/>
                  <a:pt x="31779" y="144912"/>
                  <a:pt x="88346" y="88346"/>
                </a:cubicBezTo>
                <a:cubicBezTo>
                  <a:pt x="144913" y="31779"/>
                  <a:pt x="221634" y="0"/>
                  <a:pt x="301632" y="1"/>
                </a:cubicBezTo>
                <a:lnTo>
                  <a:pt x="2355844" y="0"/>
                </a:lnTo>
                <a:cubicBezTo>
                  <a:pt x="2435842" y="0"/>
                  <a:pt x="2512563" y="31779"/>
                  <a:pt x="2569129" y="88346"/>
                </a:cubicBezTo>
                <a:cubicBezTo>
                  <a:pt x="2625696" y="144913"/>
                  <a:pt x="2657475" y="221634"/>
                  <a:pt x="2657474" y="301632"/>
                </a:cubicBezTo>
                <a:cubicBezTo>
                  <a:pt x="2657474" y="703794"/>
                  <a:pt x="2657475" y="1105957"/>
                  <a:pt x="2657475" y="1508119"/>
                </a:cubicBezTo>
                <a:cubicBezTo>
                  <a:pt x="2657475" y="1588117"/>
                  <a:pt x="2625696" y="1664838"/>
                  <a:pt x="2569129" y="1721404"/>
                </a:cubicBezTo>
                <a:cubicBezTo>
                  <a:pt x="2512562" y="1777971"/>
                  <a:pt x="2435841" y="1809750"/>
                  <a:pt x="2355844" y="1809750"/>
                </a:cubicBezTo>
                <a:lnTo>
                  <a:pt x="301631" y="1809750"/>
                </a:lnTo>
                <a:cubicBezTo>
                  <a:pt x="221633" y="1809750"/>
                  <a:pt x="144912" y="1777971"/>
                  <a:pt x="88346" y="1721404"/>
                </a:cubicBezTo>
                <a:cubicBezTo>
                  <a:pt x="31779" y="1664837"/>
                  <a:pt x="0" y="1588116"/>
                  <a:pt x="1" y="1508119"/>
                </a:cubicBezTo>
                <a:cubicBezTo>
                  <a:pt x="1" y="1105956"/>
                  <a:pt x="0" y="703794"/>
                  <a:pt x="0" y="301631"/>
                </a:cubicBezTo>
                <a:close/>
              </a:path>
            </a:pathLst>
          </a:custGeom>
          <a:solidFill>
            <a:srgbClr val="F2BF7A"/>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91440" tIns="0" rIns="91440" bIns="45720" numCol="1" rtlCol="0" anchor="ctr" anchorCtr="0" compatLnSpc="1">
            <a:prstTxWarp prst="textNoShape">
              <a:avLst/>
            </a:prstTxWarp>
          </a:bodyPr>
          <a:lstStyle/>
          <a:p>
            <a:pPr marL="0" marR="0" indent="0" algn="ctr" defTabSz="914400" rtl="0" eaLnBrk="0" fontAlgn="base" latinLnBrk="0" hangingPunct="0">
              <a:lnSpc>
                <a:spcPct val="110000"/>
              </a:lnSpc>
              <a:spcBef>
                <a:spcPct val="50000"/>
              </a:spcBef>
              <a:spcAft>
                <a:spcPct val="0"/>
              </a:spcAft>
              <a:buClrTx/>
              <a:buSzTx/>
              <a:buFontTx/>
              <a:buNone/>
              <a:tabLst/>
            </a:pPr>
            <a:endParaRPr kumimoji="0" lang="ru-RU" sz="1600" b="0" i="0" u="none" strike="noStrike" cap="none" normalizeH="0" baseline="0" smtClean="0">
              <a:ln>
                <a:noFill/>
              </a:ln>
              <a:solidFill>
                <a:schemeClr val="tx1"/>
              </a:solidFill>
              <a:effectLst/>
              <a:latin typeface="Arial" charset="0"/>
            </a:endParaRPr>
          </a:p>
        </p:txBody>
      </p:sp>
      <p:sp>
        <p:nvSpPr>
          <p:cNvPr id="12" name="TextBox 11"/>
          <p:cNvSpPr txBox="1"/>
          <p:nvPr/>
        </p:nvSpPr>
        <p:spPr>
          <a:xfrm>
            <a:off x="428625" y="1704975"/>
            <a:ext cx="2438400" cy="1498552"/>
          </a:xfrm>
          <a:prstGeom prst="rect">
            <a:avLst/>
          </a:prstGeom>
          <a:noFill/>
        </p:spPr>
        <p:txBody>
          <a:bodyPr wrap="square" rtlCol="0">
            <a:spAutoFit/>
          </a:bodyPr>
          <a:lstStyle/>
          <a:p>
            <a:r>
              <a:rPr lang="ru-RU" sz="1200" b="1" dirty="0" smtClean="0"/>
              <a:t>Оформление поступлений и использования товаров на ордерном складе по факту получения, при этом финансовые документы могут быть получены позднее</a:t>
            </a:r>
            <a:endParaRPr lang="ru-RU" sz="1200" b="1" dirty="0"/>
          </a:p>
        </p:txBody>
      </p:sp>
      <p:sp>
        <p:nvSpPr>
          <p:cNvPr id="19" name="Полилиния 18"/>
          <p:cNvSpPr/>
          <p:nvPr/>
        </p:nvSpPr>
        <p:spPr bwMode="auto">
          <a:xfrm>
            <a:off x="314325" y="4562475"/>
            <a:ext cx="2657475" cy="1609725"/>
          </a:xfrm>
          <a:custGeom>
            <a:avLst/>
            <a:gdLst>
              <a:gd name="connsiteX0" fmla="*/ 0 w 2657475"/>
              <a:gd name="connsiteY0" fmla="*/ 301631 h 1809750"/>
              <a:gd name="connsiteX1" fmla="*/ 88346 w 2657475"/>
              <a:gd name="connsiteY1" fmla="*/ 88346 h 1809750"/>
              <a:gd name="connsiteX2" fmla="*/ 301632 w 2657475"/>
              <a:gd name="connsiteY2" fmla="*/ 1 h 1809750"/>
              <a:gd name="connsiteX3" fmla="*/ 2355844 w 2657475"/>
              <a:gd name="connsiteY3" fmla="*/ 0 h 1809750"/>
              <a:gd name="connsiteX4" fmla="*/ 2569129 w 2657475"/>
              <a:gd name="connsiteY4" fmla="*/ 88346 h 1809750"/>
              <a:gd name="connsiteX5" fmla="*/ 2657474 w 2657475"/>
              <a:gd name="connsiteY5" fmla="*/ 301632 h 1809750"/>
              <a:gd name="connsiteX6" fmla="*/ 2657475 w 2657475"/>
              <a:gd name="connsiteY6" fmla="*/ 1508119 h 1809750"/>
              <a:gd name="connsiteX7" fmla="*/ 2569129 w 2657475"/>
              <a:gd name="connsiteY7" fmla="*/ 1721404 h 1809750"/>
              <a:gd name="connsiteX8" fmla="*/ 2355844 w 2657475"/>
              <a:gd name="connsiteY8" fmla="*/ 1809750 h 1809750"/>
              <a:gd name="connsiteX9" fmla="*/ 301631 w 2657475"/>
              <a:gd name="connsiteY9" fmla="*/ 1809750 h 1809750"/>
              <a:gd name="connsiteX10" fmla="*/ 88346 w 2657475"/>
              <a:gd name="connsiteY10" fmla="*/ 1721404 h 1809750"/>
              <a:gd name="connsiteX11" fmla="*/ 1 w 2657475"/>
              <a:gd name="connsiteY11" fmla="*/ 1508119 h 1809750"/>
              <a:gd name="connsiteX12" fmla="*/ 0 w 2657475"/>
              <a:gd name="connsiteY12" fmla="*/ 301631 h 1809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57475" h="1809750">
                <a:moveTo>
                  <a:pt x="0" y="301631"/>
                </a:moveTo>
                <a:cubicBezTo>
                  <a:pt x="0" y="221633"/>
                  <a:pt x="31779" y="144912"/>
                  <a:pt x="88346" y="88346"/>
                </a:cubicBezTo>
                <a:cubicBezTo>
                  <a:pt x="144913" y="31779"/>
                  <a:pt x="221634" y="0"/>
                  <a:pt x="301632" y="1"/>
                </a:cubicBezTo>
                <a:lnTo>
                  <a:pt x="2355844" y="0"/>
                </a:lnTo>
                <a:cubicBezTo>
                  <a:pt x="2435842" y="0"/>
                  <a:pt x="2512563" y="31779"/>
                  <a:pt x="2569129" y="88346"/>
                </a:cubicBezTo>
                <a:cubicBezTo>
                  <a:pt x="2625696" y="144913"/>
                  <a:pt x="2657475" y="221634"/>
                  <a:pt x="2657474" y="301632"/>
                </a:cubicBezTo>
                <a:cubicBezTo>
                  <a:pt x="2657474" y="703794"/>
                  <a:pt x="2657475" y="1105957"/>
                  <a:pt x="2657475" y="1508119"/>
                </a:cubicBezTo>
                <a:cubicBezTo>
                  <a:pt x="2657475" y="1588117"/>
                  <a:pt x="2625696" y="1664838"/>
                  <a:pt x="2569129" y="1721404"/>
                </a:cubicBezTo>
                <a:cubicBezTo>
                  <a:pt x="2512562" y="1777971"/>
                  <a:pt x="2435841" y="1809750"/>
                  <a:pt x="2355844" y="1809750"/>
                </a:cubicBezTo>
                <a:lnTo>
                  <a:pt x="301631" y="1809750"/>
                </a:lnTo>
                <a:cubicBezTo>
                  <a:pt x="221633" y="1809750"/>
                  <a:pt x="144912" y="1777971"/>
                  <a:pt x="88346" y="1721404"/>
                </a:cubicBezTo>
                <a:cubicBezTo>
                  <a:pt x="31779" y="1664837"/>
                  <a:pt x="0" y="1588116"/>
                  <a:pt x="1" y="1508119"/>
                </a:cubicBezTo>
                <a:cubicBezTo>
                  <a:pt x="1" y="1105956"/>
                  <a:pt x="0" y="703794"/>
                  <a:pt x="0" y="301631"/>
                </a:cubicBezTo>
                <a:close/>
              </a:path>
            </a:pathLst>
          </a:custGeom>
          <a:solidFill>
            <a:srgbClr val="F2BF7A"/>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91440" tIns="0" rIns="91440" bIns="45720" numCol="1" rtlCol="0" anchor="ctr" anchorCtr="0" compatLnSpc="1">
            <a:prstTxWarp prst="textNoShape">
              <a:avLst/>
            </a:prstTxWarp>
          </a:bodyPr>
          <a:lstStyle/>
          <a:p>
            <a:pPr marL="0" marR="0" indent="0" algn="ctr" defTabSz="914400" rtl="0" eaLnBrk="0" fontAlgn="base" latinLnBrk="0" hangingPunct="0">
              <a:lnSpc>
                <a:spcPct val="110000"/>
              </a:lnSpc>
              <a:spcBef>
                <a:spcPct val="50000"/>
              </a:spcBef>
              <a:spcAft>
                <a:spcPct val="0"/>
              </a:spcAft>
              <a:buClrTx/>
              <a:buSzTx/>
              <a:buFontTx/>
              <a:buNone/>
              <a:tabLst/>
            </a:pPr>
            <a:endParaRPr kumimoji="0" lang="ru-RU" sz="1600" i="0" u="none" strike="noStrike" cap="none" normalizeH="0" baseline="0" smtClean="0">
              <a:ln>
                <a:noFill/>
              </a:ln>
              <a:solidFill>
                <a:schemeClr val="tx1"/>
              </a:solidFill>
              <a:effectLst/>
              <a:latin typeface="Arial" charset="0"/>
            </a:endParaRPr>
          </a:p>
        </p:txBody>
      </p:sp>
      <p:sp>
        <p:nvSpPr>
          <p:cNvPr id="20" name="TextBox 19"/>
          <p:cNvSpPr txBox="1"/>
          <p:nvPr/>
        </p:nvSpPr>
        <p:spPr>
          <a:xfrm>
            <a:off x="485775" y="4905375"/>
            <a:ext cx="2438400" cy="889154"/>
          </a:xfrm>
          <a:prstGeom prst="rect">
            <a:avLst/>
          </a:prstGeom>
          <a:noFill/>
        </p:spPr>
        <p:txBody>
          <a:bodyPr wrap="square" rtlCol="0">
            <a:spAutoFit/>
          </a:bodyPr>
          <a:lstStyle/>
          <a:p>
            <a:pPr>
              <a:spcBef>
                <a:spcPct val="0"/>
              </a:spcBef>
            </a:pPr>
            <a:r>
              <a:rPr lang="ru-RU" altLang="ru-RU" sz="1200" b="1" dirty="0" smtClean="0"/>
              <a:t>Анализ движения материалов по объектам строительства, и контроль их целевого использования</a:t>
            </a:r>
            <a:endParaRPr lang="ru-RU" altLang="ru-RU" sz="1200" b="1" dirty="0"/>
          </a:p>
        </p:txBody>
      </p:sp>
      <p:sp>
        <p:nvSpPr>
          <p:cNvPr id="21" name="Полилиния 20"/>
          <p:cNvSpPr/>
          <p:nvPr/>
        </p:nvSpPr>
        <p:spPr bwMode="auto">
          <a:xfrm>
            <a:off x="6029325" y="4562475"/>
            <a:ext cx="2657475" cy="1609725"/>
          </a:xfrm>
          <a:custGeom>
            <a:avLst/>
            <a:gdLst>
              <a:gd name="connsiteX0" fmla="*/ 0 w 2657475"/>
              <a:gd name="connsiteY0" fmla="*/ 301631 h 1809750"/>
              <a:gd name="connsiteX1" fmla="*/ 88346 w 2657475"/>
              <a:gd name="connsiteY1" fmla="*/ 88346 h 1809750"/>
              <a:gd name="connsiteX2" fmla="*/ 301632 w 2657475"/>
              <a:gd name="connsiteY2" fmla="*/ 1 h 1809750"/>
              <a:gd name="connsiteX3" fmla="*/ 2355844 w 2657475"/>
              <a:gd name="connsiteY3" fmla="*/ 0 h 1809750"/>
              <a:gd name="connsiteX4" fmla="*/ 2569129 w 2657475"/>
              <a:gd name="connsiteY4" fmla="*/ 88346 h 1809750"/>
              <a:gd name="connsiteX5" fmla="*/ 2657474 w 2657475"/>
              <a:gd name="connsiteY5" fmla="*/ 301632 h 1809750"/>
              <a:gd name="connsiteX6" fmla="*/ 2657475 w 2657475"/>
              <a:gd name="connsiteY6" fmla="*/ 1508119 h 1809750"/>
              <a:gd name="connsiteX7" fmla="*/ 2569129 w 2657475"/>
              <a:gd name="connsiteY7" fmla="*/ 1721404 h 1809750"/>
              <a:gd name="connsiteX8" fmla="*/ 2355844 w 2657475"/>
              <a:gd name="connsiteY8" fmla="*/ 1809750 h 1809750"/>
              <a:gd name="connsiteX9" fmla="*/ 301631 w 2657475"/>
              <a:gd name="connsiteY9" fmla="*/ 1809750 h 1809750"/>
              <a:gd name="connsiteX10" fmla="*/ 88346 w 2657475"/>
              <a:gd name="connsiteY10" fmla="*/ 1721404 h 1809750"/>
              <a:gd name="connsiteX11" fmla="*/ 1 w 2657475"/>
              <a:gd name="connsiteY11" fmla="*/ 1508119 h 1809750"/>
              <a:gd name="connsiteX12" fmla="*/ 0 w 2657475"/>
              <a:gd name="connsiteY12" fmla="*/ 301631 h 1809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57475" h="1809750">
                <a:moveTo>
                  <a:pt x="0" y="301631"/>
                </a:moveTo>
                <a:cubicBezTo>
                  <a:pt x="0" y="221633"/>
                  <a:pt x="31779" y="144912"/>
                  <a:pt x="88346" y="88346"/>
                </a:cubicBezTo>
                <a:cubicBezTo>
                  <a:pt x="144913" y="31779"/>
                  <a:pt x="221634" y="0"/>
                  <a:pt x="301632" y="1"/>
                </a:cubicBezTo>
                <a:lnTo>
                  <a:pt x="2355844" y="0"/>
                </a:lnTo>
                <a:cubicBezTo>
                  <a:pt x="2435842" y="0"/>
                  <a:pt x="2512563" y="31779"/>
                  <a:pt x="2569129" y="88346"/>
                </a:cubicBezTo>
                <a:cubicBezTo>
                  <a:pt x="2625696" y="144913"/>
                  <a:pt x="2657475" y="221634"/>
                  <a:pt x="2657474" y="301632"/>
                </a:cubicBezTo>
                <a:cubicBezTo>
                  <a:pt x="2657474" y="703794"/>
                  <a:pt x="2657475" y="1105957"/>
                  <a:pt x="2657475" y="1508119"/>
                </a:cubicBezTo>
                <a:cubicBezTo>
                  <a:pt x="2657475" y="1588117"/>
                  <a:pt x="2625696" y="1664838"/>
                  <a:pt x="2569129" y="1721404"/>
                </a:cubicBezTo>
                <a:cubicBezTo>
                  <a:pt x="2512562" y="1777971"/>
                  <a:pt x="2435841" y="1809750"/>
                  <a:pt x="2355844" y="1809750"/>
                </a:cubicBezTo>
                <a:lnTo>
                  <a:pt x="301631" y="1809750"/>
                </a:lnTo>
                <a:cubicBezTo>
                  <a:pt x="221633" y="1809750"/>
                  <a:pt x="144912" y="1777971"/>
                  <a:pt x="88346" y="1721404"/>
                </a:cubicBezTo>
                <a:cubicBezTo>
                  <a:pt x="31779" y="1664837"/>
                  <a:pt x="0" y="1588116"/>
                  <a:pt x="1" y="1508119"/>
                </a:cubicBezTo>
                <a:cubicBezTo>
                  <a:pt x="1" y="1105956"/>
                  <a:pt x="0" y="703794"/>
                  <a:pt x="0" y="301631"/>
                </a:cubicBezTo>
                <a:close/>
              </a:path>
            </a:pathLst>
          </a:custGeom>
          <a:solidFill>
            <a:srgbClr val="F2BF7A"/>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91440" tIns="0" rIns="91440" bIns="45720" numCol="1" rtlCol="0" anchor="ctr" anchorCtr="0" compatLnSpc="1">
            <a:prstTxWarp prst="textNoShape">
              <a:avLst/>
            </a:prstTxWarp>
          </a:bodyPr>
          <a:lstStyle/>
          <a:p>
            <a:pPr marL="0" marR="0" indent="0" algn="ctr" defTabSz="914400" rtl="0" eaLnBrk="0" fontAlgn="base" latinLnBrk="0" hangingPunct="0">
              <a:lnSpc>
                <a:spcPct val="110000"/>
              </a:lnSpc>
              <a:spcBef>
                <a:spcPct val="50000"/>
              </a:spcBef>
              <a:spcAft>
                <a:spcPct val="0"/>
              </a:spcAft>
              <a:buClrTx/>
              <a:buSzTx/>
              <a:buFontTx/>
              <a:buNone/>
              <a:tabLst/>
            </a:pPr>
            <a:endParaRPr kumimoji="0" lang="ru-RU" sz="1600" b="0" i="0" u="none" strike="noStrike" cap="none" normalizeH="0" baseline="0" smtClean="0">
              <a:ln>
                <a:noFill/>
              </a:ln>
              <a:solidFill>
                <a:schemeClr val="tx1"/>
              </a:solidFill>
              <a:effectLst/>
              <a:latin typeface="Arial" charset="0"/>
            </a:endParaRPr>
          </a:p>
        </p:txBody>
      </p:sp>
      <p:sp>
        <p:nvSpPr>
          <p:cNvPr id="22" name="TextBox 21"/>
          <p:cNvSpPr txBox="1"/>
          <p:nvPr/>
        </p:nvSpPr>
        <p:spPr>
          <a:xfrm>
            <a:off x="6124575" y="5057775"/>
            <a:ext cx="2438400" cy="686022"/>
          </a:xfrm>
          <a:prstGeom prst="rect">
            <a:avLst/>
          </a:prstGeom>
          <a:noFill/>
        </p:spPr>
        <p:txBody>
          <a:bodyPr wrap="square" rtlCol="0">
            <a:spAutoFit/>
          </a:bodyPr>
          <a:lstStyle/>
          <a:p>
            <a:pPr>
              <a:spcBef>
                <a:spcPct val="0"/>
              </a:spcBef>
            </a:pPr>
            <a:r>
              <a:rPr lang="ru-RU" altLang="ru-RU" sz="1200" b="1" dirty="0" smtClean="0"/>
              <a:t>Ведение материального учета по строительным участкам </a:t>
            </a:r>
            <a:endParaRPr lang="ru-RU" altLang="ru-RU" sz="1200" b="1" dirty="0"/>
          </a:p>
        </p:txBody>
      </p:sp>
      <p:sp>
        <p:nvSpPr>
          <p:cNvPr id="23" name="Полилиния 22"/>
          <p:cNvSpPr/>
          <p:nvPr/>
        </p:nvSpPr>
        <p:spPr bwMode="auto">
          <a:xfrm>
            <a:off x="6029325" y="1638300"/>
            <a:ext cx="2657475" cy="1609725"/>
          </a:xfrm>
          <a:custGeom>
            <a:avLst/>
            <a:gdLst>
              <a:gd name="connsiteX0" fmla="*/ 0 w 2657475"/>
              <a:gd name="connsiteY0" fmla="*/ 301631 h 1809750"/>
              <a:gd name="connsiteX1" fmla="*/ 88346 w 2657475"/>
              <a:gd name="connsiteY1" fmla="*/ 88346 h 1809750"/>
              <a:gd name="connsiteX2" fmla="*/ 301632 w 2657475"/>
              <a:gd name="connsiteY2" fmla="*/ 1 h 1809750"/>
              <a:gd name="connsiteX3" fmla="*/ 2355844 w 2657475"/>
              <a:gd name="connsiteY3" fmla="*/ 0 h 1809750"/>
              <a:gd name="connsiteX4" fmla="*/ 2569129 w 2657475"/>
              <a:gd name="connsiteY4" fmla="*/ 88346 h 1809750"/>
              <a:gd name="connsiteX5" fmla="*/ 2657474 w 2657475"/>
              <a:gd name="connsiteY5" fmla="*/ 301632 h 1809750"/>
              <a:gd name="connsiteX6" fmla="*/ 2657475 w 2657475"/>
              <a:gd name="connsiteY6" fmla="*/ 1508119 h 1809750"/>
              <a:gd name="connsiteX7" fmla="*/ 2569129 w 2657475"/>
              <a:gd name="connsiteY7" fmla="*/ 1721404 h 1809750"/>
              <a:gd name="connsiteX8" fmla="*/ 2355844 w 2657475"/>
              <a:gd name="connsiteY8" fmla="*/ 1809750 h 1809750"/>
              <a:gd name="connsiteX9" fmla="*/ 301631 w 2657475"/>
              <a:gd name="connsiteY9" fmla="*/ 1809750 h 1809750"/>
              <a:gd name="connsiteX10" fmla="*/ 88346 w 2657475"/>
              <a:gd name="connsiteY10" fmla="*/ 1721404 h 1809750"/>
              <a:gd name="connsiteX11" fmla="*/ 1 w 2657475"/>
              <a:gd name="connsiteY11" fmla="*/ 1508119 h 1809750"/>
              <a:gd name="connsiteX12" fmla="*/ 0 w 2657475"/>
              <a:gd name="connsiteY12" fmla="*/ 301631 h 1809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57475" h="1809750">
                <a:moveTo>
                  <a:pt x="0" y="301631"/>
                </a:moveTo>
                <a:cubicBezTo>
                  <a:pt x="0" y="221633"/>
                  <a:pt x="31779" y="144912"/>
                  <a:pt x="88346" y="88346"/>
                </a:cubicBezTo>
                <a:cubicBezTo>
                  <a:pt x="144913" y="31779"/>
                  <a:pt x="221634" y="0"/>
                  <a:pt x="301632" y="1"/>
                </a:cubicBezTo>
                <a:lnTo>
                  <a:pt x="2355844" y="0"/>
                </a:lnTo>
                <a:cubicBezTo>
                  <a:pt x="2435842" y="0"/>
                  <a:pt x="2512563" y="31779"/>
                  <a:pt x="2569129" y="88346"/>
                </a:cubicBezTo>
                <a:cubicBezTo>
                  <a:pt x="2625696" y="144913"/>
                  <a:pt x="2657475" y="221634"/>
                  <a:pt x="2657474" y="301632"/>
                </a:cubicBezTo>
                <a:cubicBezTo>
                  <a:pt x="2657474" y="703794"/>
                  <a:pt x="2657475" y="1105957"/>
                  <a:pt x="2657475" y="1508119"/>
                </a:cubicBezTo>
                <a:cubicBezTo>
                  <a:pt x="2657475" y="1588117"/>
                  <a:pt x="2625696" y="1664838"/>
                  <a:pt x="2569129" y="1721404"/>
                </a:cubicBezTo>
                <a:cubicBezTo>
                  <a:pt x="2512562" y="1777971"/>
                  <a:pt x="2435841" y="1809750"/>
                  <a:pt x="2355844" y="1809750"/>
                </a:cubicBezTo>
                <a:lnTo>
                  <a:pt x="301631" y="1809750"/>
                </a:lnTo>
                <a:cubicBezTo>
                  <a:pt x="221633" y="1809750"/>
                  <a:pt x="144912" y="1777971"/>
                  <a:pt x="88346" y="1721404"/>
                </a:cubicBezTo>
                <a:cubicBezTo>
                  <a:pt x="31779" y="1664837"/>
                  <a:pt x="0" y="1588116"/>
                  <a:pt x="1" y="1508119"/>
                </a:cubicBezTo>
                <a:cubicBezTo>
                  <a:pt x="1" y="1105956"/>
                  <a:pt x="0" y="703794"/>
                  <a:pt x="0" y="301631"/>
                </a:cubicBezTo>
                <a:close/>
              </a:path>
            </a:pathLst>
          </a:custGeom>
          <a:solidFill>
            <a:srgbClr val="F2BF7A"/>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91440" tIns="0" rIns="91440" bIns="45720" numCol="1" rtlCol="0" anchor="ctr" anchorCtr="0" compatLnSpc="1">
            <a:prstTxWarp prst="textNoShape">
              <a:avLst/>
            </a:prstTxWarp>
          </a:bodyPr>
          <a:lstStyle/>
          <a:p>
            <a:pPr marL="0" marR="0" indent="0" algn="ctr" defTabSz="914400" rtl="0" eaLnBrk="0" fontAlgn="base" latinLnBrk="0" hangingPunct="0">
              <a:lnSpc>
                <a:spcPct val="110000"/>
              </a:lnSpc>
              <a:spcBef>
                <a:spcPct val="50000"/>
              </a:spcBef>
              <a:spcAft>
                <a:spcPct val="0"/>
              </a:spcAft>
              <a:buClrTx/>
              <a:buSzTx/>
              <a:buFontTx/>
              <a:buNone/>
              <a:tabLst/>
            </a:pPr>
            <a:endParaRPr kumimoji="0" lang="ru-RU" sz="1600" b="0" i="0" u="none" strike="noStrike" cap="none" normalizeH="0" baseline="0" smtClean="0">
              <a:ln>
                <a:noFill/>
              </a:ln>
              <a:solidFill>
                <a:schemeClr val="tx1"/>
              </a:solidFill>
              <a:effectLst/>
              <a:latin typeface="Arial" charset="0"/>
            </a:endParaRPr>
          </a:p>
        </p:txBody>
      </p:sp>
      <p:sp>
        <p:nvSpPr>
          <p:cNvPr id="24" name="TextBox 23"/>
          <p:cNvSpPr txBox="1"/>
          <p:nvPr/>
        </p:nvSpPr>
        <p:spPr>
          <a:xfrm>
            <a:off x="6134100" y="1981200"/>
            <a:ext cx="2438400" cy="889154"/>
          </a:xfrm>
          <a:prstGeom prst="rect">
            <a:avLst/>
          </a:prstGeom>
          <a:noFill/>
        </p:spPr>
        <p:txBody>
          <a:bodyPr wrap="square" rtlCol="0">
            <a:spAutoFit/>
          </a:bodyPr>
          <a:lstStyle/>
          <a:p>
            <a:pPr>
              <a:spcBef>
                <a:spcPct val="0"/>
              </a:spcBef>
            </a:pPr>
            <a:r>
              <a:rPr lang="ru-RU" altLang="ru-RU" sz="1200" b="1" dirty="0" smtClean="0"/>
              <a:t>Учет перемещений и использования товаров, не отражающихся в бухгалтерском учете</a:t>
            </a:r>
            <a:endParaRPr lang="ru-RU" altLang="ru-RU" sz="1200" b="1" dirty="0"/>
          </a:p>
        </p:txBody>
      </p:sp>
      <p:sp>
        <p:nvSpPr>
          <p:cNvPr id="25" name="Стрелка вниз 24"/>
          <p:cNvSpPr/>
          <p:nvPr/>
        </p:nvSpPr>
        <p:spPr bwMode="auto">
          <a:xfrm rot="2700000">
            <a:off x="3162300" y="4619625"/>
            <a:ext cx="419100" cy="581025"/>
          </a:xfrm>
          <a:prstGeom prst="downArrow">
            <a:avLst/>
          </a:prstGeom>
          <a:solidFill>
            <a:schemeClr val="bg1">
              <a:lumMod val="50000"/>
            </a:schemeClr>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91440" tIns="0" rIns="91440" bIns="45720" numCol="1" rtlCol="0" anchor="ctr" anchorCtr="0" compatLnSpc="1">
            <a:prstTxWarp prst="textNoShape">
              <a:avLst/>
            </a:prstTxWarp>
          </a:bodyPr>
          <a:lstStyle/>
          <a:p>
            <a:pPr marL="0" marR="0" indent="0" algn="ctr" defTabSz="914400" rtl="0" eaLnBrk="0" fontAlgn="base" latinLnBrk="0" hangingPunct="0">
              <a:lnSpc>
                <a:spcPct val="110000"/>
              </a:lnSpc>
              <a:spcBef>
                <a:spcPct val="50000"/>
              </a:spcBef>
              <a:spcAft>
                <a:spcPct val="0"/>
              </a:spcAft>
              <a:buClrTx/>
              <a:buSzTx/>
              <a:buFontTx/>
              <a:buNone/>
              <a:tabLst/>
            </a:pPr>
            <a:endParaRPr kumimoji="0" lang="ru-RU" sz="1600" b="0" i="0" u="none" strike="noStrike" cap="none" normalizeH="0" baseline="0" smtClean="0">
              <a:ln>
                <a:noFill/>
              </a:ln>
              <a:solidFill>
                <a:schemeClr val="tx1"/>
              </a:solidFill>
              <a:effectLst/>
              <a:latin typeface="Arial" charset="0"/>
            </a:endParaRPr>
          </a:p>
        </p:txBody>
      </p:sp>
      <p:sp>
        <p:nvSpPr>
          <p:cNvPr id="26" name="Стрелка вниз 25"/>
          <p:cNvSpPr/>
          <p:nvPr/>
        </p:nvSpPr>
        <p:spPr bwMode="auto">
          <a:xfrm rot="8100000">
            <a:off x="3162300" y="2095502"/>
            <a:ext cx="419100" cy="581025"/>
          </a:xfrm>
          <a:prstGeom prst="downArrow">
            <a:avLst/>
          </a:prstGeom>
          <a:solidFill>
            <a:schemeClr val="bg1">
              <a:lumMod val="50000"/>
            </a:schemeClr>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91440" tIns="0" rIns="91440" bIns="45720" numCol="1" rtlCol="0" anchor="ctr" anchorCtr="0" compatLnSpc="1">
            <a:prstTxWarp prst="textNoShape">
              <a:avLst/>
            </a:prstTxWarp>
          </a:bodyPr>
          <a:lstStyle/>
          <a:p>
            <a:pPr marL="0" marR="0" indent="0" algn="ctr" defTabSz="914400" rtl="0" eaLnBrk="0" fontAlgn="base" latinLnBrk="0" hangingPunct="0">
              <a:lnSpc>
                <a:spcPct val="110000"/>
              </a:lnSpc>
              <a:spcBef>
                <a:spcPct val="50000"/>
              </a:spcBef>
              <a:spcAft>
                <a:spcPct val="0"/>
              </a:spcAft>
              <a:buClrTx/>
              <a:buSzTx/>
              <a:buFontTx/>
              <a:buNone/>
              <a:tabLst/>
            </a:pPr>
            <a:endParaRPr kumimoji="0" lang="ru-RU" sz="1600" b="0" i="0" u="none" strike="noStrike" cap="none" normalizeH="0" baseline="0" smtClean="0">
              <a:ln>
                <a:noFill/>
              </a:ln>
              <a:solidFill>
                <a:schemeClr val="tx1"/>
              </a:solidFill>
              <a:effectLst/>
              <a:latin typeface="Arial" charset="0"/>
            </a:endParaRPr>
          </a:p>
        </p:txBody>
      </p:sp>
      <p:sp>
        <p:nvSpPr>
          <p:cNvPr id="27" name="Стрелка вниз 26"/>
          <p:cNvSpPr/>
          <p:nvPr/>
        </p:nvSpPr>
        <p:spPr bwMode="auto">
          <a:xfrm rot="13500000">
            <a:off x="5438775" y="2095502"/>
            <a:ext cx="419100" cy="581025"/>
          </a:xfrm>
          <a:prstGeom prst="downArrow">
            <a:avLst/>
          </a:prstGeom>
          <a:solidFill>
            <a:schemeClr val="bg1">
              <a:lumMod val="50000"/>
            </a:schemeClr>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91440" tIns="0" rIns="91440" bIns="45720" numCol="1" rtlCol="0" anchor="ctr" anchorCtr="0" compatLnSpc="1">
            <a:prstTxWarp prst="textNoShape">
              <a:avLst/>
            </a:prstTxWarp>
          </a:bodyPr>
          <a:lstStyle/>
          <a:p>
            <a:pPr marL="0" marR="0" indent="0" algn="ctr" defTabSz="914400" rtl="0" eaLnBrk="0" fontAlgn="base" latinLnBrk="0" hangingPunct="0">
              <a:lnSpc>
                <a:spcPct val="110000"/>
              </a:lnSpc>
              <a:spcBef>
                <a:spcPct val="50000"/>
              </a:spcBef>
              <a:spcAft>
                <a:spcPct val="0"/>
              </a:spcAft>
              <a:buClrTx/>
              <a:buSzTx/>
              <a:buFontTx/>
              <a:buNone/>
              <a:tabLst/>
            </a:pPr>
            <a:endParaRPr kumimoji="0" lang="ru-RU" sz="1600" b="0" i="0" u="none" strike="noStrike" cap="none" normalizeH="0" baseline="0" smtClean="0">
              <a:ln>
                <a:noFill/>
              </a:ln>
              <a:solidFill>
                <a:schemeClr val="tx1"/>
              </a:solidFill>
              <a:effectLst/>
              <a:latin typeface="Arial" charset="0"/>
            </a:endParaRPr>
          </a:p>
        </p:txBody>
      </p:sp>
      <p:sp>
        <p:nvSpPr>
          <p:cNvPr id="28" name="Стрелка вниз 27"/>
          <p:cNvSpPr/>
          <p:nvPr/>
        </p:nvSpPr>
        <p:spPr bwMode="auto">
          <a:xfrm rot="18900000">
            <a:off x="5438775" y="4619625"/>
            <a:ext cx="419100" cy="581025"/>
          </a:xfrm>
          <a:prstGeom prst="downArrow">
            <a:avLst/>
          </a:prstGeom>
          <a:solidFill>
            <a:schemeClr val="bg1">
              <a:lumMod val="50000"/>
            </a:schemeClr>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91440" tIns="0" rIns="91440" bIns="45720" numCol="1" rtlCol="0" anchor="ctr" anchorCtr="0" compatLnSpc="1">
            <a:prstTxWarp prst="textNoShape">
              <a:avLst/>
            </a:prstTxWarp>
          </a:bodyPr>
          <a:lstStyle/>
          <a:p>
            <a:pPr marL="0" marR="0" indent="0" algn="ctr" defTabSz="914400" rtl="0" eaLnBrk="0" fontAlgn="base" latinLnBrk="0" hangingPunct="0">
              <a:lnSpc>
                <a:spcPct val="110000"/>
              </a:lnSpc>
              <a:spcBef>
                <a:spcPct val="50000"/>
              </a:spcBef>
              <a:spcAft>
                <a:spcPct val="0"/>
              </a:spcAft>
              <a:buClrTx/>
              <a:buSzTx/>
              <a:buFontTx/>
              <a:buNone/>
              <a:tabLst/>
            </a:pPr>
            <a:endParaRPr kumimoji="0" lang="ru-RU" sz="1600" b="0" i="0" u="none" strike="noStrike" cap="none" normalizeH="0" baseline="0" smtClean="0">
              <a:ln>
                <a:noFill/>
              </a:ln>
              <a:solidFill>
                <a:schemeClr val="tx1"/>
              </a:solidFill>
              <a:effectLst/>
              <a:latin typeface="Arial" charset="0"/>
            </a:endParaRPr>
          </a:p>
        </p:txBody>
      </p:sp>
      <p:sp>
        <p:nvSpPr>
          <p:cNvPr id="16" name="TextBox 15"/>
          <p:cNvSpPr txBox="1"/>
          <p:nvPr/>
        </p:nvSpPr>
        <p:spPr>
          <a:xfrm>
            <a:off x="3429411" y="1285875"/>
            <a:ext cx="2050818" cy="397032"/>
          </a:xfrm>
          <a:prstGeom prst="rect">
            <a:avLst/>
          </a:prstGeom>
          <a:noFill/>
        </p:spPr>
        <p:txBody>
          <a:bodyPr wrap="none" rtlCol="0">
            <a:spAutoFit/>
          </a:bodyPr>
          <a:lstStyle/>
          <a:p>
            <a:r>
              <a:rPr lang="ru-RU" sz="1800" b="1" dirty="0" smtClean="0"/>
              <a:t>Ордерная схема</a:t>
            </a:r>
            <a:endParaRPr lang="ru-RU" sz="1800" b="1" dirty="0"/>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25538" y="19050"/>
            <a:ext cx="7871706" cy="805039"/>
          </a:xfrm>
        </p:spPr>
        <p:txBody>
          <a:bodyPr/>
          <a:lstStyle/>
          <a:p>
            <a:r>
              <a:rPr lang="ru-RU" dirty="0" smtClean="0"/>
              <a:t>Ведение ордерного склада</a:t>
            </a:r>
            <a:br>
              <a:rPr lang="ru-RU" dirty="0" smtClean="0"/>
            </a:br>
            <a:r>
              <a:rPr lang="ru-RU" dirty="0" smtClean="0"/>
              <a:t>Настройка подсистемы</a:t>
            </a:r>
            <a:endParaRPr lang="ru-RU" dirty="0"/>
          </a:p>
        </p:txBody>
      </p:sp>
      <p:grpSp>
        <p:nvGrpSpPr>
          <p:cNvPr id="5" name="Группа 4"/>
          <p:cNvGrpSpPr/>
          <p:nvPr/>
        </p:nvGrpSpPr>
        <p:grpSpPr>
          <a:xfrm>
            <a:off x="5006270" y="1696263"/>
            <a:ext cx="3990974" cy="1346337"/>
            <a:chOff x="4610101" y="4905372"/>
            <a:chExt cx="3990974" cy="1346337"/>
          </a:xfrm>
        </p:grpSpPr>
        <p:sp>
          <p:nvSpPr>
            <p:cNvPr id="37" name="Скругленная прямоугольная выноска 36"/>
            <p:cNvSpPr/>
            <p:nvPr/>
          </p:nvSpPr>
          <p:spPr bwMode="auto">
            <a:xfrm rot="10800000">
              <a:off x="4638674" y="4905372"/>
              <a:ext cx="3943349" cy="1323978"/>
            </a:xfrm>
            <a:prstGeom prst="wedgeRoundRectCallout">
              <a:avLst>
                <a:gd name="adj1" fmla="val 21300"/>
                <a:gd name="adj2" fmla="val -97385"/>
                <a:gd name="adj3" fmla="val 16667"/>
              </a:avLst>
            </a:prstGeom>
            <a:solidFill>
              <a:srgbClr val="F2BF7A"/>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91440" tIns="0" rIns="91440" bIns="45720" numCol="1" rtlCol="0" anchor="ctr" anchorCtr="0" compatLnSpc="1">
              <a:prstTxWarp prst="textNoShape">
                <a:avLst/>
              </a:prstTxWarp>
            </a:bodyPr>
            <a:lstStyle/>
            <a:p>
              <a:pPr marL="0" marR="0" indent="0" algn="ctr" defTabSz="914400" rtl="0" eaLnBrk="0" fontAlgn="base" latinLnBrk="0" hangingPunct="0">
                <a:lnSpc>
                  <a:spcPct val="110000"/>
                </a:lnSpc>
                <a:spcBef>
                  <a:spcPct val="50000"/>
                </a:spcBef>
                <a:spcAft>
                  <a:spcPct val="0"/>
                </a:spcAft>
                <a:buClrTx/>
                <a:buSzTx/>
                <a:buFontTx/>
                <a:buNone/>
                <a:tabLst/>
              </a:pPr>
              <a:endParaRPr kumimoji="0" lang="ru-RU" sz="1600" b="0" i="0" u="none" strike="noStrike" cap="none" normalizeH="0" baseline="0" dirty="0" smtClean="0">
                <a:ln>
                  <a:noFill/>
                </a:ln>
                <a:solidFill>
                  <a:schemeClr val="tx1"/>
                </a:solidFill>
                <a:effectLst/>
                <a:latin typeface="Arial" charset="0"/>
              </a:endParaRPr>
            </a:p>
          </p:txBody>
        </p:sp>
        <p:sp>
          <p:nvSpPr>
            <p:cNvPr id="39" name="TextBox 38"/>
            <p:cNvSpPr txBox="1"/>
            <p:nvPr/>
          </p:nvSpPr>
          <p:spPr>
            <a:xfrm>
              <a:off x="4610101" y="4940581"/>
              <a:ext cx="3990974" cy="1311128"/>
            </a:xfrm>
            <a:prstGeom prst="rect">
              <a:avLst/>
            </a:prstGeom>
            <a:noFill/>
          </p:spPr>
          <p:txBody>
            <a:bodyPr wrap="square" rtlCol="0">
              <a:spAutoFit/>
            </a:bodyPr>
            <a:lstStyle/>
            <a:p>
              <a:r>
                <a:rPr lang="ru-RU" sz="1200" dirty="0" smtClean="0">
                  <a:solidFill>
                    <a:schemeClr val="accent4">
                      <a:lumMod val="90000"/>
                      <a:lumOff val="10000"/>
                    </a:schemeClr>
                  </a:solidFill>
                  <a:latin typeface="+mj-lt"/>
                </a:rPr>
                <a:t>В регистре сведений «Учетная политика строительной организации», имеется параметр: отражать бухгалтерские операции на ордерном складе – параметр, определяет необходимость формирования проводок по оперативному учету товаров при проведении бухгалтерских документов</a:t>
              </a:r>
            </a:p>
          </p:txBody>
        </p:sp>
      </p:grpSp>
      <p:pic>
        <p:nvPicPr>
          <p:cNvPr id="9" name="Рисунок 8" descr="34.jpg"/>
          <p:cNvPicPr>
            <a:picLocks noChangeAspect="1"/>
          </p:cNvPicPr>
          <p:nvPr/>
        </p:nvPicPr>
        <p:blipFill>
          <a:blip r:embed="rId3" cstate="print"/>
          <a:stretch>
            <a:fillRect/>
          </a:stretch>
        </p:blipFill>
        <p:spPr>
          <a:xfrm>
            <a:off x="257129" y="5591175"/>
            <a:ext cx="649377" cy="771525"/>
          </a:xfrm>
          <a:prstGeom prst="rect">
            <a:avLst/>
          </a:prstGeom>
        </p:spPr>
      </p:pic>
      <p:pic>
        <p:nvPicPr>
          <p:cNvPr id="3" name="Рисунок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7129" y="1204331"/>
            <a:ext cx="4638255" cy="2592378"/>
          </a:xfrm>
          <a:prstGeom prst="rect">
            <a:avLst/>
          </a:prstGeom>
          <a:ln>
            <a:solidFill>
              <a:schemeClr val="bg2">
                <a:lumMod val="75000"/>
              </a:schemeClr>
            </a:solidFill>
          </a:ln>
        </p:spPr>
      </p:pic>
      <p:pic>
        <p:nvPicPr>
          <p:cNvPr id="4" name="Рисунок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1363" y="3795025"/>
            <a:ext cx="5037214" cy="2458715"/>
          </a:xfrm>
          <a:prstGeom prst="rect">
            <a:avLst/>
          </a:prstGeom>
          <a:ln>
            <a:solidFill>
              <a:schemeClr val="bg2">
                <a:lumMod val="75000"/>
              </a:schemeClr>
            </a:solidFill>
          </a:ln>
        </p:spPr>
      </p:pic>
      <p:grpSp>
        <p:nvGrpSpPr>
          <p:cNvPr id="6" name="Группа 5"/>
          <p:cNvGrpSpPr/>
          <p:nvPr/>
        </p:nvGrpSpPr>
        <p:grpSpPr>
          <a:xfrm>
            <a:off x="581817" y="4155453"/>
            <a:ext cx="2943225" cy="1552578"/>
            <a:chOff x="638174" y="3419472"/>
            <a:chExt cx="2943225" cy="1552578"/>
          </a:xfrm>
        </p:grpSpPr>
        <p:sp>
          <p:nvSpPr>
            <p:cNvPr id="36" name="Скругленная прямоугольная выноска 35"/>
            <p:cNvSpPr/>
            <p:nvPr/>
          </p:nvSpPr>
          <p:spPr bwMode="auto">
            <a:xfrm rot="10800000">
              <a:off x="723899" y="3419472"/>
              <a:ext cx="2771775" cy="1552578"/>
            </a:xfrm>
            <a:prstGeom prst="wedgeRoundRectCallout">
              <a:avLst>
                <a:gd name="adj1" fmla="val -17569"/>
                <a:gd name="adj2" fmla="val 84769"/>
                <a:gd name="adj3" fmla="val 16667"/>
              </a:avLst>
            </a:prstGeom>
            <a:solidFill>
              <a:srgbClr val="F2BF7A"/>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91440" tIns="0" rIns="91440" bIns="45720" numCol="1" rtlCol="0" anchor="ctr" anchorCtr="0" compatLnSpc="1">
              <a:prstTxWarp prst="textNoShape">
                <a:avLst/>
              </a:prstTxWarp>
            </a:bodyPr>
            <a:lstStyle/>
            <a:p>
              <a:pPr marL="0" marR="0" indent="0" algn="ctr" defTabSz="914400" rtl="0" eaLnBrk="0" fontAlgn="base" latinLnBrk="0" hangingPunct="0">
                <a:lnSpc>
                  <a:spcPct val="110000"/>
                </a:lnSpc>
                <a:spcBef>
                  <a:spcPct val="50000"/>
                </a:spcBef>
                <a:spcAft>
                  <a:spcPct val="0"/>
                </a:spcAft>
                <a:buClrTx/>
                <a:buSzTx/>
                <a:buFontTx/>
                <a:buNone/>
                <a:tabLst/>
              </a:pPr>
              <a:endParaRPr kumimoji="0" lang="ru-RU" sz="1600" b="0" i="0" u="none" strike="noStrike" cap="none" normalizeH="0" baseline="0" smtClean="0">
                <a:ln>
                  <a:noFill/>
                </a:ln>
                <a:solidFill>
                  <a:schemeClr val="tx1"/>
                </a:solidFill>
                <a:effectLst/>
                <a:latin typeface="Arial" charset="0"/>
              </a:endParaRPr>
            </a:p>
          </p:txBody>
        </p:sp>
        <p:sp>
          <p:nvSpPr>
            <p:cNvPr id="32" name="TextBox 31"/>
            <p:cNvSpPr txBox="1"/>
            <p:nvPr/>
          </p:nvSpPr>
          <p:spPr>
            <a:xfrm>
              <a:off x="638174" y="3426106"/>
              <a:ext cx="2943225" cy="1514261"/>
            </a:xfrm>
            <a:prstGeom prst="rect">
              <a:avLst/>
            </a:prstGeom>
            <a:noFill/>
          </p:spPr>
          <p:txBody>
            <a:bodyPr wrap="square" rtlCol="0">
              <a:spAutoFit/>
            </a:bodyPr>
            <a:lstStyle/>
            <a:p>
              <a:r>
                <a:rPr lang="ru-RU" sz="1200" dirty="0" smtClean="0">
                  <a:solidFill>
                    <a:schemeClr val="accent4">
                      <a:lumMod val="90000"/>
                      <a:lumOff val="10000"/>
                    </a:schemeClr>
                  </a:solidFill>
                  <a:latin typeface="+mj-lt"/>
                </a:rPr>
                <a:t>Включение работы подсистемы «Ордерный склад», а также необходимость ведения ордерного склада в разрезе организаций, определяются в настройках параметров учета строительной организации</a:t>
              </a:r>
              <a:endParaRPr lang="ru-RU" sz="1200" dirty="0">
                <a:solidFill>
                  <a:schemeClr val="accent4">
                    <a:lumMod val="90000"/>
                    <a:lumOff val="10000"/>
                  </a:schemeClr>
                </a:solidFill>
                <a:latin typeface="+mj-lt"/>
              </a:endParaRPr>
            </a:p>
          </p:txBody>
        </p:sp>
      </p:gr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Рисунок 22" descr="16.jpeg"/>
          <p:cNvPicPr>
            <a:picLocks noChangeAspect="1"/>
          </p:cNvPicPr>
          <p:nvPr/>
        </p:nvPicPr>
        <p:blipFill>
          <a:blip r:embed="rId3" cstate="print"/>
          <a:srcRect l="13584" t="9538" r="14162" b="9249"/>
          <a:stretch>
            <a:fillRect/>
          </a:stretch>
        </p:blipFill>
        <p:spPr>
          <a:xfrm>
            <a:off x="523875" y="5305426"/>
            <a:ext cx="898265" cy="1009650"/>
          </a:xfrm>
          <a:prstGeom prst="rect">
            <a:avLst/>
          </a:prstGeom>
        </p:spPr>
      </p:pic>
      <p:sp>
        <p:nvSpPr>
          <p:cNvPr id="2" name="Заголовок 1"/>
          <p:cNvSpPr>
            <a:spLocks noGrp="1"/>
          </p:cNvSpPr>
          <p:nvPr>
            <p:ph type="title"/>
          </p:nvPr>
        </p:nvSpPr>
        <p:spPr>
          <a:xfrm>
            <a:off x="1125538" y="19050"/>
            <a:ext cx="7871706" cy="805039"/>
          </a:xfrm>
        </p:spPr>
        <p:txBody>
          <a:bodyPr/>
          <a:lstStyle/>
          <a:p>
            <a:r>
              <a:rPr lang="ru-RU" dirty="0" smtClean="0"/>
              <a:t>Ведение ордерного склада</a:t>
            </a:r>
            <a:br>
              <a:rPr lang="ru-RU" dirty="0" smtClean="0"/>
            </a:br>
            <a:r>
              <a:rPr lang="ru-RU" dirty="0" smtClean="0"/>
              <a:t>Ордерные склады и их виды</a:t>
            </a:r>
            <a:endParaRPr lang="ru-RU" dirty="0"/>
          </a:p>
        </p:txBody>
      </p:sp>
      <p:grpSp>
        <p:nvGrpSpPr>
          <p:cNvPr id="7" name="Группа 6"/>
          <p:cNvGrpSpPr/>
          <p:nvPr/>
        </p:nvGrpSpPr>
        <p:grpSpPr>
          <a:xfrm>
            <a:off x="5810946" y="1017172"/>
            <a:ext cx="2733676" cy="1552578"/>
            <a:chOff x="6067424" y="1076322"/>
            <a:chExt cx="2733676" cy="1552578"/>
          </a:xfrm>
        </p:grpSpPr>
        <p:sp>
          <p:nvSpPr>
            <p:cNvPr id="11" name="Скругленная прямоугольная выноска 10"/>
            <p:cNvSpPr/>
            <p:nvPr/>
          </p:nvSpPr>
          <p:spPr bwMode="auto">
            <a:xfrm rot="10800000">
              <a:off x="6067424" y="1076322"/>
              <a:ext cx="2733675" cy="1552578"/>
            </a:xfrm>
            <a:prstGeom prst="wedgeRoundRectCallout">
              <a:avLst>
                <a:gd name="adj1" fmla="val 63037"/>
                <a:gd name="adj2" fmla="val -26274"/>
                <a:gd name="adj3" fmla="val 16667"/>
              </a:avLst>
            </a:prstGeom>
            <a:solidFill>
              <a:srgbClr val="F2BF7A"/>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91440" tIns="0" rIns="91440" bIns="45720" numCol="1" rtlCol="0" anchor="ctr" anchorCtr="0" compatLnSpc="1">
              <a:prstTxWarp prst="textNoShape">
                <a:avLst/>
              </a:prstTxWarp>
            </a:bodyPr>
            <a:lstStyle/>
            <a:p>
              <a:pPr marL="0" marR="0" indent="0" algn="ctr" defTabSz="914400" rtl="0" eaLnBrk="0" fontAlgn="base" latinLnBrk="0" hangingPunct="0">
                <a:lnSpc>
                  <a:spcPct val="110000"/>
                </a:lnSpc>
                <a:spcBef>
                  <a:spcPct val="50000"/>
                </a:spcBef>
                <a:spcAft>
                  <a:spcPct val="0"/>
                </a:spcAft>
                <a:buClrTx/>
                <a:buSzTx/>
                <a:buFontTx/>
                <a:buNone/>
                <a:tabLst/>
              </a:pPr>
              <a:endParaRPr kumimoji="0" lang="ru-RU" sz="1600" b="0" i="0" u="none" strike="noStrike" cap="none" normalizeH="0" baseline="0" smtClean="0">
                <a:ln>
                  <a:noFill/>
                </a:ln>
                <a:solidFill>
                  <a:schemeClr val="tx1"/>
                </a:solidFill>
                <a:effectLst/>
                <a:latin typeface="Arial" charset="0"/>
              </a:endParaRPr>
            </a:p>
          </p:txBody>
        </p:sp>
        <p:sp>
          <p:nvSpPr>
            <p:cNvPr id="12" name="TextBox 11"/>
            <p:cNvSpPr txBox="1"/>
            <p:nvPr/>
          </p:nvSpPr>
          <p:spPr>
            <a:xfrm>
              <a:off x="6076950" y="1092481"/>
              <a:ext cx="2724150" cy="1514261"/>
            </a:xfrm>
            <a:prstGeom prst="rect">
              <a:avLst/>
            </a:prstGeom>
            <a:noFill/>
          </p:spPr>
          <p:txBody>
            <a:bodyPr wrap="square" rtlCol="0">
              <a:spAutoFit/>
            </a:bodyPr>
            <a:lstStyle/>
            <a:p>
              <a:r>
                <a:rPr lang="ru-RU" sz="1200" dirty="0" smtClean="0">
                  <a:solidFill>
                    <a:schemeClr val="accent4">
                      <a:lumMod val="90000"/>
                      <a:lumOff val="10000"/>
                    </a:schemeClr>
                  </a:solidFill>
                  <a:latin typeface="+mj-lt"/>
                </a:rPr>
                <a:t>Справочник «Виды ордерных складов» хранит перечень видов ордерных складов, позволяет классифицировать ордерные склады на материально-ответственных лиц, склады организации, склады участков</a:t>
              </a:r>
              <a:endParaRPr lang="ru-RU" sz="1200" dirty="0">
                <a:solidFill>
                  <a:schemeClr val="accent4">
                    <a:lumMod val="90000"/>
                    <a:lumOff val="10000"/>
                  </a:schemeClr>
                </a:solidFill>
                <a:latin typeface="+mj-lt"/>
              </a:endParaRPr>
            </a:p>
          </p:txBody>
        </p:sp>
      </p:grpSp>
      <p:grpSp>
        <p:nvGrpSpPr>
          <p:cNvPr id="6" name="Группа 5"/>
          <p:cNvGrpSpPr/>
          <p:nvPr/>
        </p:nvGrpSpPr>
        <p:grpSpPr>
          <a:xfrm>
            <a:off x="1125538" y="3344704"/>
            <a:ext cx="2412956" cy="1707869"/>
            <a:chOff x="371475" y="3187981"/>
            <a:chExt cx="2412956" cy="1707869"/>
          </a:xfrm>
        </p:grpSpPr>
        <p:sp>
          <p:nvSpPr>
            <p:cNvPr id="19" name="Скругленная прямоугольная выноска 18"/>
            <p:cNvSpPr/>
            <p:nvPr/>
          </p:nvSpPr>
          <p:spPr bwMode="auto">
            <a:xfrm rot="10800000">
              <a:off x="380999" y="3200399"/>
              <a:ext cx="2403432" cy="1695451"/>
            </a:xfrm>
            <a:prstGeom prst="wedgeRoundRectCallout">
              <a:avLst>
                <a:gd name="adj1" fmla="val -64574"/>
                <a:gd name="adj2" fmla="val -24433"/>
                <a:gd name="adj3" fmla="val 16667"/>
              </a:avLst>
            </a:prstGeom>
            <a:solidFill>
              <a:srgbClr val="F2BF7A"/>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91440" tIns="0" rIns="91440" bIns="45720" numCol="1" rtlCol="0" anchor="ctr" anchorCtr="0" compatLnSpc="1">
              <a:prstTxWarp prst="textNoShape">
                <a:avLst/>
              </a:prstTxWarp>
            </a:bodyPr>
            <a:lstStyle/>
            <a:p>
              <a:pPr marL="0" marR="0" indent="0" algn="ctr" defTabSz="914400" rtl="0" eaLnBrk="0" fontAlgn="base" latinLnBrk="0" hangingPunct="0">
                <a:lnSpc>
                  <a:spcPct val="110000"/>
                </a:lnSpc>
                <a:spcBef>
                  <a:spcPct val="50000"/>
                </a:spcBef>
                <a:spcAft>
                  <a:spcPct val="0"/>
                </a:spcAft>
                <a:buClrTx/>
                <a:buSzTx/>
                <a:buFontTx/>
                <a:buNone/>
                <a:tabLst/>
              </a:pPr>
              <a:endParaRPr kumimoji="0" lang="ru-RU" sz="1600" b="0" i="0" u="none" strike="noStrike" cap="none" normalizeH="0" baseline="0" smtClean="0">
                <a:ln>
                  <a:noFill/>
                </a:ln>
                <a:solidFill>
                  <a:schemeClr val="tx1"/>
                </a:solidFill>
                <a:effectLst/>
                <a:latin typeface="Arial" charset="0"/>
              </a:endParaRPr>
            </a:p>
          </p:txBody>
        </p:sp>
        <p:sp>
          <p:nvSpPr>
            <p:cNvPr id="20" name="TextBox 19"/>
            <p:cNvSpPr txBox="1"/>
            <p:nvPr/>
          </p:nvSpPr>
          <p:spPr>
            <a:xfrm>
              <a:off x="371475" y="3187981"/>
              <a:ext cx="2352675" cy="1701684"/>
            </a:xfrm>
            <a:prstGeom prst="rect">
              <a:avLst/>
            </a:prstGeom>
            <a:noFill/>
          </p:spPr>
          <p:txBody>
            <a:bodyPr wrap="square" rtlCol="0">
              <a:spAutoFit/>
            </a:bodyPr>
            <a:lstStyle/>
            <a:p>
              <a:r>
                <a:rPr lang="ru-RU" sz="1200" dirty="0" smtClean="0">
                  <a:solidFill>
                    <a:schemeClr val="accent4">
                      <a:lumMod val="90000"/>
                      <a:lumOff val="10000"/>
                    </a:schemeClr>
                  </a:solidFill>
                  <a:latin typeface="+mj-lt"/>
                </a:rPr>
                <a:t>Элементы справочника «Склады (места хранения)» используются в документах регистрирующих движение товаров и определяют место хранения, по которому фактически совершено то или иное движение</a:t>
              </a:r>
              <a:endParaRPr lang="ru-RU" sz="1200" dirty="0">
                <a:solidFill>
                  <a:schemeClr val="accent4">
                    <a:lumMod val="90000"/>
                    <a:lumOff val="10000"/>
                  </a:schemeClr>
                </a:solidFill>
                <a:latin typeface="+mj-lt"/>
              </a:endParaRPr>
            </a:p>
          </p:txBody>
        </p:sp>
      </p:grpSp>
      <p:pic>
        <p:nvPicPr>
          <p:cNvPr id="5" name="Рисунок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3875" y="1039137"/>
            <a:ext cx="4739359" cy="2052715"/>
          </a:xfrm>
          <a:prstGeom prst="rect">
            <a:avLst/>
          </a:prstGeom>
          <a:ln>
            <a:solidFill>
              <a:schemeClr val="bg1">
                <a:lumMod val="65000"/>
              </a:schemeClr>
            </a:solidFill>
          </a:ln>
        </p:spPr>
      </p:pic>
      <p:pic>
        <p:nvPicPr>
          <p:cNvPr id="4" name="Рисунок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28378" y="2645290"/>
            <a:ext cx="4772721" cy="3783779"/>
          </a:xfrm>
          <a:prstGeom prst="rect">
            <a:avLst/>
          </a:prstGeom>
          <a:ln>
            <a:solidFill>
              <a:schemeClr val="bg1">
                <a:lumMod val="65000"/>
              </a:schemeClr>
            </a:solidFill>
          </a:ln>
        </p:spPr>
      </p:pic>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Рисунок 41" descr="16.jpeg"/>
          <p:cNvPicPr>
            <a:picLocks noChangeAspect="1"/>
          </p:cNvPicPr>
          <p:nvPr/>
        </p:nvPicPr>
        <p:blipFill>
          <a:blip r:embed="rId3" cstate="print"/>
          <a:stretch>
            <a:fillRect/>
          </a:stretch>
        </p:blipFill>
        <p:spPr>
          <a:xfrm>
            <a:off x="228600" y="4200525"/>
            <a:ext cx="933450" cy="933450"/>
          </a:xfrm>
          <a:prstGeom prst="rect">
            <a:avLst/>
          </a:prstGeom>
        </p:spPr>
      </p:pic>
      <p:pic>
        <p:nvPicPr>
          <p:cNvPr id="45" name="Рисунок 44" descr="13.jpg"/>
          <p:cNvPicPr>
            <a:picLocks noChangeAspect="1"/>
          </p:cNvPicPr>
          <p:nvPr/>
        </p:nvPicPr>
        <p:blipFill>
          <a:blip r:embed="rId4" cstate="print"/>
          <a:stretch>
            <a:fillRect/>
          </a:stretch>
        </p:blipFill>
        <p:spPr>
          <a:xfrm>
            <a:off x="2276475" y="5753100"/>
            <a:ext cx="800099" cy="800099"/>
          </a:xfrm>
          <a:prstGeom prst="rect">
            <a:avLst/>
          </a:prstGeom>
        </p:spPr>
      </p:pic>
      <p:sp>
        <p:nvSpPr>
          <p:cNvPr id="2" name="Заголовок 1"/>
          <p:cNvSpPr>
            <a:spLocks noGrp="1"/>
          </p:cNvSpPr>
          <p:nvPr>
            <p:ph type="title"/>
          </p:nvPr>
        </p:nvSpPr>
        <p:spPr>
          <a:xfrm>
            <a:off x="1125538" y="19050"/>
            <a:ext cx="7871706" cy="805039"/>
          </a:xfrm>
        </p:spPr>
        <p:txBody>
          <a:bodyPr/>
          <a:lstStyle/>
          <a:p>
            <a:r>
              <a:rPr lang="ru-RU" dirty="0" smtClean="0"/>
              <a:t>Ведение ордерного склада</a:t>
            </a:r>
            <a:br>
              <a:rPr lang="ru-RU" dirty="0" smtClean="0"/>
            </a:br>
            <a:r>
              <a:rPr lang="ru-RU" dirty="0" smtClean="0"/>
              <a:t>Виды учета материалов</a:t>
            </a:r>
            <a:endParaRPr lang="ru-RU" dirty="0"/>
          </a:p>
        </p:txBody>
      </p:sp>
      <p:sp>
        <p:nvSpPr>
          <p:cNvPr id="15" name="Скругленный прямоугольник 14"/>
          <p:cNvSpPr/>
          <p:nvPr/>
        </p:nvSpPr>
        <p:spPr>
          <a:xfrm>
            <a:off x="257175" y="1085850"/>
            <a:ext cx="4746873" cy="5448299"/>
          </a:xfrm>
          <a:prstGeom prst="roundRect">
            <a:avLst/>
          </a:prstGeom>
          <a:noFill/>
          <a:ln w="38100">
            <a:solidFill>
              <a:schemeClr val="tx2">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spcBef>
                <a:spcPts val="0"/>
              </a:spcBef>
            </a:pPr>
            <a:r>
              <a:rPr lang="ru-RU" b="1" u="sng" dirty="0" smtClean="0">
                <a:solidFill>
                  <a:schemeClr val="accent4">
                    <a:lumMod val="75000"/>
                    <a:lumOff val="25000"/>
                  </a:schemeClr>
                </a:solidFill>
              </a:rPr>
              <a:t>Балансовый </a:t>
            </a:r>
          </a:p>
          <a:p>
            <a:pPr algn="l">
              <a:spcBef>
                <a:spcPts val="0"/>
              </a:spcBef>
            </a:pPr>
            <a:r>
              <a:rPr lang="ru-RU" b="1" u="sng" dirty="0" smtClean="0">
                <a:solidFill>
                  <a:schemeClr val="accent4">
                    <a:lumMod val="75000"/>
                    <a:lumOff val="25000"/>
                  </a:schemeClr>
                </a:solidFill>
              </a:rPr>
              <a:t>вид учета</a:t>
            </a:r>
            <a:endParaRPr lang="ru-RU" b="1" u="sng" dirty="0">
              <a:solidFill>
                <a:schemeClr val="accent4">
                  <a:lumMod val="75000"/>
                  <a:lumOff val="25000"/>
                </a:schemeClr>
              </a:solidFill>
            </a:endParaRPr>
          </a:p>
        </p:txBody>
      </p:sp>
      <p:sp>
        <p:nvSpPr>
          <p:cNvPr id="16" name="Скругленный прямоугольник 15"/>
          <p:cNvSpPr/>
          <p:nvPr/>
        </p:nvSpPr>
        <p:spPr>
          <a:xfrm>
            <a:off x="5134620" y="1065075"/>
            <a:ext cx="3723630" cy="5448299"/>
          </a:xfrm>
          <a:prstGeom prst="roundRect">
            <a:avLst/>
          </a:prstGeom>
          <a:noFill/>
          <a:ln w="38100">
            <a:solidFill>
              <a:schemeClr val="tx2">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spcBef>
                <a:spcPts val="0"/>
              </a:spcBef>
            </a:pPr>
            <a:r>
              <a:rPr lang="ru-RU" b="1" u="sng" dirty="0" smtClean="0">
                <a:solidFill>
                  <a:schemeClr val="accent4">
                    <a:lumMod val="75000"/>
                    <a:lumOff val="25000"/>
                  </a:schemeClr>
                </a:solidFill>
              </a:rPr>
              <a:t>Забалансовый </a:t>
            </a:r>
          </a:p>
          <a:p>
            <a:pPr algn="l">
              <a:spcBef>
                <a:spcPts val="0"/>
              </a:spcBef>
            </a:pPr>
            <a:r>
              <a:rPr lang="ru-RU" b="1" u="sng" dirty="0" smtClean="0">
                <a:solidFill>
                  <a:schemeClr val="accent4">
                    <a:lumMod val="75000"/>
                    <a:lumOff val="25000"/>
                  </a:schemeClr>
                </a:solidFill>
              </a:rPr>
              <a:t>вид учета</a:t>
            </a:r>
            <a:endParaRPr lang="ru-RU" b="1" u="sng" dirty="0">
              <a:solidFill>
                <a:schemeClr val="accent4">
                  <a:lumMod val="75000"/>
                  <a:lumOff val="25000"/>
                </a:schemeClr>
              </a:solidFill>
            </a:endParaRPr>
          </a:p>
        </p:txBody>
      </p:sp>
      <p:sp>
        <p:nvSpPr>
          <p:cNvPr id="24" name="Полилиния 23"/>
          <p:cNvSpPr/>
          <p:nvPr/>
        </p:nvSpPr>
        <p:spPr>
          <a:xfrm>
            <a:off x="1829657" y="1698165"/>
            <a:ext cx="1675804" cy="837902"/>
          </a:xfrm>
          <a:custGeom>
            <a:avLst/>
            <a:gdLst>
              <a:gd name="connsiteX0" fmla="*/ 0 w 1675804"/>
              <a:gd name="connsiteY0" fmla="*/ 83790 h 837902"/>
              <a:gd name="connsiteX1" fmla="*/ 83790 w 1675804"/>
              <a:gd name="connsiteY1" fmla="*/ 0 h 837902"/>
              <a:gd name="connsiteX2" fmla="*/ 1592014 w 1675804"/>
              <a:gd name="connsiteY2" fmla="*/ 0 h 837902"/>
              <a:gd name="connsiteX3" fmla="*/ 1675804 w 1675804"/>
              <a:gd name="connsiteY3" fmla="*/ 83790 h 837902"/>
              <a:gd name="connsiteX4" fmla="*/ 1675804 w 1675804"/>
              <a:gd name="connsiteY4" fmla="*/ 754112 h 837902"/>
              <a:gd name="connsiteX5" fmla="*/ 1592014 w 1675804"/>
              <a:gd name="connsiteY5" fmla="*/ 837902 h 837902"/>
              <a:gd name="connsiteX6" fmla="*/ 83790 w 1675804"/>
              <a:gd name="connsiteY6" fmla="*/ 837902 h 837902"/>
              <a:gd name="connsiteX7" fmla="*/ 0 w 1675804"/>
              <a:gd name="connsiteY7" fmla="*/ 754112 h 837902"/>
              <a:gd name="connsiteX8" fmla="*/ 0 w 1675804"/>
              <a:gd name="connsiteY8" fmla="*/ 83790 h 837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5804" h="837902">
                <a:moveTo>
                  <a:pt x="0" y="83790"/>
                </a:moveTo>
                <a:cubicBezTo>
                  <a:pt x="0" y="37514"/>
                  <a:pt x="37514" y="0"/>
                  <a:pt x="83790" y="0"/>
                </a:cubicBezTo>
                <a:lnTo>
                  <a:pt x="1592014" y="0"/>
                </a:lnTo>
                <a:cubicBezTo>
                  <a:pt x="1638290" y="0"/>
                  <a:pt x="1675804" y="37514"/>
                  <a:pt x="1675804" y="83790"/>
                </a:cubicBezTo>
                <a:lnTo>
                  <a:pt x="1675804" y="754112"/>
                </a:lnTo>
                <a:cubicBezTo>
                  <a:pt x="1675804" y="800388"/>
                  <a:pt x="1638290" y="837902"/>
                  <a:pt x="1592014" y="837902"/>
                </a:cubicBezTo>
                <a:lnTo>
                  <a:pt x="83790" y="837902"/>
                </a:lnTo>
                <a:cubicBezTo>
                  <a:pt x="37514" y="837902"/>
                  <a:pt x="0" y="800388"/>
                  <a:pt x="0" y="754112"/>
                </a:cubicBezTo>
                <a:lnTo>
                  <a:pt x="0" y="83790"/>
                </a:lnTo>
                <a:close/>
              </a:path>
            </a:pathLst>
          </a:custGeom>
          <a:solidFill>
            <a:schemeClr val="accent2">
              <a:lumMod val="20000"/>
              <a:lumOff val="80000"/>
            </a:schemeClr>
          </a:solidFill>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85501" tIns="85501" rIns="85501" bIns="85501" numCol="1" spcCol="1270" anchor="ctr" anchorCtr="0">
            <a:noAutofit/>
          </a:bodyPr>
          <a:lstStyle/>
          <a:p>
            <a:pPr lvl="0" algn="ctr" defTabSz="711200">
              <a:lnSpc>
                <a:spcPct val="90000"/>
              </a:lnSpc>
              <a:spcBef>
                <a:spcPct val="0"/>
              </a:spcBef>
              <a:spcAft>
                <a:spcPct val="35000"/>
              </a:spcAft>
            </a:pPr>
            <a:r>
              <a:rPr lang="ru-RU" sz="1400" b="1" kern="1200" dirty="0" smtClean="0">
                <a:solidFill>
                  <a:schemeClr val="tx2">
                    <a:lumMod val="50000"/>
                  </a:schemeClr>
                </a:solidFill>
              </a:rPr>
              <a:t>Контрагенты / Подразделения</a:t>
            </a:r>
            <a:endParaRPr lang="ru-RU" sz="1400" b="1" kern="1200" dirty="0">
              <a:solidFill>
                <a:schemeClr val="tx2">
                  <a:lumMod val="50000"/>
                </a:schemeClr>
              </a:solidFill>
            </a:endParaRPr>
          </a:p>
        </p:txBody>
      </p:sp>
      <p:sp>
        <p:nvSpPr>
          <p:cNvPr id="26" name="Полилиния 25"/>
          <p:cNvSpPr/>
          <p:nvPr/>
        </p:nvSpPr>
        <p:spPr>
          <a:xfrm>
            <a:off x="551948" y="3315164"/>
            <a:ext cx="1675804" cy="837902"/>
          </a:xfrm>
          <a:custGeom>
            <a:avLst/>
            <a:gdLst>
              <a:gd name="connsiteX0" fmla="*/ 0 w 1675804"/>
              <a:gd name="connsiteY0" fmla="*/ 83790 h 837902"/>
              <a:gd name="connsiteX1" fmla="*/ 83790 w 1675804"/>
              <a:gd name="connsiteY1" fmla="*/ 0 h 837902"/>
              <a:gd name="connsiteX2" fmla="*/ 1592014 w 1675804"/>
              <a:gd name="connsiteY2" fmla="*/ 0 h 837902"/>
              <a:gd name="connsiteX3" fmla="*/ 1675804 w 1675804"/>
              <a:gd name="connsiteY3" fmla="*/ 83790 h 837902"/>
              <a:gd name="connsiteX4" fmla="*/ 1675804 w 1675804"/>
              <a:gd name="connsiteY4" fmla="*/ 754112 h 837902"/>
              <a:gd name="connsiteX5" fmla="*/ 1592014 w 1675804"/>
              <a:gd name="connsiteY5" fmla="*/ 837902 h 837902"/>
              <a:gd name="connsiteX6" fmla="*/ 83790 w 1675804"/>
              <a:gd name="connsiteY6" fmla="*/ 837902 h 837902"/>
              <a:gd name="connsiteX7" fmla="*/ 0 w 1675804"/>
              <a:gd name="connsiteY7" fmla="*/ 754112 h 837902"/>
              <a:gd name="connsiteX8" fmla="*/ 0 w 1675804"/>
              <a:gd name="connsiteY8" fmla="*/ 83790 h 837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5804" h="837902">
                <a:moveTo>
                  <a:pt x="0" y="83790"/>
                </a:moveTo>
                <a:cubicBezTo>
                  <a:pt x="0" y="37514"/>
                  <a:pt x="37514" y="0"/>
                  <a:pt x="83790" y="0"/>
                </a:cubicBezTo>
                <a:lnTo>
                  <a:pt x="1592014" y="0"/>
                </a:lnTo>
                <a:cubicBezTo>
                  <a:pt x="1638290" y="0"/>
                  <a:pt x="1675804" y="37514"/>
                  <a:pt x="1675804" y="83790"/>
                </a:cubicBezTo>
                <a:lnTo>
                  <a:pt x="1675804" y="754112"/>
                </a:lnTo>
                <a:cubicBezTo>
                  <a:pt x="1675804" y="800388"/>
                  <a:pt x="1638290" y="837902"/>
                  <a:pt x="1592014" y="837902"/>
                </a:cubicBezTo>
                <a:lnTo>
                  <a:pt x="83790" y="837902"/>
                </a:lnTo>
                <a:cubicBezTo>
                  <a:pt x="37514" y="837902"/>
                  <a:pt x="0" y="800388"/>
                  <a:pt x="0" y="754112"/>
                </a:cubicBezTo>
                <a:lnTo>
                  <a:pt x="0" y="83790"/>
                </a:lnTo>
                <a:close/>
              </a:path>
            </a:pathLst>
          </a:custGeom>
          <a:solidFill>
            <a:srgbClr val="EF9F35"/>
          </a:solidFill>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85501" tIns="85501" rIns="85501" bIns="85501" numCol="1" spcCol="1270" anchor="ctr" anchorCtr="0">
            <a:noAutofit/>
          </a:bodyPr>
          <a:lstStyle/>
          <a:p>
            <a:pPr lvl="0" algn="ctr" defTabSz="711200">
              <a:lnSpc>
                <a:spcPct val="90000"/>
              </a:lnSpc>
              <a:spcBef>
                <a:spcPct val="0"/>
              </a:spcBef>
              <a:spcAft>
                <a:spcPct val="35000"/>
              </a:spcAft>
            </a:pPr>
            <a:r>
              <a:rPr lang="ru-RU" sz="1400" b="1" kern="1200" dirty="0" smtClean="0">
                <a:solidFill>
                  <a:schemeClr val="tx2">
                    <a:lumMod val="50000"/>
                  </a:schemeClr>
                </a:solidFill>
              </a:rPr>
              <a:t>Ордерный склад</a:t>
            </a:r>
            <a:endParaRPr lang="ru-RU" sz="1400" b="1" kern="1200" dirty="0">
              <a:solidFill>
                <a:schemeClr val="tx2">
                  <a:lumMod val="50000"/>
                </a:schemeClr>
              </a:solidFill>
            </a:endParaRPr>
          </a:p>
        </p:txBody>
      </p:sp>
      <p:sp>
        <p:nvSpPr>
          <p:cNvPr id="28" name="Полилиния 27"/>
          <p:cNvSpPr/>
          <p:nvPr/>
        </p:nvSpPr>
        <p:spPr>
          <a:xfrm>
            <a:off x="1829657" y="4920075"/>
            <a:ext cx="1675804" cy="837902"/>
          </a:xfrm>
          <a:custGeom>
            <a:avLst/>
            <a:gdLst>
              <a:gd name="connsiteX0" fmla="*/ 0 w 1675804"/>
              <a:gd name="connsiteY0" fmla="*/ 83790 h 837902"/>
              <a:gd name="connsiteX1" fmla="*/ 83790 w 1675804"/>
              <a:gd name="connsiteY1" fmla="*/ 0 h 837902"/>
              <a:gd name="connsiteX2" fmla="*/ 1592014 w 1675804"/>
              <a:gd name="connsiteY2" fmla="*/ 0 h 837902"/>
              <a:gd name="connsiteX3" fmla="*/ 1675804 w 1675804"/>
              <a:gd name="connsiteY3" fmla="*/ 83790 h 837902"/>
              <a:gd name="connsiteX4" fmla="*/ 1675804 w 1675804"/>
              <a:gd name="connsiteY4" fmla="*/ 754112 h 837902"/>
              <a:gd name="connsiteX5" fmla="*/ 1592014 w 1675804"/>
              <a:gd name="connsiteY5" fmla="*/ 837902 h 837902"/>
              <a:gd name="connsiteX6" fmla="*/ 83790 w 1675804"/>
              <a:gd name="connsiteY6" fmla="*/ 837902 h 837902"/>
              <a:gd name="connsiteX7" fmla="*/ 0 w 1675804"/>
              <a:gd name="connsiteY7" fmla="*/ 754112 h 837902"/>
              <a:gd name="connsiteX8" fmla="*/ 0 w 1675804"/>
              <a:gd name="connsiteY8" fmla="*/ 83790 h 837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5804" h="837902">
                <a:moveTo>
                  <a:pt x="0" y="83790"/>
                </a:moveTo>
                <a:cubicBezTo>
                  <a:pt x="0" y="37514"/>
                  <a:pt x="37514" y="0"/>
                  <a:pt x="83790" y="0"/>
                </a:cubicBezTo>
                <a:lnTo>
                  <a:pt x="1592014" y="0"/>
                </a:lnTo>
                <a:cubicBezTo>
                  <a:pt x="1638290" y="0"/>
                  <a:pt x="1675804" y="37514"/>
                  <a:pt x="1675804" y="83790"/>
                </a:cubicBezTo>
                <a:lnTo>
                  <a:pt x="1675804" y="754112"/>
                </a:lnTo>
                <a:cubicBezTo>
                  <a:pt x="1675804" y="800388"/>
                  <a:pt x="1638290" y="837902"/>
                  <a:pt x="1592014" y="837902"/>
                </a:cubicBezTo>
                <a:lnTo>
                  <a:pt x="83790" y="837902"/>
                </a:lnTo>
                <a:cubicBezTo>
                  <a:pt x="37514" y="837902"/>
                  <a:pt x="0" y="800388"/>
                  <a:pt x="0" y="754112"/>
                </a:cubicBezTo>
                <a:lnTo>
                  <a:pt x="0" y="83790"/>
                </a:lnTo>
                <a:close/>
              </a:path>
            </a:pathLst>
          </a:custGeom>
          <a:solidFill>
            <a:srgbClr val="DABAE8"/>
          </a:solidFill>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85501" tIns="85501" rIns="85501" bIns="85501" numCol="1" spcCol="1270" anchor="ctr" anchorCtr="0">
            <a:noAutofit/>
          </a:bodyPr>
          <a:lstStyle/>
          <a:p>
            <a:pPr lvl="0" algn="ctr" defTabSz="711200">
              <a:lnSpc>
                <a:spcPct val="90000"/>
              </a:lnSpc>
              <a:spcBef>
                <a:spcPct val="0"/>
              </a:spcBef>
              <a:spcAft>
                <a:spcPct val="35000"/>
              </a:spcAft>
            </a:pPr>
            <a:r>
              <a:rPr lang="ru-RU" sz="1400" b="1" kern="1200" dirty="0" smtClean="0">
                <a:solidFill>
                  <a:schemeClr val="tx2">
                    <a:lumMod val="50000"/>
                  </a:schemeClr>
                </a:solidFill>
              </a:rPr>
              <a:t>Производство</a:t>
            </a:r>
            <a:endParaRPr lang="ru-RU" sz="1400" b="1" kern="1200" dirty="0">
              <a:solidFill>
                <a:schemeClr val="tx2">
                  <a:lumMod val="50000"/>
                </a:schemeClr>
              </a:solidFill>
            </a:endParaRPr>
          </a:p>
        </p:txBody>
      </p:sp>
      <p:sp>
        <p:nvSpPr>
          <p:cNvPr id="30" name="Полилиния 29"/>
          <p:cNvSpPr/>
          <p:nvPr/>
        </p:nvSpPr>
        <p:spPr>
          <a:xfrm>
            <a:off x="3191654" y="3315164"/>
            <a:ext cx="1675804" cy="837902"/>
          </a:xfrm>
          <a:custGeom>
            <a:avLst/>
            <a:gdLst>
              <a:gd name="connsiteX0" fmla="*/ 0 w 1675804"/>
              <a:gd name="connsiteY0" fmla="*/ 83790 h 837902"/>
              <a:gd name="connsiteX1" fmla="*/ 83790 w 1675804"/>
              <a:gd name="connsiteY1" fmla="*/ 0 h 837902"/>
              <a:gd name="connsiteX2" fmla="*/ 1592014 w 1675804"/>
              <a:gd name="connsiteY2" fmla="*/ 0 h 837902"/>
              <a:gd name="connsiteX3" fmla="*/ 1675804 w 1675804"/>
              <a:gd name="connsiteY3" fmla="*/ 83790 h 837902"/>
              <a:gd name="connsiteX4" fmla="*/ 1675804 w 1675804"/>
              <a:gd name="connsiteY4" fmla="*/ 754112 h 837902"/>
              <a:gd name="connsiteX5" fmla="*/ 1592014 w 1675804"/>
              <a:gd name="connsiteY5" fmla="*/ 837902 h 837902"/>
              <a:gd name="connsiteX6" fmla="*/ 83790 w 1675804"/>
              <a:gd name="connsiteY6" fmla="*/ 837902 h 837902"/>
              <a:gd name="connsiteX7" fmla="*/ 0 w 1675804"/>
              <a:gd name="connsiteY7" fmla="*/ 754112 h 837902"/>
              <a:gd name="connsiteX8" fmla="*/ 0 w 1675804"/>
              <a:gd name="connsiteY8" fmla="*/ 83790 h 837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5804" h="837902">
                <a:moveTo>
                  <a:pt x="0" y="83790"/>
                </a:moveTo>
                <a:cubicBezTo>
                  <a:pt x="0" y="37514"/>
                  <a:pt x="37514" y="0"/>
                  <a:pt x="83790" y="0"/>
                </a:cubicBezTo>
                <a:lnTo>
                  <a:pt x="1592014" y="0"/>
                </a:lnTo>
                <a:cubicBezTo>
                  <a:pt x="1638290" y="0"/>
                  <a:pt x="1675804" y="37514"/>
                  <a:pt x="1675804" y="83790"/>
                </a:cubicBezTo>
                <a:lnTo>
                  <a:pt x="1675804" y="754112"/>
                </a:lnTo>
                <a:cubicBezTo>
                  <a:pt x="1675804" y="800388"/>
                  <a:pt x="1638290" y="837902"/>
                  <a:pt x="1592014" y="837902"/>
                </a:cubicBezTo>
                <a:lnTo>
                  <a:pt x="83790" y="837902"/>
                </a:lnTo>
                <a:cubicBezTo>
                  <a:pt x="37514" y="837902"/>
                  <a:pt x="0" y="800388"/>
                  <a:pt x="0" y="754112"/>
                </a:cubicBezTo>
                <a:lnTo>
                  <a:pt x="0" y="83790"/>
                </a:lnTo>
                <a:close/>
              </a:path>
            </a:pathLst>
          </a:custGeom>
          <a:solidFill>
            <a:schemeClr val="accent5">
              <a:lumMod val="75000"/>
            </a:schemeClr>
          </a:solidFill>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85501" tIns="85501" rIns="85501" bIns="85501" numCol="1" spcCol="1270" anchor="ctr" anchorCtr="0">
            <a:noAutofit/>
          </a:bodyPr>
          <a:lstStyle/>
          <a:p>
            <a:pPr lvl="0" algn="ctr" defTabSz="711200">
              <a:lnSpc>
                <a:spcPct val="90000"/>
              </a:lnSpc>
              <a:spcBef>
                <a:spcPct val="0"/>
              </a:spcBef>
              <a:spcAft>
                <a:spcPct val="35000"/>
              </a:spcAft>
            </a:pPr>
            <a:r>
              <a:rPr lang="ru-RU" sz="1400" b="1" kern="1200" dirty="0" smtClean="0">
                <a:solidFill>
                  <a:schemeClr val="tx2">
                    <a:lumMod val="50000"/>
                  </a:schemeClr>
                </a:solidFill>
              </a:rPr>
              <a:t>Бухгалтерский учет</a:t>
            </a:r>
            <a:endParaRPr lang="ru-RU" sz="1400" b="1" kern="1200" dirty="0">
              <a:solidFill>
                <a:schemeClr val="tx2">
                  <a:lumMod val="50000"/>
                </a:schemeClr>
              </a:solidFill>
            </a:endParaRPr>
          </a:p>
        </p:txBody>
      </p:sp>
      <p:sp>
        <p:nvSpPr>
          <p:cNvPr id="32" name="Полилиния 31"/>
          <p:cNvSpPr/>
          <p:nvPr/>
        </p:nvSpPr>
        <p:spPr>
          <a:xfrm>
            <a:off x="2274988" y="3644928"/>
            <a:ext cx="867487" cy="178374"/>
          </a:xfrm>
          <a:custGeom>
            <a:avLst/>
            <a:gdLst>
              <a:gd name="connsiteX0" fmla="*/ 0 w 874609"/>
              <a:gd name="connsiteY0" fmla="*/ 146633 h 293265"/>
              <a:gd name="connsiteX1" fmla="*/ 146633 w 874609"/>
              <a:gd name="connsiteY1" fmla="*/ 0 h 293265"/>
              <a:gd name="connsiteX2" fmla="*/ 146633 w 874609"/>
              <a:gd name="connsiteY2" fmla="*/ 58653 h 293265"/>
              <a:gd name="connsiteX3" fmla="*/ 727977 w 874609"/>
              <a:gd name="connsiteY3" fmla="*/ 58653 h 293265"/>
              <a:gd name="connsiteX4" fmla="*/ 727977 w 874609"/>
              <a:gd name="connsiteY4" fmla="*/ 0 h 293265"/>
              <a:gd name="connsiteX5" fmla="*/ 874609 w 874609"/>
              <a:gd name="connsiteY5" fmla="*/ 146633 h 293265"/>
              <a:gd name="connsiteX6" fmla="*/ 727977 w 874609"/>
              <a:gd name="connsiteY6" fmla="*/ 293265 h 293265"/>
              <a:gd name="connsiteX7" fmla="*/ 727977 w 874609"/>
              <a:gd name="connsiteY7" fmla="*/ 234612 h 293265"/>
              <a:gd name="connsiteX8" fmla="*/ 146633 w 874609"/>
              <a:gd name="connsiteY8" fmla="*/ 234612 h 293265"/>
              <a:gd name="connsiteX9" fmla="*/ 146633 w 874609"/>
              <a:gd name="connsiteY9" fmla="*/ 293265 h 293265"/>
              <a:gd name="connsiteX10" fmla="*/ 0 w 874609"/>
              <a:gd name="connsiteY10" fmla="*/ 146633 h 293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74609" h="293265">
                <a:moveTo>
                  <a:pt x="0" y="146633"/>
                </a:moveTo>
                <a:lnTo>
                  <a:pt x="146633" y="0"/>
                </a:lnTo>
                <a:lnTo>
                  <a:pt x="146633" y="58653"/>
                </a:lnTo>
                <a:lnTo>
                  <a:pt x="727977" y="58653"/>
                </a:lnTo>
                <a:lnTo>
                  <a:pt x="727977" y="0"/>
                </a:lnTo>
                <a:lnTo>
                  <a:pt x="874609" y="146633"/>
                </a:lnTo>
                <a:lnTo>
                  <a:pt x="727977" y="293265"/>
                </a:lnTo>
                <a:lnTo>
                  <a:pt x="727977" y="234612"/>
                </a:lnTo>
                <a:lnTo>
                  <a:pt x="146633" y="234612"/>
                </a:lnTo>
                <a:lnTo>
                  <a:pt x="146633" y="293265"/>
                </a:lnTo>
                <a:lnTo>
                  <a:pt x="0" y="146633"/>
                </a:lnTo>
                <a:close/>
              </a:path>
            </a:pathLst>
          </a:custGeom>
          <a:solidFill>
            <a:schemeClr val="tx2">
              <a:lumMod val="40000"/>
              <a:lumOff val="60000"/>
            </a:schemeClr>
          </a:solidFill>
          <a:ln>
            <a:solidFill>
              <a:schemeClr val="tx1">
                <a:lumMod val="75000"/>
                <a:lumOff val="25000"/>
              </a:schemeClr>
            </a:solidFill>
          </a:ln>
        </p:spPr>
        <p:style>
          <a:lnRef idx="1">
            <a:schemeClr val="accent1"/>
          </a:lnRef>
          <a:fillRef idx="2">
            <a:schemeClr val="accent1"/>
          </a:fillRef>
          <a:effectRef idx="1">
            <a:schemeClr val="accent1"/>
          </a:effectRef>
          <a:fontRef idx="minor">
            <a:schemeClr val="dk1"/>
          </a:fontRef>
        </p:style>
        <p:txBody>
          <a:bodyPr spcFirstLastPara="0" vert="horz" wrap="square" lIns="87979" tIns="58653" rIns="87979" bIns="58652" numCol="1" spcCol="1270" anchor="ctr" anchorCtr="0">
            <a:noAutofit/>
          </a:bodyPr>
          <a:lstStyle/>
          <a:p>
            <a:pPr lvl="0" algn="ctr" defTabSz="577850">
              <a:lnSpc>
                <a:spcPct val="90000"/>
              </a:lnSpc>
              <a:spcBef>
                <a:spcPct val="0"/>
              </a:spcBef>
              <a:spcAft>
                <a:spcPct val="35000"/>
              </a:spcAft>
            </a:pPr>
            <a:endParaRPr lang="ru-RU" sz="1300" kern="1200"/>
          </a:p>
        </p:txBody>
      </p:sp>
      <p:sp>
        <p:nvSpPr>
          <p:cNvPr id="33" name="Полилиния 32"/>
          <p:cNvSpPr/>
          <p:nvPr/>
        </p:nvSpPr>
        <p:spPr>
          <a:xfrm>
            <a:off x="6767608" y="4939125"/>
            <a:ext cx="1675804" cy="837902"/>
          </a:xfrm>
          <a:custGeom>
            <a:avLst/>
            <a:gdLst>
              <a:gd name="connsiteX0" fmla="*/ 0 w 1675804"/>
              <a:gd name="connsiteY0" fmla="*/ 83790 h 837902"/>
              <a:gd name="connsiteX1" fmla="*/ 83790 w 1675804"/>
              <a:gd name="connsiteY1" fmla="*/ 0 h 837902"/>
              <a:gd name="connsiteX2" fmla="*/ 1592014 w 1675804"/>
              <a:gd name="connsiteY2" fmla="*/ 0 h 837902"/>
              <a:gd name="connsiteX3" fmla="*/ 1675804 w 1675804"/>
              <a:gd name="connsiteY3" fmla="*/ 83790 h 837902"/>
              <a:gd name="connsiteX4" fmla="*/ 1675804 w 1675804"/>
              <a:gd name="connsiteY4" fmla="*/ 754112 h 837902"/>
              <a:gd name="connsiteX5" fmla="*/ 1592014 w 1675804"/>
              <a:gd name="connsiteY5" fmla="*/ 837902 h 837902"/>
              <a:gd name="connsiteX6" fmla="*/ 83790 w 1675804"/>
              <a:gd name="connsiteY6" fmla="*/ 837902 h 837902"/>
              <a:gd name="connsiteX7" fmla="*/ 0 w 1675804"/>
              <a:gd name="connsiteY7" fmla="*/ 754112 h 837902"/>
              <a:gd name="connsiteX8" fmla="*/ 0 w 1675804"/>
              <a:gd name="connsiteY8" fmla="*/ 83790 h 837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5804" h="837902">
                <a:moveTo>
                  <a:pt x="0" y="83790"/>
                </a:moveTo>
                <a:cubicBezTo>
                  <a:pt x="0" y="37514"/>
                  <a:pt x="37514" y="0"/>
                  <a:pt x="83790" y="0"/>
                </a:cubicBezTo>
                <a:lnTo>
                  <a:pt x="1592014" y="0"/>
                </a:lnTo>
                <a:cubicBezTo>
                  <a:pt x="1638290" y="0"/>
                  <a:pt x="1675804" y="37514"/>
                  <a:pt x="1675804" y="83790"/>
                </a:cubicBezTo>
                <a:lnTo>
                  <a:pt x="1675804" y="754112"/>
                </a:lnTo>
                <a:cubicBezTo>
                  <a:pt x="1675804" y="800388"/>
                  <a:pt x="1638290" y="837902"/>
                  <a:pt x="1592014" y="837902"/>
                </a:cubicBezTo>
                <a:lnTo>
                  <a:pt x="83790" y="837902"/>
                </a:lnTo>
                <a:cubicBezTo>
                  <a:pt x="37514" y="837902"/>
                  <a:pt x="0" y="800388"/>
                  <a:pt x="0" y="754112"/>
                </a:cubicBezTo>
                <a:lnTo>
                  <a:pt x="0" y="83790"/>
                </a:lnTo>
                <a:close/>
              </a:path>
            </a:pathLst>
          </a:custGeom>
          <a:solidFill>
            <a:srgbClr val="FF9966"/>
          </a:solidFill>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85501" tIns="85501" rIns="85501" bIns="85501" numCol="1" spcCol="1270" anchor="ctr" anchorCtr="0">
            <a:noAutofit/>
          </a:bodyPr>
          <a:lstStyle/>
          <a:p>
            <a:pPr lvl="0" algn="ctr" defTabSz="711200">
              <a:lnSpc>
                <a:spcPct val="90000"/>
              </a:lnSpc>
              <a:spcBef>
                <a:spcPct val="0"/>
              </a:spcBef>
              <a:spcAft>
                <a:spcPct val="35000"/>
              </a:spcAft>
            </a:pPr>
            <a:r>
              <a:rPr lang="ru-RU" sz="1400" b="1" kern="1200" dirty="0" smtClean="0">
                <a:solidFill>
                  <a:schemeClr val="tx2">
                    <a:lumMod val="50000"/>
                  </a:schemeClr>
                </a:solidFill>
              </a:rPr>
              <a:t>Производство</a:t>
            </a:r>
            <a:endParaRPr lang="ru-RU" sz="1400" b="1" kern="1200" dirty="0">
              <a:solidFill>
                <a:schemeClr val="tx2">
                  <a:lumMod val="50000"/>
                </a:schemeClr>
              </a:solidFill>
            </a:endParaRPr>
          </a:p>
        </p:txBody>
      </p:sp>
      <p:sp>
        <p:nvSpPr>
          <p:cNvPr id="35" name="Полилиния 34"/>
          <p:cNvSpPr/>
          <p:nvPr/>
        </p:nvSpPr>
        <p:spPr>
          <a:xfrm>
            <a:off x="6765655" y="1717215"/>
            <a:ext cx="1675804" cy="837902"/>
          </a:xfrm>
          <a:custGeom>
            <a:avLst/>
            <a:gdLst>
              <a:gd name="connsiteX0" fmla="*/ 0 w 1675804"/>
              <a:gd name="connsiteY0" fmla="*/ 83790 h 837902"/>
              <a:gd name="connsiteX1" fmla="*/ 83790 w 1675804"/>
              <a:gd name="connsiteY1" fmla="*/ 0 h 837902"/>
              <a:gd name="connsiteX2" fmla="*/ 1592014 w 1675804"/>
              <a:gd name="connsiteY2" fmla="*/ 0 h 837902"/>
              <a:gd name="connsiteX3" fmla="*/ 1675804 w 1675804"/>
              <a:gd name="connsiteY3" fmla="*/ 83790 h 837902"/>
              <a:gd name="connsiteX4" fmla="*/ 1675804 w 1675804"/>
              <a:gd name="connsiteY4" fmla="*/ 754112 h 837902"/>
              <a:gd name="connsiteX5" fmla="*/ 1592014 w 1675804"/>
              <a:gd name="connsiteY5" fmla="*/ 837902 h 837902"/>
              <a:gd name="connsiteX6" fmla="*/ 83790 w 1675804"/>
              <a:gd name="connsiteY6" fmla="*/ 837902 h 837902"/>
              <a:gd name="connsiteX7" fmla="*/ 0 w 1675804"/>
              <a:gd name="connsiteY7" fmla="*/ 754112 h 837902"/>
              <a:gd name="connsiteX8" fmla="*/ 0 w 1675804"/>
              <a:gd name="connsiteY8" fmla="*/ 83790 h 837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5804" h="837902">
                <a:moveTo>
                  <a:pt x="0" y="83790"/>
                </a:moveTo>
                <a:cubicBezTo>
                  <a:pt x="0" y="37514"/>
                  <a:pt x="37514" y="0"/>
                  <a:pt x="83790" y="0"/>
                </a:cubicBezTo>
                <a:lnTo>
                  <a:pt x="1592014" y="0"/>
                </a:lnTo>
                <a:cubicBezTo>
                  <a:pt x="1638290" y="0"/>
                  <a:pt x="1675804" y="37514"/>
                  <a:pt x="1675804" y="83790"/>
                </a:cubicBezTo>
                <a:lnTo>
                  <a:pt x="1675804" y="754112"/>
                </a:lnTo>
                <a:cubicBezTo>
                  <a:pt x="1675804" y="800388"/>
                  <a:pt x="1638290" y="837902"/>
                  <a:pt x="1592014" y="837902"/>
                </a:cubicBezTo>
                <a:lnTo>
                  <a:pt x="83790" y="837902"/>
                </a:lnTo>
                <a:cubicBezTo>
                  <a:pt x="37514" y="837902"/>
                  <a:pt x="0" y="800388"/>
                  <a:pt x="0" y="754112"/>
                </a:cubicBezTo>
                <a:lnTo>
                  <a:pt x="0" y="83790"/>
                </a:lnTo>
                <a:close/>
              </a:path>
            </a:pathLst>
          </a:custGeom>
          <a:solidFill>
            <a:schemeClr val="accent2">
              <a:lumMod val="20000"/>
              <a:lumOff val="80000"/>
            </a:schemeClr>
          </a:solidFill>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85501" tIns="85501" rIns="85501" bIns="85501" numCol="1" spcCol="1270" anchor="ctr" anchorCtr="0">
            <a:noAutofit/>
          </a:bodyPr>
          <a:lstStyle/>
          <a:p>
            <a:pPr lvl="0" algn="ctr" defTabSz="711200">
              <a:lnSpc>
                <a:spcPct val="90000"/>
              </a:lnSpc>
              <a:spcBef>
                <a:spcPct val="0"/>
              </a:spcBef>
              <a:spcAft>
                <a:spcPct val="35000"/>
              </a:spcAft>
            </a:pPr>
            <a:r>
              <a:rPr lang="ru-RU" sz="1400" b="1" kern="1200" dirty="0" smtClean="0">
                <a:solidFill>
                  <a:schemeClr val="tx2">
                    <a:lumMod val="50000"/>
                  </a:schemeClr>
                </a:solidFill>
              </a:rPr>
              <a:t>Заказчик</a:t>
            </a:r>
            <a:endParaRPr lang="ru-RU" sz="1400" b="1" kern="1200" dirty="0">
              <a:solidFill>
                <a:schemeClr val="tx2">
                  <a:lumMod val="50000"/>
                </a:schemeClr>
              </a:solidFill>
            </a:endParaRPr>
          </a:p>
        </p:txBody>
      </p:sp>
      <p:sp>
        <p:nvSpPr>
          <p:cNvPr id="37" name="Полилиния 36"/>
          <p:cNvSpPr/>
          <p:nvPr/>
        </p:nvSpPr>
        <p:spPr>
          <a:xfrm>
            <a:off x="6767608" y="3354550"/>
            <a:ext cx="1675804" cy="837902"/>
          </a:xfrm>
          <a:custGeom>
            <a:avLst/>
            <a:gdLst>
              <a:gd name="connsiteX0" fmla="*/ 0 w 1675804"/>
              <a:gd name="connsiteY0" fmla="*/ 83790 h 837902"/>
              <a:gd name="connsiteX1" fmla="*/ 83790 w 1675804"/>
              <a:gd name="connsiteY1" fmla="*/ 0 h 837902"/>
              <a:gd name="connsiteX2" fmla="*/ 1592014 w 1675804"/>
              <a:gd name="connsiteY2" fmla="*/ 0 h 837902"/>
              <a:gd name="connsiteX3" fmla="*/ 1675804 w 1675804"/>
              <a:gd name="connsiteY3" fmla="*/ 83790 h 837902"/>
              <a:gd name="connsiteX4" fmla="*/ 1675804 w 1675804"/>
              <a:gd name="connsiteY4" fmla="*/ 754112 h 837902"/>
              <a:gd name="connsiteX5" fmla="*/ 1592014 w 1675804"/>
              <a:gd name="connsiteY5" fmla="*/ 837902 h 837902"/>
              <a:gd name="connsiteX6" fmla="*/ 83790 w 1675804"/>
              <a:gd name="connsiteY6" fmla="*/ 837902 h 837902"/>
              <a:gd name="connsiteX7" fmla="*/ 0 w 1675804"/>
              <a:gd name="connsiteY7" fmla="*/ 754112 h 837902"/>
              <a:gd name="connsiteX8" fmla="*/ 0 w 1675804"/>
              <a:gd name="connsiteY8" fmla="*/ 83790 h 837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5804" h="837902">
                <a:moveTo>
                  <a:pt x="0" y="83790"/>
                </a:moveTo>
                <a:cubicBezTo>
                  <a:pt x="0" y="37514"/>
                  <a:pt x="37514" y="0"/>
                  <a:pt x="83790" y="0"/>
                </a:cubicBezTo>
                <a:lnTo>
                  <a:pt x="1592014" y="0"/>
                </a:lnTo>
                <a:cubicBezTo>
                  <a:pt x="1638290" y="0"/>
                  <a:pt x="1675804" y="37514"/>
                  <a:pt x="1675804" y="83790"/>
                </a:cubicBezTo>
                <a:lnTo>
                  <a:pt x="1675804" y="754112"/>
                </a:lnTo>
                <a:cubicBezTo>
                  <a:pt x="1675804" y="800388"/>
                  <a:pt x="1638290" y="837902"/>
                  <a:pt x="1592014" y="837902"/>
                </a:cubicBezTo>
                <a:lnTo>
                  <a:pt x="83790" y="837902"/>
                </a:lnTo>
                <a:cubicBezTo>
                  <a:pt x="37514" y="837902"/>
                  <a:pt x="0" y="800388"/>
                  <a:pt x="0" y="754112"/>
                </a:cubicBezTo>
                <a:lnTo>
                  <a:pt x="0" y="83790"/>
                </a:lnTo>
                <a:close/>
              </a:path>
            </a:pathLst>
          </a:custGeom>
          <a:solidFill>
            <a:srgbClr val="EF9F35"/>
          </a:solidFill>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85501" tIns="85501" rIns="85501" bIns="85501" numCol="1" spcCol="1270" anchor="ctr" anchorCtr="0">
            <a:noAutofit/>
          </a:bodyPr>
          <a:lstStyle/>
          <a:p>
            <a:pPr lvl="0" algn="ctr" defTabSz="711200">
              <a:lnSpc>
                <a:spcPct val="90000"/>
              </a:lnSpc>
              <a:spcBef>
                <a:spcPct val="0"/>
              </a:spcBef>
              <a:spcAft>
                <a:spcPct val="35000"/>
              </a:spcAft>
            </a:pPr>
            <a:r>
              <a:rPr lang="ru-RU" sz="1400" b="1" kern="1200" dirty="0" smtClean="0">
                <a:solidFill>
                  <a:schemeClr val="tx2">
                    <a:lumMod val="50000"/>
                  </a:schemeClr>
                </a:solidFill>
              </a:rPr>
              <a:t>Ордерный склад</a:t>
            </a:r>
            <a:endParaRPr lang="ru-RU" sz="1400" b="1" kern="1200" dirty="0">
              <a:solidFill>
                <a:schemeClr val="tx2">
                  <a:lumMod val="50000"/>
                </a:schemeClr>
              </a:solidFill>
            </a:endParaRPr>
          </a:p>
        </p:txBody>
      </p:sp>
      <p:pic>
        <p:nvPicPr>
          <p:cNvPr id="43" name="Рисунок 42" descr="16.jpeg"/>
          <p:cNvPicPr>
            <a:picLocks noChangeAspect="1"/>
          </p:cNvPicPr>
          <p:nvPr/>
        </p:nvPicPr>
        <p:blipFill>
          <a:blip r:embed="rId3" cstate="print"/>
          <a:stretch>
            <a:fillRect/>
          </a:stretch>
        </p:blipFill>
        <p:spPr>
          <a:xfrm>
            <a:off x="5600700" y="3362325"/>
            <a:ext cx="933450" cy="933450"/>
          </a:xfrm>
          <a:prstGeom prst="rect">
            <a:avLst/>
          </a:prstGeom>
        </p:spPr>
      </p:pic>
      <p:pic>
        <p:nvPicPr>
          <p:cNvPr id="44" name="Рисунок 43" descr="39.jpeg"/>
          <p:cNvPicPr>
            <a:picLocks noChangeAspect="1"/>
          </p:cNvPicPr>
          <p:nvPr/>
        </p:nvPicPr>
        <p:blipFill>
          <a:blip r:embed="rId5" cstate="print"/>
          <a:stretch>
            <a:fillRect/>
          </a:stretch>
        </p:blipFill>
        <p:spPr>
          <a:xfrm>
            <a:off x="3890963" y="4181475"/>
            <a:ext cx="928688" cy="805711"/>
          </a:xfrm>
          <a:prstGeom prst="rect">
            <a:avLst/>
          </a:prstGeom>
        </p:spPr>
      </p:pic>
      <p:pic>
        <p:nvPicPr>
          <p:cNvPr id="46" name="Рисунок 45" descr="13.jpg"/>
          <p:cNvPicPr>
            <a:picLocks noChangeAspect="1"/>
          </p:cNvPicPr>
          <p:nvPr/>
        </p:nvPicPr>
        <p:blipFill>
          <a:blip r:embed="rId4" cstate="print"/>
          <a:stretch>
            <a:fillRect/>
          </a:stretch>
        </p:blipFill>
        <p:spPr>
          <a:xfrm>
            <a:off x="5838825" y="5429250"/>
            <a:ext cx="800099" cy="800099"/>
          </a:xfrm>
          <a:prstGeom prst="rect">
            <a:avLst/>
          </a:prstGeom>
        </p:spPr>
      </p:pic>
      <p:pic>
        <p:nvPicPr>
          <p:cNvPr id="47" name="Рисунок 46" descr="36.jpeg"/>
          <p:cNvPicPr>
            <a:picLocks noChangeAspect="1"/>
          </p:cNvPicPr>
          <p:nvPr/>
        </p:nvPicPr>
        <p:blipFill>
          <a:blip r:embed="rId6" cstate="print"/>
          <a:stretch>
            <a:fillRect/>
          </a:stretch>
        </p:blipFill>
        <p:spPr>
          <a:xfrm>
            <a:off x="5672138" y="1857375"/>
            <a:ext cx="930392" cy="638175"/>
          </a:xfrm>
          <a:prstGeom prst="rect">
            <a:avLst/>
          </a:prstGeom>
        </p:spPr>
      </p:pic>
      <p:pic>
        <p:nvPicPr>
          <p:cNvPr id="48" name="Рисунок 47" descr="41.jpg"/>
          <p:cNvPicPr>
            <a:picLocks noChangeAspect="1"/>
          </p:cNvPicPr>
          <p:nvPr/>
        </p:nvPicPr>
        <p:blipFill>
          <a:blip r:embed="rId7" cstate="print"/>
          <a:stretch>
            <a:fillRect/>
          </a:stretch>
        </p:blipFill>
        <p:spPr>
          <a:xfrm>
            <a:off x="3565789" y="1396431"/>
            <a:ext cx="1044312" cy="832418"/>
          </a:xfrm>
          <a:prstGeom prst="rect">
            <a:avLst/>
          </a:prstGeom>
        </p:spPr>
      </p:pic>
      <p:sp>
        <p:nvSpPr>
          <p:cNvPr id="27" name="Полилиния 26"/>
          <p:cNvSpPr/>
          <p:nvPr/>
        </p:nvSpPr>
        <p:spPr>
          <a:xfrm>
            <a:off x="3046513" y="4406928"/>
            <a:ext cx="867487" cy="178374"/>
          </a:xfrm>
          <a:custGeom>
            <a:avLst/>
            <a:gdLst>
              <a:gd name="connsiteX0" fmla="*/ 0 w 874609"/>
              <a:gd name="connsiteY0" fmla="*/ 146633 h 293265"/>
              <a:gd name="connsiteX1" fmla="*/ 146633 w 874609"/>
              <a:gd name="connsiteY1" fmla="*/ 0 h 293265"/>
              <a:gd name="connsiteX2" fmla="*/ 146633 w 874609"/>
              <a:gd name="connsiteY2" fmla="*/ 58653 h 293265"/>
              <a:gd name="connsiteX3" fmla="*/ 727977 w 874609"/>
              <a:gd name="connsiteY3" fmla="*/ 58653 h 293265"/>
              <a:gd name="connsiteX4" fmla="*/ 727977 w 874609"/>
              <a:gd name="connsiteY4" fmla="*/ 0 h 293265"/>
              <a:gd name="connsiteX5" fmla="*/ 874609 w 874609"/>
              <a:gd name="connsiteY5" fmla="*/ 146633 h 293265"/>
              <a:gd name="connsiteX6" fmla="*/ 727977 w 874609"/>
              <a:gd name="connsiteY6" fmla="*/ 293265 h 293265"/>
              <a:gd name="connsiteX7" fmla="*/ 727977 w 874609"/>
              <a:gd name="connsiteY7" fmla="*/ 234612 h 293265"/>
              <a:gd name="connsiteX8" fmla="*/ 146633 w 874609"/>
              <a:gd name="connsiteY8" fmla="*/ 234612 h 293265"/>
              <a:gd name="connsiteX9" fmla="*/ 146633 w 874609"/>
              <a:gd name="connsiteY9" fmla="*/ 293265 h 293265"/>
              <a:gd name="connsiteX10" fmla="*/ 0 w 874609"/>
              <a:gd name="connsiteY10" fmla="*/ 146633 h 293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74609" h="293265">
                <a:moveTo>
                  <a:pt x="0" y="146633"/>
                </a:moveTo>
                <a:lnTo>
                  <a:pt x="146633" y="0"/>
                </a:lnTo>
                <a:lnTo>
                  <a:pt x="146633" y="58653"/>
                </a:lnTo>
                <a:lnTo>
                  <a:pt x="727977" y="58653"/>
                </a:lnTo>
                <a:lnTo>
                  <a:pt x="727977" y="0"/>
                </a:lnTo>
                <a:lnTo>
                  <a:pt x="874609" y="146633"/>
                </a:lnTo>
                <a:lnTo>
                  <a:pt x="727977" y="293265"/>
                </a:lnTo>
                <a:lnTo>
                  <a:pt x="727977" y="234612"/>
                </a:lnTo>
                <a:lnTo>
                  <a:pt x="146633" y="234612"/>
                </a:lnTo>
                <a:lnTo>
                  <a:pt x="146633" y="293265"/>
                </a:lnTo>
                <a:lnTo>
                  <a:pt x="0" y="146633"/>
                </a:lnTo>
                <a:close/>
              </a:path>
            </a:pathLst>
          </a:custGeom>
          <a:solidFill>
            <a:schemeClr val="tx2">
              <a:lumMod val="40000"/>
              <a:lumOff val="60000"/>
            </a:schemeClr>
          </a:solidFill>
          <a:ln>
            <a:solidFill>
              <a:schemeClr val="tx1">
                <a:lumMod val="75000"/>
                <a:lumOff val="25000"/>
              </a:schemeClr>
            </a:solidFill>
          </a:ln>
          <a:scene3d>
            <a:camera prst="orthographicFront">
              <a:rot lat="0" lon="0" rev="2700000"/>
            </a:camera>
            <a:lightRig rig="threePt" dir="t"/>
          </a:scene3d>
        </p:spPr>
        <p:style>
          <a:lnRef idx="1">
            <a:schemeClr val="accent1"/>
          </a:lnRef>
          <a:fillRef idx="2">
            <a:schemeClr val="accent1"/>
          </a:fillRef>
          <a:effectRef idx="1">
            <a:schemeClr val="accent1"/>
          </a:effectRef>
          <a:fontRef idx="minor">
            <a:schemeClr val="dk1"/>
          </a:fontRef>
        </p:style>
        <p:txBody>
          <a:bodyPr spcFirstLastPara="0" vert="horz" wrap="square" lIns="87979" tIns="58653" rIns="87979" bIns="58652" numCol="1" spcCol="1270" anchor="ctr" anchorCtr="0">
            <a:noAutofit/>
          </a:bodyPr>
          <a:lstStyle/>
          <a:p>
            <a:pPr lvl="0" algn="ctr" defTabSz="577850">
              <a:lnSpc>
                <a:spcPct val="90000"/>
              </a:lnSpc>
              <a:spcBef>
                <a:spcPct val="0"/>
              </a:spcBef>
              <a:spcAft>
                <a:spcPct val="35000"/>
              </a:spcAft>
            </a:pPr>
            <a:endParaRPr lang="ru-RU" sz="1300" kern="1200"/>
          </a:p>
        </p:txBody>
      </p:sp>
      <p:sp>
        <p:nvSpPr>
          <p:cNvPr id="29" name="Полилиния 28"/>
          <p:cNvSpPr/>
          <p:nvPr/>
        </p:nvSpPr>
        <p:spPr>
          <a:xfrm>
            <a:off x="1408213" y="4406928"/>
            <a:ext cx="867487" cy="178374"/>
          </a:xfrm>
          <a:custGeom>
            <a:avLst/>
            <a:gdLst>
              <a:gd name="connsiteX0" fmla="*/ 0 w 874609"/>
              <a:gd name="connsiteY0" fmla="*/ 146633 h 293265"/>
              <a:gd name="connsiteX1" fmla="*/ 146633 w 874609"/>
              <a:gd name="connsiteY1" fmla="*/ 0 h 293265"/>
              <a:gd name="connsiteX2" fmla="*/ 146633 w 874609"/>
              <a:gd name="connsiteY2" fmla="*/ 58653 h 293265"/>
              <a:gd name="connsiteX3" fmla="*/ 727977 w 874609"/>
              <a:gd name="connsiteY3" fmla="*/ 58653 h 293265"/>
              <a:gd name="connsiteX4" fmla="*/ 727977 w 874609"/>
              <a:gd name="connsiteY4" fmla="*/ 0 h 293265"/>
              <a:gd name="connsiteX5" fmla="*/ 874609 w 874609"/>
              <a:gd name="connsiteY5" fmla="*/ 146633 h 293265"/>
              <a:gd name="connsiteX6" fmla="*/ 727977 w 874609"/>
              <a:gd name="connsiteY6" fmla="*/ 293265 h 293265"/>
              <a:gd name="connsiteX7" fmla="*/ 727977 w 874609"/>
              <a:gd name="connsiteY7" fmla="*/ 234612 h 293265"/>
              <a:gd name="connsiteX8" fmla="*/ 146633 w 874609"/>
              <a:gd name="connsiteY8" fmla="*/ 234612 h 293265"/>
              <a:gd name="connsiteX9" fmla="*/ 146633 w 874609"/>
              <a:gd name="connsiteY9" fmla="*/ 293265 h 293265"/>
              <a:gd name="connsiteX10" fmla="*/ 0 w 874609"/>
              <a:gd name="connsiteY10" fmla="*/ 146633 h 293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74609" h="293265">
                <a:moveTo>
                  <a:pt x="0" y="146633"/>
                </a:moveTo>
                <a:lnTo>
                  <a:pt x="146633" y="0"/>
                </a:lnTo>
                <a:lnTo>
                  <a:pt x="146633" y="58653"/>
                </a:lnTo>
                <a:lnTo>
                  <a:pt x="727977" y="58653"/>
                </a:lnTo>
                <a:lnTo>
                  <a:pt x="727977" y="0"/>
                </a:lnTo>
                <a:lnTo>
                  <a:pt x="874609" y="146633"/>
                </a:lnTo>
                <a:lnTo>
                  <a:pt x="727977" y="293265"/>
                </a:lnTo>
                <a:lnTo>
                  <a:pt x="727977" y="234612"/>
                </a:lnTo>
                <a:lnTo>
                  <a:pt x="146633" y="234612"/>
                </a:lnTo>
                <a:lnTo>
                  <a:pt x="146633" y="293265"/>
                </a:lnTo>
                <a:lnTo>
                  <a:pt x="0" y="146633"/>
                </a:lnTo>
                <a:close/>
              </a:path>
            </a:pathLst>
          </a:custGeom>
          <a:solidFill>
            <a:schemeClr val="tx2">
              <a:lumMod val="40000"/>
              <a:lumOff val="60000"/>
            </a:schemeClr>
          </a:solidFill>
          <a:ln>
            <a:solidFill>
              <a:schemeClr val="tx1">
                <a:lumMod val="75000"/>
                <a:lumOff val="25000"/>
              </a:schemeClr>
            </a:solidFill>
          </a:ln>
          <a:scene3d>
            <a:camera prst="orthographicFront">
              <a:rot lat="0" lon="0" rev="18900000"/>
            </a:camera>
            <a:lightRig rig="threePt" dir="t"/>
          </a:scene3d>
        </p:spPr>
        <p:style>
          <a:lnRef idx="1">
            <a:schemeClr val="accent1"/>
          </a:lnRef>
          <a:fillRef idx="2">
            <a:schemeClr val="accent1"/>
          </a:fillRef>
          <a:effectRef idx="1">
            <a:schemeClr val="accent1"/>
          </a:effectRef>
          <a:fontRef idx="minor">
            <a:schemeClr val="dk1"/>
          </a:fontRef>
        </p:style>
        <p:txBody>
          <a:bodyPr spcFirstLastPara="0" vert="horz" wrap="square" lIns="87979" tIns="58653" rIns="87979" bIns="58652" numCol="1" spcCol="1270" anchor="ctr" anchorCtr="0">
            <a:noAutofit/>
          </a:bodyPr>
          <a:lstStyle/>
          <a:p>
            <a:pPr lvl="0" algn="ctr" defTabSz="577850">
              <a:lnSpc>
                <a:spcPct val="90000"/>
              </a:lnSpc>
              <a:spcBef>
                <a:spcPct val="0"/>
              </a:spcBef>
              <a:spcAft>
                <a:spcPct val="35000"/>
              </a:spcAft>
            </a:pPr>
            <a:endParaRPr lang="ru-RU" sz="1300" kern="1200"/>
          </a:p>
        </p:txBody>
      </p:sp>
      <p:sp>
        <p:nvSpPr>
          <p:cNvPr id="31" name="Полилиния 30"/>
          <p:cNvSpPr/>
          <p:nvPr/>
        </p:nvSpPr>
        <p:spPr>
          <a:xfrm>
            <a:off x="3046513" y="2854353"/>
            <a:ext cx="867487" cy="178374"/>
          </a:xfrm>
          <a:custGeom>
            <a:avLst/>
            <a:gdLst>
              <a:gd name="connsiteX0" fmla="*/ 0 w 874609"/>
              <a:gd name="connsiteY0" fmla="*/ 146633 h 293265"/>
              <a:gd name="connsiteX1" fmla="*/ 146633 w 874609"/>
              <a:gd name="connsiteY1" fmla="*/ 0 h 293265"/>
              <a:gd name="connsiteX2" fmla="*/ 146633 w 874609"/>
              <a:gd name="connsiteY2" fmla="*/ 58653 h 293265"/>
              <a:gd name="connsiteX3" fmla="*/ 727977 w 874609"/>
              <a:gd name="connsiteY3" fmla="*/ 58653 h 293265"/>
              <a:gd name="connsiteX4" fmla="*/ 727977 w 874609"/>
              <a:gd name="connsiteY4" fmla="*/ 0 h 293265"/>
              <a:gd name="connsiteX5" fmla="*/ 874609 w 874609"/>
              <a:gd name="connsiteY5" fmla="*/ 146633 h 293265"/>
              <a:gd name="connsiteX6" fmla="*/ 727977 w 874609"/>
              <a:gd name="connsiteY6" fmla="*/ 293265 h 293265"/>
              <a:gd name="connsiteX7" fmla="*/ 727977 w 874609"/>
              <a:gd name="connsiteY7" fmla="*/ 234612 h 293265"/>
              <a:gd name="connsiteX8" fmla="*/ 146633 w 874609"/>
              <a:gd name="connsiteY8" fmla="*/ 234612 h 293265"/>
              <a:gd name="connsiteX9" fmla="*/ 146633 w 874609"/>
              <a:gd name="connsiteY9" fmla="*/ 293265 h 293265"/>
              <a:gd name="connsiteX10" fmla="*/ 0 w 874609"/>
              <a:gd name="connsiteY10" fmla="*/ 146633 h 293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74609" h="293265">
                <a:moveTo>
                  <a:pt x="0" y="146633"/>
                </a:moveTo>
                <a:lnTo>
                  <a:pt x="146633" y="0"/>
                </a:lnTo>
                <a:lnTo>
                  <a:pt x="146633" y="58653"/>
                </a:lnTo>
                <a:lnTo>
                  <a:pt x="727977" y="58653"/>
                </a:lnTo>
                <a:lnTo>
                  <a:pt x="727977" y="0"/>
                </a:lnTo>
                <a:lnTo>
                  <a:pt x="874609" y="146633"/>
                </a:lnTo>
                <a:lnTo>
                  <a:pt x="727977" y="293265"/>
                </a:lnTo>
                <a:lnTo>
                  <a:pt x="727977" y="234612"/>
                </a:lnTo>
                <a:lnTo>
                  <a:pt x="146633" y="234612"/>
                </a:lnTo>
                <a:lnTo>
                  <a:pt x="146633" y="293265"/>
                </a:lnTo>
                <a:lnTo>
                  <a:pt x="0" y="146633"/>
                </a:lnTo>
                <a:close/>
              </a:path>
            </a:pathLst>
          </a:custGeom>
          <a:solidFill>
            <a:schemeClr val="tx2">
              <a:lumMod val="40000"/>
              <a:lumOff val="60000"/>
            </a:schemeClr>
          </a:solidFill>
          <a:ln>
            <a:solidFill>
              <a:schemeClr val="tx1">
                <a:lumMod val="75000"/>
                <a:lumOff val="25000"/>
              </a:schemeClr>
            </a:solidFill>
          </a:ln>
          <a:scene3d>
            <a:camera prst="orthographicFront">
              <a:rot lat="0" lon="0" rev="8100000"/>
            </a:camera>
            <a:lightRig rig="threePt" dir="t"/>
          </a:scene3d>
        </p:spPr>
        <p:style>
          <a:lnRef idx="1">
            <a:schemeClr val="accent1"/>
          </a:lnRef>
          <a:fillRef idx="2">
            <a:schemeClr val="accent1"/>
          </a:fillRef>
          <a:effectRef idx="1">
            <a:schemeClr val="accent1"/>
          </a:effectRef>
          <a:fontRef idx="minor">
            <a:schemeClr val="dk1"/>
          </a:fontRef>
        </p:style>
        <p:txBody>
          <a:bodyPr spcFirstLastPara="0" vert="horz" wrap="square" lIns="87979" tIns="58653" rIns="87979" bIns="58652" numCol="1" spcCol="1270" anchor="ctr" anchorCtr="0">
            <a:noAutofit/>
          </a:bodyPr>
          <a:lstStyle/>
          <a:p>
            <a:pPr lvl="0" algn="ctr" defTabSz="577850">
              <a:lnSpc>
                <a:spcPct val="90000"/>
              </a:lnSpc>
              <a:spcBef>
                <a:spcPct val="0"/>
              </a:spcBef>
              <a:spcAft>
                <a:spcPct val="35000"/>
              </a:spcAft>
            </a:pPr>
            <a:endParaRPr lang="ru-RU" sz="1300" kern="1200"/>
          </a:p>
        </p:txBody>
      </p:sp>
      <p:sp>
        <p:nvSpPr>
          <p:cNvPr id="34" name="Полилиния 33"/>
          <p:cNvSpPr/>
          <p:nvPr/>
        </p:nvSpPr>
        <p:spPr>
          <a:xfrm>
            <a:off x="1408213" y="2854353"/>
            <a:ext cx="867487" cy="178374"/>
          </a:xfrm>
          <a:custGeom>
            <a:avLst/>
            <a:gdLst>
              <a:gd name="connsiteX0" fmla="*/ 0 w 874609"/>
              <a:gd name="connsiteY0" fmla="*/ 146633 h 293265"/>
              <a:gd name="connsiteX1" fmla="*/ 146633 w 874609"/>
              <a:gd name="connsiteY1" fmla="*/ 0 h 293265"/>
              <a:gd name="connsiteX2" fmla="*/ 146633 w 874609"/>
              <a:gd name="connsiteY2" fmla="*/ 58653 h 293265"/>
              <a:gd name="connsiteX3" fmla="*/ 727977 w 874609"/>
              <a:gd name="connsiteY3" fmla="*/ 58653 h 293265"/>
              <a:gd name="connsiteX4" fmla="*/ 727977 w 874609"/>
              <a:gd name="connsiteY4" fmla="*/ 0 h 293265"/>
              <a:gd name="connsiteX5" fmla="*/ 874609 w 874609"/>
              <a:gd name="connsiteY5" fmla="*/ 146633 h 293265"/>
              <a:gd name="connsiteX6" fmla="*/ 727977 w 874609"/>
              <a:gd name="connsiteY6" fmla="*/ 293265 h 293265"/>
              <a:gd name="connsiteX7" fmla="*/ 727977 w 874609"/>
              <a:gd name="connsiteY7" fmla="*/ 234612 h 293265"/>
              <a:gd name="connsiteX8" fmla="*/ 146633 w 874609"/>
              <a:gd name="connsiteY8" fmla="*/ 234612 h 293265"/>
              <a:gd name="connsiteX9" fmla="*/ 146633 w 874609"/>
              <a:gd name="connsiteY9" fmla="*/ 293265 h 293265"/>
              <a:gd name="connsiteX10" fmla="*/ 0 w 874609"/>
              <a:gd name="connsiteY10" fmla="*/ 146633 h 293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74609" h="293265">
                <a:moveTo>
                  <a:pt x="0" y="146633"/>
                </a:moveTo>
                <a:lnTo>
                  <a:pt x="146633" y="0"/>
                </a:lnTo>
                <a:lnTo>
                  <a:pt x="146633" y="58653"/>
                </a:lnTo>
                <a:lnTo>
                  <a:pt x="727977" y="58653"/>
                </a:lnTo>
                <a:lnTo>
                  <a:pt x="727977" y="0"/>
                </a:lnTo>
                <a:lnTo>
                  <a:pt x="874609" y="146633"/>
                </a:lnTo>
                <a:lnTo>
                  <a:pt x="727977" y="293265"/>
                </a:lnTo>
                <a:lnTo>
                  <a:pt x="727977" y="234612"/>
                </a:lnTo>
                <a:lnTo>
                  <a:pt x="146633" y="234612"/>
                </a:lnTo>
                <a:lnTo>
                  <a:pt x="146633" y="293265"/>
                </a:lnTo>
                <a:lnTo>
                  <a:pt x="0" y="146633"/>
                </a:lnTo>
                <a:close/>
              </a:path>
            </a:pathLst>
          </a:custGeom>
          <a:solidFill>
            <a:schemeClr val="tx2">
              <a:lumMod val="40000"/>
              <a:lumOff val="60000"/>
            </a:schemeClr>
          </a:solidFill>
          <a:ln>
            <a:solidFill>
              <a:schemeClr val="tx1">
                <a:lumMod val="75000"/>
                <a:lumOff val="25000"/>
              </a:schemeClr>
            </a:solidFill>
          </a:ln>
          <a:scene3d>
            <a:camera prst="orthographicFront">
              <a:rot lat="0" lon="0" rev="2700000"/>
            </a:camera>
            <a:lightRig rig="threePt" dir="t"/>
          </a:scene3d>
        </p:spPr>
        <p:style>
          <a:lnRef idx="1">
            <a:schemeClr val="accent1"/>
          </a:lnRef>
          <a:fillRef idx="2">
            <a:schemeClr val="accent1"/>
          </a:fillRef>
          <a:effectRef idx="1">
            <a:schemeClr val="accent1"/>
          </a:effectRef>
          <a:fontRef idx="minor">
            <a:schemeClr val="dk1"/>
          </a:fontRef>
        </p:style>
        <p:txBody>
          <a:bodyPr spcFirstLastPara="0" vert="horz" wrap="square" lIns="87979" tIns="58653" rIns="87979" bIns="58652" numCol="1" spcCol="1270" anchor="ctr" anchorCtr="0">
            <a:noAutofit/>
          </a:bodyPr>
          <a:lstStyle/>
          <a:p>
            <a:pPr lvl="0" algn="ctr" defTabSz="577850">
              <a:lnSpc>
                <a:spcPct val="90000"/>
              </a:lnSpc>
              <a:spcBef>
                <a:spcPct val="0"/>
              </a:spcBef>
              <a:spcAft>
                <a:spcPct val="35000"/>
              </a:spcAft>
            </a:pPr>
            <a:endParaRPr lang="ru-RU" sz="1300" kern="1200"/>
          </a:p>
        </p:txBody>
      </p:sp>
      <p:sp>
        <p:nvSpPr>
          <p:cNvPr id="36" name="Полилиния 35"/>
          <p:cNvSpPr/>
          <p:nvPr/>
        </p:nvSpPr>
        <p:spPr>
          <a:xfrm>
            <a:off x="7169815" y="2867025"/>
            <a:ext cx="793086" cy="184752"/>
          </a:xfrm>
          <a:custGeom>
            <a:avLst/>
            <a:gdLst>
              <a:gd name="connsiteX0" fmla="*/ 0 w 874609"/>
              <a:gd name="connsiteY0" fmla="*/ 146633 h 293265"/>
              <a:gd name="connsiteX1" fmla="*/ 146633 w 874609"/>
              <a:gd name="connsiteY1" fmla="*/ 0 h 293265"/>
              <a:gd name="connsiteX2" fmla="*/ 146633 w 874609"/>
              <a:gd name="connsiteY2" fmla="*/ 58653 h 293265"/>
              <a:gd name="connsiteX3" fmla="*/ 727977 w 874609"/>
              <a:gd name="connsiteY3" fmla="*/ 58653 h 293265"/>
              <a:gd name="connsiteX4" fmla="*/ 727977 w 874609"/>
              <a:gd name="connsiteY4" fmla="*/ 0 h 293265"/>
              <a:gd name="connsiteX5" fmla="*/ 874609 w 874609"/>
              <a:gd name="connsiteY5" fmla="*/ 146633 h 293265"/>
              <a:gd name="connsiteX6" fmla="*/ 727977 w 874609"/>
              <a:gd name="connsiteY6" fmla="*/ 293265 h 293265"/>
              <a:gd name="connsiteX7" fmla="*/ 727977 w 874609"/>
              <a:gd name="connsiteY7" fmla="*/ 234612 h 293265"/>
              <a:gd name="connsiteX8" fmla="*/ 146633 w 874609"/>
              <a:gd name="connsiteY8" fmla="*/ 234612 h 293265"/>
              <a:gd name="connsiteX9" fmla="*/ 146633 w 874609"/>
              <a:gd name="connsiteY9" fmla="*/ 293265 h 293265"/>
              <a:gd name="connsiteX10" fmla="*/ 0 w 874609"/>
              <a:gd name="connsiteY10" fmla="*/ 146633 h 293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74609" h="293265">
                <a:moveTo>
                  <a:pt x="0" y="146633"/>
                </a:moveTo>
                <a:lnTo>
                  <a:pt x="146633" y="0"/>
                </a:lnTo>
                <a:lnTo>
                  <a:pt x="146633" y="58653"/>
                </a:lnTo>
                <a:lnTo>
                  <a:pt x="727977" y="58653"/>
                </a:lnTo>
                <a:lnTo>
                  <a:pt x="727977" y="0"/>
                </a:lnTo>
                <a:lnTo>
                  <a:pt x="874609" y="146633"/>
                </a:lnTo>
                <a:lnTo>
                  <a:pt x="727977" y="293265"/>
                </a:lnTo>
                <a:lnTo>
                  <a:pt x="727977" y="234612"/>
                </a:lnTo>
                <a:lnTo>
                  <a:pt x="146633" y="234612"/>
                </a:lnTo>
                <a:lnTo>
                  <a:pt x="146633" y="293265"/>
                </a:lnTo>
                <a:lnTo>
                  <a:pt x="0" y="146633"/>
                </a:lnTo>
                <a:close/>
              </a:path>
            </a:pathLst>
          </a:custGeom>
          <a:solidFill>
            <a:schemeClr val="tx2">
              <a:lumMod val="40000"/>
              <a:lumOff val="60000"/>
            </a:schemeClr>
          </a:solidFill>
          <a:ln>
            <a:solidFill>
              <a:schemeClr val="tx1">
                <a:lumMod val="75000"/>
                <a:lumOff val="25000"/>
              </a:schemeClr>
            </a:solidFill>
          </a:ln>
          <a:scene3d>
            <a:camera prst="orthographicFront">
              <a:rot lat="0" lon="0" rev="5400000"/>
            </a:camera>
            <a:lightRig rig="threePt" dir="t"/>
          </a:scene3d>
        </p:spPr>
        <p:style>
          <a:lnRef idx="1">
            <a:schemeClr val="accent1"/>
          </a:lnRef>
          <a:fillRef idx="2">
            <a:schemeClr val="accent1"/>
          </a:fillRef>
          <a:effectRef idx="1">
            <a:schemeClr val="accent1"/>
          </a:effectRef>
          <a:fontRef idx="minor">
            <a:schemeClr val="dk1"/>
          </a:fontRef>
        </p:style>
        <p:txBody>
          <a:bodyPr spcFirstLastPara="0" vert="horz" wrap="square" lIns="87979" tIns="58653" rIns="87979" bIns="58652" numCol="1" spcCol="1270" anchor="ctr" anchorCtr="0">
            <a:noAutofit/>
          </a:bodyPr>
          <a:lstStyle/>
          <a:p>
            <a:pPr lvl="0" algn="ctr" defTabSz="577850">
              <a:lnSpc>
                <a:spcPct val="90000"/>
              </a:lnSpc>
              <a:spcBef>
                <a:spcPct val="0"/>
              </a:spcBef>
              <a:spcAft>
                <a:spcPct val="35000"/>
              </a:spcAft>
            </a:pPr>
            <a:endParaRPr lang="ru-RU" sz="1300" kern="1200"/>
          </a:p>
        </p:txBody>
      </p:sp>
      <p:sp>
        <p:nvSpPr>
          <p:cNvPr id="38" name="Полилиния 37"/>
          <p:cNvSpPr/>
          <p:nvPr/>
        </p:nvSpPr>
        <p:spPr>
          <a:xfrm>
            <a:off x="7228994" y="4467225"/>
            <a:ext cx="753033" cy="184752"/>
          </a:xfrm>
          <a:custGeom>
            <a:avLst/>
            <a:gdLst>
              <a:gd name="connsiteX0" fmla="*/ 0 w 874609"/>
              <a:gd name="connsiteY0" fmla="*/ 146633 h 293265"/>
              <a:gd name="connsiteX1" fmla="*/ 146633 w 874609"/>
              <a:gd name="connsiteY1" fmla="*/ 0 h 293265"/>
              <a:gd name="connsiteX2" fmla="*/ 146633 w 874609"/>
              <a:gd name="connsiteY2" fmla="*/ 58653 h 293265"/>
              <a:gd name="connsiteX3" fmla="*/ 727977 w 874609"/>
              <a:gd name="connsiteY3" fmla="*/ 58653 h 293265"/>
              <a:gd name="connsiteX4" fmla="*/ 727977 w 874609"/>
              <a:gd name="connsiteY4" fmla="*/ 0 h 293265"/>
              <a:gd name="connsiteX5" fmla="*/ 874609 w 874609"/>
              <a:gd name="connsiteY5" fmla="*/ 146633 h 293265"/>
              <a:gd name="connsiteX6" fmla="*/ 727977 w 874609"/>
              <a:gd name="connsiteY6" fmla="*/ 293265 h 293265"/>
              <a:gd name="connsiteX7" fmla="*/ 727977 w 874609"/>
              <a:gd name="connsiteY7" fmla="*/ 234612 h 293265"/>
              <a:gd name="connsiteX8" fmla="*/ 146633 w 874609"/>
              <a:gd name="connsiteY8" fmla="*/ 234612 h 293265"/>
              <a:gd name="connsiteX9" fmla="*/ 146633 w 874609"/>
              <a:gd name="connsiteY9" fmla="*/ 293265 h 293265"/>
              <a:gd name="connsiteX10" fmla="*/ 0 w 874609"/>
              <a:gd name="connsiteY10" fmla="*/ 146633 h 293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74609" h="293265">
                <a:moveTo>
                  <a:pt x="0" y="146633"/>
                </a:moveTo>
                <a:lnTo>
                  <a:pt x="146633" y="0"/>
                </a:lnTo>
                <a:lnTo>
                  <a:pt x="146633" y="58653"/>
                </a:lnTo>
                <a:lnTo>
                  <a:pt x="727977" y="58653"/>
                </a:lnTo>
                <a:lnTo>
                  <a:pt x="727977" y="0"/>
                </a:lnTo>
                <a:lnTo>
                  <a:pt x="874609" y="146633"/>
                </a:lnTo>
                <a:lnTo>
                  <a:pt x="727977" y="293265"/>
                </a:lnTo>
                <a:lnTo>
                  <a:pt x="727977" y="234612"/>
                </a:lnTo>
                <a:lnTo>
                  <a:pt x="146633" y="234612"/>
                </a:lnTo>
                <a:lnTo>
                  <a:pt x="146633" y="293265"/>
                </a:lnTo>
                <a:lnTo>
                  <a:pt x="0" y="146633"/>
                </a:lnTo>
                <a:close/>
              </a:path>
            </a:pathLst>
          </a:custGeom>
          <a:solidFill>
            <a:schemeClr val="tx2">
              <a:lumMod val="40000"/>
              <a:lumOff val="60000"/>
            </a:schemeClr>
          </a:solidFill>
          <a:ln>
            <a:solidFill>
              <a:schemeClr val="tx1">
                <a:lumMod val="75000"/>
                <a:lumOff val="25000"/>
              </a:schemeClr>
            </a:solidFill>
          </a:ln>
          <a:scene3d>
            <a:camera prst="orthographicFront">
              <a:rot lat="0" lon="0" rev="5400000"/>
            </a:camera>
            <a:lightRig rig="threePt" dir="t"/>
          </a:scene3d>
        </p:spPr>
        <p:style>
          <a:lnRef idx="1">
            <a:schemeClr val="accent1"/>
          </a:lnRef>
          <a:fillRef idx="2">
            <a:schemeClr val="accent1"/>
          </a:fillRef>
          <a:effectRef idx="1">
            <a:schemeClr val="accent1"/>
          </a:effectRef>
          <a:fontRef idx="minor">
            <a:schemeClr val="dk1"/>
          </a:fontRef>
        </p:style>
        <p:txBody>
          <a:bodyPr spcFirstLastPara="0" vert="horz" wrap="square" lIns="87979" tIns="58653" rIns="87979" bIns="58652" numCol="1" spcCol="1270" anchor="ctr" anchorCtr="0">
            <a:noAutofit/>
          </a:bodyPr>
          <a:lstStyle/>
          <a:p>
            <a:pPr lvl="0" algn="ctr" defTabSz="577850">
              <a:lnSpc>
                <a:spcPct val="90000"/>
              </a:lnSpc>
              <a:spcBef>
                <a:spcPct val="0"/>
              </a:spcBef>
              <a:spcAft>
                <a:spcPct val="35000"/>
              </a:spcAft>
            </a:pPr>
            <a:endParaRPr lang="ru-RU" sz="1300" kern="1200"/>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Рисунок 25" descr="17.jpeg"/>
          <p:cNvPicPr>
            <a:picLocks noChangeAspect="1"/>
          </p:cNvPicPr>
          <p:nvPr/>
        </p:nvPicPr>
        <p:blipFill>
          <a:blip r:embed="rId3" cstate="print"/>
          <a:stretch>
            <a:fillRect/>
          </a:stretch>
        </p:blipFill>
        <p:spPr>
          <a:xfrm>
            <a:off x="6489930" y="5353049"/>
            <a:ext cx="2317285" cy="1028701"/>
          </a:xfrm>
          <a:prstGeom prst="rect">
            <a:avLst/>
          </a:prstGeom>
        </p:spPr>
      </p:pic>
      <p:sp>
        <p:nvSpPr>
          <p:cNvPr id="2" name="Заголовок 1"/>
          <p:cNvSpPr>
            <a:spLocks noGrp="1"/>
          </p:cNvSpPr>
          <p:nvPr>
            <p:ph type="title"/>
          </p:nvPr>
        </p:nvSpPr>
        <p:spPr>
          <a:xfrm>
            <a:off x="1125538" y="19050"/>
            <a:ext cx="7871706" cy="805039"/>
          </a:xfrm>
        </p:spPr>
        <p:txBody>
          <a:bodyPr/>
          <a:lstStyle/>
          <a:p>
            <a:r>
              <a:rPr lang="ru-RU" dirty="0" smtClean="0"/>
              <a:t>Ведение ордерного склада</a:t>
            </a:r>
            <a:br>
              <a:rPr lang="ru-RU" dirty="0" smtClean="0"/>
            </a:br>
            <a:r>
              <a:rPr lang="ru-RU" dirty="0" smtClean="0"/>
              <a:t>Документ «Приходный ордер на товары»</a:t>
            </a:r>
            <a:endParaRPr lang="ru-RU" dirty="0"/>
          </a:p>
        </p:txBody>
      </p:sp>
      <p:sp>
        <p:nvSpPr>
          <p:cNvPr id="12" name="TextBox 11"/>
          <p:cNvSpPr txBox="1"/>
          <p:nvPr/>
        </p:nvSpPr>
        <p:spPr>
          <a:xfrm>
            <a:off x="352424" y="1438275"/>
            <a:ext cx="7686675" cy="701731"/>
          </a:xfrm>
          <a:prstGeom prst="rect">
            <a:avLst/>
          </a:prstGeom>
          <a:noFill/>
        </p:spPr>
        <p:txBody>
          <a:bodyPr wrap="square" rtlCol="0">
            <a:spAutoFit/>
          </a:bodyPr>
          <a:lstStyle/>
          <a:p>
            <a:pPr algn="l">
              <a:spcBef>
                <a:spcPts val="0"/>
              </a:spcBef>
            </a:pPr>
            <a:r>
              <a:rPr lang="ru-RU" sz="1200" b="1" u="sng" dirty="0" smtClean="0">
                <a:solidFill>
                  <a:schemeClr val="bg2">
                    <a:lumMod val="50000"/>
                  </a:schemeClr>
                </a:solidFill>
              </a:rPr>
              <a:t>Документ «Приходный ордер на товары» </a:t>
            </a:r>
            <a:r>
              <a:rPr lang="ru-RU" sz="1200" b="1" dirty="0" smtClean="0">
                <a:solidFill>
                  <a:schemeClr val="bg2">
                    <a:lumMod val="50000"/>
                  </a:schemeClr>
                </a:solidFill>
              </a:rPr>
              <a:t>отражает поступление товаров в случаях:</a:t>
            </a:r>
            <a:endParaRPr lang="ru-RU" altLang="ru-RU" sz="1200" b="1" dirty="0" smtClean="0">
              <a:solidFill>
                <a:schemeClr val="bg2">
                  <a:lumMod val="50000"/>
                </a:schemeClr>
              </a:solidFill>
            </a:endParaRPr>
          </a:p>
          <a:p>
            <a:pPr marL="285750" indent="-285750" algn="l">
              <a:spcBef>
                <a:spcPts val="0"/>
              </a:spcBef>
              <a:buFont typeface="Arial" panose="020B0604020202020204" pitchFamily="34" charset="0"/>
              <a:buChar char="•"/>
            </a:pPr>
            <a:r>
              <a:rPr lang="ru-RU" sz="1200" b="1" dirty="0" smtClean="0">
                <a:solidFill>
                  <a:schemeClr val="bg2">
                    <a:lumMod val="50000"/>
                  </a:schemeClr>
                </a:solidFill>
              </a:rPr>
              <a:t>ордерного поступления, когда финансовые документы поступают позднее товаров;</a:t>
            </a:r>
          </a:p>
          <a:p>
            <a:pPr marL="285750" indent="-285750" algn="l">
              <a:spcBef>
                <a:spcPts val="0"/>
              </a:spcBef>
              <a:buFont typeface="Arial" panose="020B0604020202020204" pitchFamily="34" charset="0"/>
              <a:buChar char="•"/>
            </a:pPr>
            <a:r>
              <a:rPr lang="ru-RU" sz="1200" b="1" dirty="0" smtClean="0">
                <a:solidFill>
                  <a:schemeClr val="bg2">
                    <a:lumMod val="50000"/>
                  </a:schemeClr>
                </a:solidFill>
              </a:rPr>
              <a:t>внутреннего перемещения между ордерными складами</a:t>
            </a:r>
            <a:endParaRPr lang="ru-RU" sz="1200" b="1" dirty="0">
              <a:solidFill>
                <a:schemeClr val="bg2">
                  <a:lumMod val="50000"/>
                </a:schemeClr>
              </a:solidFill>
            </a:endParaRPr>
          </a:p>
        </p:txBody>
      </p:sp>
      <p:sp>
        <p:nvSpPr>
          <p:cNvPr id="15" name="TextBox 14"/>
          <p:cNvSpPr txBox="1"/>
          <p:nvPr/>
        </p:nvSpPr>
        <p:spPr>
          <a:xfrm>
            <a:off x="304799" y="1066800"/>
            <a:ext cx="8429625" cy="342145"/>
          </a:xfrm>
          <a:prstGeom prst="rect">
            <a:avLst/>
          </a:prstGeom>
          <a:noFill/>
        </p:spPr>
        <p:txBody>
          <a:bodyPr wrap="square" rtlCol="0">
            <a:spAutoFit/>
          </a:bodyPr>
          <a:lstStyle/>
          <a:p>
            <a:pPr algn="l"/>
            <a:r>
              <a:rPr lang="ru-RU" b="1" dirty="0" smtClean="0">
                <a:solidFill>
                  <a:schemeClr val="accent4">
                    <a:lumMod val="90000"/>
                    <a:lumOff val="10000"/>
                  </a:schemeClr>
                </a:solidFill>
              </a:rPr>
              <a:t>Раздел «Ордерный склад» → «Учет ордерных операций»</a:t>
            </a:r>
            <a:endParaRPr lang="ru-RU" b="1" dirty="0">
              <a:solidFill>
                <a:schemeClr val="accent4">
                  <a:lumMod val="90000"/>
                  <a:lumOff val="10000"/>
                </a:schemeClr>
              </a:solidFill>
            </a:endParaRPr>
          </a:p>
        </p:txBody>
      </p:sp>
      <p:pic>
        <p:nvPicPr>
          <p:cNvPr id="3" name="Рисунок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799" y="2318942"/>
            <a:ext cx="6412946" cy="3867572"/>
          </a:xfrm>
          <a:prstGeom prst="rect">
            <a:avLst/>
          </a:prstGeom>
          <a:ln>
            <a:solidFill>
              <a:schemeClr val="bg1">
                <a:lumMod val="65000"/>
              </a:schemeClr>
            </a:solidFill>
          </a:ln>
        </p:spPr>
      </p:pic>
      <p:grpSp>
        <p:nvGrpSpPr>
          <p:cNvPr id="4" name="Группа 3"/>
          <p:cNvGrpSpPr/>
          <p:nvPr/>
        </p:nvGrpSpPr>
        <p:grpSpPr>
          <a:xfrm>
            <a:off x="6381750" y="4410072"/>
            <a:ext cx="2476500" cy="714600"/>
            <a:chOff x="6381750" y="4410072"/>
            <a:chExt cx="2476500" cy="714600"/>
          </a:xfrm>
        </p:grpSpPr>
        <p:sp>
          <p:nvSpPr>
            <p:cNvPr id="23" name="Скругленная прямоугольная выноска 22"/>
            <p:cNvSpPr/>
            <p:nvPr/>
          </p:nvSpPr>
          <p:spPr bwMode="auto">
            <a:xfrm rot="10800000">
              <a:off x="6581774" y="4410072"/>
              <a:ext cx="2276475" cy="695328"/>
            </a:xfrm>
            <a:prstGeom prst="wedgeRoundRectCallout">
              <a:avLst>
                <a:gd name="adj1" fmla="val 71613"/>
                <a:gd name="adj2" fmla="val -43812"/>
                <a:gd name="adj3" fmla="val 16667"/>
              </a:avLst>
            </a:prstGeom>
            <a:solidFill>
              <a:srgbClr val="F2BF7A"/>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91440" tIns="0" rIns="91440" bIns="45720" numCol="1" rtlCol="0" anchor="ctr" anchorCtr="0" compatLnSpc="1">
              <a:prstTxWarp prst="textNoShape">
                <a:avLst/>
              </a:prstTxWarp>
            </a:bodyPr>
            <a:lstStyle/>
            <a:p>
              <a:pPr marL="0" marR="0" indent="0" algn="ctr" defTabSz="914400" rtl="0" eaLnBrk="0" fontAlgn="base" latinLnBrk="0" hangingPunct="0">
                <a:lnSpc>
                  <a:spcPct val="110000"/>
                </a:lnSpc>
                <a:spcBef>
                  <a:spcPct val="50000"/>
                </a:spcBef>
                <a:spcAft>
                  <a:spcPct val="0"/>
                </a:spcAft>
                <a:buClrTx/>
                <a:buSzTx/>
                <a:buFontTx/>
                <a:buNone/>
                <a:tabLst/>
              </a:pPr>
              <a:endParaRPr kumimoji="0" lang="ru-RU" sz="1600" b="0" i="0" u="none" strike="noStrike" cap="none" normalizeH="0" baseline="0" smtClean="0">
                <a:ln>
                  <a:noFill/>
                </a:ln>
                <a:solidFill>
                  <a:schemeClr val="tx1"/>
                </a:solidFill>
                <a:effectLst/>
                <a:latin typeface="Arial" charset="0"/>
              </a:endParaRPr>
            </a:p>
          </p:txBody>
        </p:sp>
        <p:sp>
          <p:nvSpPr>
            <p:cNvPr id="24" name="TextBox 23"/>
            <p:cNvSpPr txBox="1"/>
            <p:nvPr/>
          </p:nvSpPr>
          <p:spPr>
            <a:xfrm>
              <a:off x="6381750" y="4438650"/>
              <a:ext cx="2476500" cy="686022"/>
            </a:xfrm>
            <a:prstGeom prst="rect">
              <a:avLst/>
            </a:prstGeom>
            <a:noFill/>
          </p:spPr>
          <p:txBody>
            <a:bodyPr wrap="square" rtlCol="0">
              <a:spAutoFit/>
            </a:bodyPr>
            <a:lstStyle/>
            <a:p>
              <a:r>
                <a:rPr lang="ru-RU" sz="1200" dirty="0" smtClean="0">
                  <a:solidFill>
                    <a:schemeClr val="accent4">
                      <a:lumMod val="90000"/>
                      <a:lumOff val="10000"/>
                    </a:schemeClr>
                  </a:solidFill>
                </a:rPr>
                <a:t>Указывается объект строительства для которого предназначены материалы</a:t>
              </a:r>
              <a:endParaRPr lang="ru-RU" sz="1200" dirty="0">
                <a:solidFill>
                  <a:schemeClr val="accent4">
                    <a:lumMod val="90000"/>
                    <a:lumOff val="10000"/>
                  </a:schemeClr>
                </a:solidFill>
              </a:endParaRPr>
            </a:p>
          </p:txBody>
        </p:sp>
      </p:grpSp>
      <p:grpSp>
        <p:nvGrpSpPr>
          <p:cNvPr id="5" name="Группа 4"/>
          <p:cNvGrpSpPr/>
          <p:nvPr/>
        </p:nvGrpSpPr>
        <p:grpSpPr>
          <a:xfrm>
            <a:off x="6581774" y="3390897"/>
            <a:ext cx="2276475" cy="730309"/>
            <a:chOff x="6581774" y="3390897"/>
            <a:chExt cx="2276475" cy="730309"/>
          </a:xfrm>
        </p:grpSpPr>
        <p:sp>
          <p:nvSpPr>
            <p:cNvPr id="20" name="Скругленная прямоугольная выноска 19"/>
            <p:cNvSpPr/>
            <p:nvPr/>
          </p:nvSpPr>
          <p:spPr bwMode="auto">
            <a:xfrm rot="10800000">
              <a:off x="6581774" y="3390897"/>
              <a:ext cx="2276475" cy="695328"/>
            </a:xfrm>
            <a:prstGeom prst="wedgeRoundRectCallout">
              <a:avLst>
                <a:gd name="adj1" fmla="val 69815"/>
                <a:gd name="adj2" fmla="val 13790"/>
                <a:gd name="adj3" fmla="val 16667"/>
              </a:avLst>
            </a:prstGeom>
            <a:solidFill>
              <a:srgbClr val="F2BF7A"/>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91440" tIns="0" rIns="91440" bIns="45720" numCol="1" rtlCol="0" anchor="ctr" anchorCtr="0" compatLnSpc="1">
              <a:prstTxWarp prst="textNoShape">
                <a:avLst/>
              </a:prstTxWarp>
            </a:bodyPr>
            <a:lstStyle/>
            <a:p>
              <a:pPr marL="0" marR="0" indent="0" algn="ctr" defTabSz="914400" rtl="0" eaLnBrk="0" fontAlgn="base" latinLnBrk="0" hangingPunct="0">
                <a:lnSpc>
                  <a:spcPct val="110000"/>
                </a:lnSpc>
                <a:spcBef>
                  <a:spcPct val="50000"/>
                </a:spcBef>
                <a:spcAft>
                  <a:spcPct val="0"/>
                </a:spcAft>
                <a:buClrTx/>
                <a:buSzTx/>
                <a:buFontTx/>
                <a:buNone/>
                <a:tabLst/>
              </a:pPr>
              <a:endParaRPr kumimoji="0" lang="ru-RU" sz="1600" b="0" i="0" u="none" strike="noStrike" cap="none" normalizeH="0" baseline="0" smtClean="0">
                <a:ln>
                  <a:noFill/>
                </a:ln>
                <a:solidFill>
                  <a:schemeClr val="tx1"/>
                </a:solidFill>
                <a:effectLst/>
                <a:latin typeface="Arial" charset="0"/>
              </a:endParaRPr>
            </a:p>
          </p:txBody>
        </p:sp>
        <p:sp>
          <p:nvSpPr>
            <p:cNvPr id="16" name="TextBox 15"/>
            <p:cNvSpPr txBox="1"/>
            <p:nvPr/>
          </p:nvSpPr>
          <p:spPr>
            <a:xfrm>
              <a:off x="6581774" y="3419475"/>
              <a:ext cx="2276475" cy="701731"/>
            </a:xfrm>
            <a:prstGeom prst="rect">
              <a:avLst/>
            </a:prstGeom>
            <a:noFill/>
          </p:spPr>
          <p:txBody>
            <a:bodyPr wrap="square" rtlCol="0">
              <a:spAutoFit/>
            </a:bodyPr>
            <a:lstStyle/>
            <a:p>
              <a:r>
                <a:rPr lang="ru-RU" sz="1200" dirty="0" smtClean="0">
                  <a:solidFill>
                    <a:schemeClr val="accent4">
                      <a:lumMod val="90000"/>
                      <a:lumOff val="10000"/>
                    </a:schemeClr>
                  </a:solidFill>
                </a:rPr>
                <a:t>Указывается склад, на который оформляется поступление товаров</a:t>
              </a:r>
              <a:endParaRPr lang="ru-RU" sz="1200" dirty="0">
                <a:solidFill>
                  <a:schemeClr val="accent4">
                    <a:lumMod val="90000"/>
                    <a:lumOff val="10000"/>
                  </a:schemeClr>
                </a:solidFill>
              </a:endParaRPr>
            </a:p>
          </p:txBody>
        </p:sp>
      </p:grpSp>
      <p:grpSp>
        <p:nvGrpSpPr>
          <p:cNvPr id="6" name="Группа 5"/>
          <p:cNvGrpSpPr/>
          <p:nvPr/>
        </p:nvGrpSpPr>
        <p:grpSpPr>
          <a:xfrm>
            <a:off x="6233531" y="1868093"/>
            <a:ext cx="2624718" cy="1225614"/>
            <a:chOff x="6381750" y="1904995"/>
            <a:chExt cx="2476500" cy="1320658"/>
          </a:xfrm>
        </p:grpSpPr>
        <p:sp>
          <p:nvSpPr>
            <p:cNvPr id="8" name="Скругленная прямоугольная выноска 7"/>
            <p:cNvSpPr/>
            <p:nvPr/>
          </p:nvSpPr>
          <p:spPr bwMode="auto">
            <a:xfrm rot="10800000">
              <a:off x="6509984" y="1904995"/>
              <a:ext cx="2329216" cy="1266827"/>
            </a:xfrm>
            <a:prstGeom prst="wedgeRoundRectCallout">
              <a:avLst>
                <a:gd name="adj1" fmla="val 62504"/>
                <a:gd name="adj2" fmla="val -60220"/>
                <a:gd name="adj3" fmla="val 16667"/>
              </a:avLst>
            </a:prstGeom>
            <a:solidFill>
              <a:srgbClr val="F2BF7A"/>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91440" tIns="0" rIns="91440" bIns="45720" numCol="1" rtlCol="0" anchor="ctr" anchorCtr="0" compatLnSpc="1">
              <a:prstTxWarp prst="textNoShape">
                <a:avLst/>
              </a:prstTxWarp>
            </a:bodyPr>
            <a:lstStyle/>
            <a:p>
              <a:pPr marL="0" marR="0" indent="0" algn="ctr" defTabSz="914400" rtl="0" eaLnBrk="0" fontAlgn="base" latinLnBrk="0" hangingPunct="0">
                <a:lnSpc>
                  <a:spcPct val="110000"/>
                </a:lnSpc>
                <a:spcBef>
                  <a:spcPct val="50000"/>
                </a:spcBef>
                <a:spcAft>
                  <a:spcPct val="0"/>
                </a:spcAft>
                <a:buClrTx/>
                <a:buSzTx/>
                <a:buFontTx/>
                <a:buNone/>
                <a:tabLst/>
              </a:pPr>
              <a:endParaRPr kumimoji="0" lang="ru-RU" sz="1600" b="0" i="0" u="none" strike="noStrike" cap="none" normalizeH="0" baseline="0" smtClean="0">
                <a:ln>
                  <a:noFill/>
                </a:ln>
                <a:solidFill>
                  <a:schemeClr val="tx1"/>
                </a:solidFill>
                <a:effectLst/>
                <a:latin typeface="Arial" charset="0"/>
              </a:endParaRPr>
            </a:p>
          </p:txBody>
        </p:sp>
        <p:sp>
          <p:nvSpPr>
            <p:cNvPr id="10" name="TextBox 9"/>
            <p:cNvSpPr txBox="1"/>
            <p:nvPr/>
          </p:nvSpPr>
          <p:spPr>
            <a:xfrm>
              <a:off x="6381750" y="1914525"/>
              <a:ext cx="2476500" cy="1311128"/>
            </a:xfrm>
            <a:prstGeom prst="rect">
              <a:avLst/>
            </a:prstGeom>
            <a:noFill/>
          </p:spPr>
          <p:txBody>
            <a:bodyPr wrap="square" rtlCol="0">
              <a:spAutoFit/>
            </a:bodyPr>
            <a:lstStyle/>
            <a:p>
              <a:pPr>
                <a:spcBef>
                  <a:spcPts val="0"/>
                </a:spcBef>
              </a:pPr>
              <a:r>
                <a:rPr lang="ru-RU" sz="1200" dirty="0" smtClean="0">
                  <a:solidFill>
                    <a:schemeClr val="accent4">
                      <a:lumMod val="90000"/>
                      <a:lumOff val="10000"/>
                    </a:schemeClr>
                  </a:solidFill>
                </a:rPr>
                <a:t>Вид учета материалов (балансовый или </a:t>
              </a:r>
              <a:r>
                <a:rPr lang="ru-RU" sz="1200" dirty="0" err="1" smtClean="0">
                  <a:solidFill>
                    <a:schemeClr val="accent4">
                      <a:lumMod val="90000"/>
                      <a:lumOff val="10000"/>
                    </a:schemeClr>
                  </a:solidFill>
                </a:rPr>
                <a:t>забалансовый</a:t>
              </a:r>
              <a:r>
                <a:rPr lang="ru-RU" sz="1200" dirty="0" smtClean="0">
                  <a:solidFill>
                    <a:schemeClr val="accent4">
                      <a:lumMod val="90000"/>
                      <a:lumOff val="10000"/>
                    </a:schemeClr>
                  </a:solidFill>
                </a:rPr>
                <a:t>) определяет необходимость отражения операции в бухгалтерском учете</a:t>
              </a:r>
              <a:endParaRPr lang="ru-RU" sz="1200" dirty="0">
                <a:solidFill>
                  <a:schemeClr val="accent4">
                    <a:lumMod val="90000"/>
                    <a:lumOff val="10000"/>
                  </a:schemeClr>
                </a:solidFill>
              </a:endParaRPr>
            </a:p>
          </p:txBody>
        </p:sp>
      </p:gr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Рисунок 25" descr="17.jpeg"/>
          <p:cNvPicPr>
            <a:picLocks noChangeAspect="1"/>
          </p:cNvPicPr>
          <p:nvPr/>
        </p:nvPicPr>
        <p:blipFill>
          <a:blip r:embed="rId3" cstate="print"/>
          <a:stretch>
            <a:fillRect/>
          </a:stretch>
        </p:blipFill>
        <p:spPr>
          <a:xfrm>
            <a:off x="6218219" y="4924425"/>
            <a:ext cx="2531846" cy="1123950"/>
          </a:xfrm>
          <a:prstGeom prst="rect">
            <a:avLst/>
          </a:prstGeom>
        </p:spPr>
      </p:pic>
      <p:sp>
        <p:nvSpPr>
          <p:cNvPr id="2" name="Заголовок 1"/>
          <p:cNvSpPr>
            <a:spLocks noGrp="1"/>
          </p:cNvSpPr>
          <p:nvPr>
            <p:ph type="title"/>
          </p:nvPr>
        </p:nvSpPr>
        <p:spPr>
          <a:xfrm>
            <a:off x="1125538" y="19050"/>
            <a:ext cx="7871706" cy="805039"/>
          </a:xfrm>
        </p:spPr>
        <p:txBody>
          <a:bodyPr/>
          <a:lstStyle/>
          <a:p>
            <a:r>
              <a:rPr lang="ru-RU" dirty="0" smtClean="0"/>
              <a:t>Ведение ордерного склада</a:t>
            </a:r>
            <a:br>
              <a:rPr lang="ru-RU" dirty="0" smtClean="0"/>
            </a:br>
            <a:r>
              <a:rPr lang="ru-RU" dirty="0" smtClean="0"/>
              <a:t>Документ «Расходный ордер на товары»</a:t>
            </a:r>
            <a:endParaRPr lang="ru-RU" dirty="0"/>
          </a:p>
        </p:txBody>
      </p:sp>
      <p:sp>
        <p:nvSpPr>
          <p:cNvPr id="12" name="TextBox 11"/>
          <p:cNvSpPr txBox="1"/>
          <p:nvPr/>
        </p:nvSpPr>
        <p:spPr>
          <a:xfrm>
            <a:off x="342899" y="1390650"/>
            <a:ext cx="7686675" cy="1107996"/>
          </a:xfrm>
          <a:prstGeom prst="rect">
            <a:avLst/>
          </a:prstGeom>
          <a:noFill/>
        </p:spPr>
        <p:txBody>
          <a:bodyPr wrap="square" rtlCol="0">
            <a:spAutoFit/>
          </a:bodyPr>
          <a:lstStyle/>
          <a:p>
            <a:pPr algn="l">
              <a:spcBef>
                <a:spcPts val="0"/>
              </a:spcBef>
            </a:pPr>
            <a:r>
              <a:rPr lang="ru-RU" sz="1200" b="1" u="sng" dirty="0" smtClean="0">
                <a:solidFill>
                  <a:schemeClr val="bg2">
                    <a:lumMod val="50000"/>
                  </a:schemeClr>
                </a:solidFill>
              </a:rPr>
              <a:t>Документ «Расходный ордер на товары» </a:t>
            </a:r>
            <a:r>
              <a:rPr lang="ru-RU" sz="1200" b="1" dirty="0" smtClean="0">
                <a:solidFill>
                  <a:schemeClr val="bg2">
                    <a:lumMod val="50000"/>
                  </a:schemeClr>
                </a:solidFill>
              </a:rPr>
              <a:t>отражает списание товаров с ордерного склада в случаях: </a:t>
            </a:r>
          </a:p>
          <a:p>
            <a:pPr lvl="0" algn="l">
              <a:spcBef>
                <a:spcPts val="0"/>
              </a:spcBef>
              <a:buFont typeface="Arial" pitchFamily="34" charset="0"/>
              <a:buChar char="•"/>
            </a:pPr>
            <a:r>
              <a:rPr lang="ru-RU" sz="1200" b="1" dirty="0" smtClean="0">
                <a:solidFill>
                  <a:schemeClr val="bg2">
                    <a:lumMod val="50000"/>
                  </a:schemeClr>
                </a:solidFill>
              </a:rPr>
              <a:t>ордерного поступления, когда финансовые документы поступают позднее товаров; </a:t>
            </a:r>
          </a:p>
          <a:p>
            <a:pPr lvl="0" algn="l">
              <a:spcBef>
                <a:spcPts val="0"/>
              </a:spcBef>
              <a:buFont typeface="Arial" pitchFamily="34" charset="0"/>
              <a:buChar char="•"/>
            </a:pPr>
            <a:r>
              <a:rPr lang="ru-RU" sz="1200" b="1" dirty="0" smtClean="0">
                <a:solidFill>
                  <a:schemeClr val="bg2">
                    <a:lumMod val="50000"/>
                  </a:schemeClr>
                </a:solidFill>
              </a:rPr>
              <a:t>в случае внутреннего перемещения между ордерными складами; </a:t>
            </a:r>
          </a:p>
          <a:p>
            <a:pPr lvl="0" algn="l">
              <a:spcBef>
                <a:spcPts val="0"/>
              </a:spcBef>
              <a:buFont typeface="Arial" pitchFamily="34" charset="0"/>
              <a:buChar char="•"/>
            </a:pPr>
            <a:r>
              <a:rPr lang="ru-RU" sz="1200" b="1" dirty="0" smtClean="0">
                <a:solidFill>
                  <a:schemeClr val="bg2">
                    <a:lumMod val="50000"/>
                  </a:schemeClr>
                </a:solidFill>
              </a:rPr>
              <a:t>списания с ордерного склада без отражения финансовыми документами. </a:t>
            </a:r>
            <a:endParaRPr lang="ru-RU" sz="1200" b="1" dirty="0">
              <a:solidFill>
                <a:schemeClr val="bg2">
                  <a:lumMod val="50000"/>
                </a:schemeClr>
              </a:solidFill>
            </a:endParaRPr>
          </a:p>
        </p:txBody>
      </p:sp>
      <p:sp>
        <p:nvSpPr>
          <p:cNvPr id="15" name="TextBox 14"/>
          <p:cNvSpPr txBox="1"/>
          <p:nvPr/>
        </p:nvSpPr>
        <p:spPr>
          <a:xfrm>
            <a:off x="304799" y="1038225"/>
            <a:ext cx="8429625" cy="342145"/>
          </a:xfrm>
          <a:prstGeom prst="rect">
            <a:avLst/>
          </a:prstGeom>
          <a:noFill/>
        </p:spPr>
        <p:txBody>
          <a:bodyPr wrap="square" rtlCol="0">
            <a:spAutoFit/>
          </a:bodyPr>
          <a:lstStyle/>
          <a:p>
            <a:pPr algn="l"/>
            <a:r>
              <a:rPr lang="ru-RU" b="1" dirty="0" smtClean="0">
                <a:solidFill>
                  <a:schemeClr val="accent4">
                    <a:lumMod val="90000"/>
                    <a:lumOff val="10000"/>
                  </a:schemeClr>
                </a:solidFill>
              </a:rPr>
              <a:t>Раздел «Ордерный склад» → «Учет ордерных операций»</a:t>
            </a:r>
            <a:endParaRPr lang="ru-RU" b="1" dirty="0">
              <a:solidFill>
                <a:schemeClr val="accent4">
                  <a:lumMod val="90000"/>
                  <a:lumOff val="10000"/>
                </a:schemeClr>
              </a:solidFill>
            </a:endParaRPr>
          </a:p>
        </p:txBody>
      </p:sp>
      <p:pic>
        <p:nvPicPr>
          <p:cNvPr id="3" name="Рисунок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7379" y="2699403"/>
            <a:ext cx="6979676" cy="3845584"/>
          </a:xfrm>
          <a:prstGeom prst="rect">
            <a:avLst/>
          </a:prstGeom>
        </p:spPr>
      </p:pic>
      <p:grpSp>
        <p:nvGrpSpPr>
          <p:cNvPr id="4" name="Группа 3"/>
          <p:cNvGrpSpPr/>
          <p:nvPr/>
        </p:nvGrpSpPr>
        <p:grpSpPr>
          <a:xfrm>
            <a:off x="6362703" y="2143122"/>
            <a:ext cx="2505072" cy="1320656"/>
            <a:chOff x="6362703" y="2143122"/>
            <a:chExt cx="2505072" cy="1320656"/>
          </a:xfrm>
        </p:grpSpPr>
        <p:sp>
          <p:nvSpPr>
            <p:cNvPr id="8" name="Скругленная прямоугольная выноска 7"/>
            <p:cNvSpPr/>
            <p:nvPr/>
          </p:nvSpPr>
          <p:spPr bwMode="auto">
            <a:xfrm rot="10800000">
              <a:off x="6362703" y="2143122"/>
              <a:ext cx="2466972" cy="1266827"/>
            </a:xfrm>
            <a:prstGeom prst="wedgeRoundRectCallout">
              <a:avLst>
                <a:gd name="adj1" fmla="val 40274"/>
                <a:gd name="adj2" fmla="val -69022"/>
                <a:gd name="adj3" fmla="val 16667"/>
              </a:avLst>
            </a:prstGeom>
            <a:solidFill>
              <a:srgbClr val="F2BF7A"/>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91440" tIns="0" rIns="91440" bIns="45720" numCol="1" rtlCol="0" anchor="ctr" anchorCtr="0" compatLnSpc="1">
              <a:prstTxWarp prst="textNoShape">
                <a:avLst/>
              </a:prstTxWarp>
            </a:bodyPr>
            <a:lstStyle/>
            <a:p>
              <a:pPr marL="0" marR="0" indent="0" algn="ctr" defTabSz="914400" rtl="0" eaLnBrk="0" fontAlgn="base" latinLnBrk="0" hangingPunct="0">
                <a:lnSpc>
                  <a:spcPct val="110000"/>
                </a:lnSpc>
                <a:spcBef>
                  <a:spcPct val="50000"/>
                </a:spcBef>
                <a:spcAft>
                  <a:spcPct val="0"/>
                </a:spcAft>
                <a:buClrTx/>
                <a:buSzTx/>
                <a:buFontTx/>
                <a:buNone/>
                <a:tabLst/>
              </a:pPr>
              <a:endParaRPr kumimoji="0" lang="ru-RU" sz="1600" b="0" i="0" u="none" strike="noStrike" cap="none" normalizeH="0" baseline="0" smtClean="0">
                <a:ln>
                  <a:noFill/>
                </a:ln>
                <a:solidFill>
                  <a:schemeClr val="tx1"/>
                </a:solidFill>
                <a:effectLst/>
                <a:latin typeface="Arial" charset="0"/>
              </a:endParaRPr>
            </a:p>
          </p:txBody>
        </p:sp>
        <p:sp>
          <p:nvSpPr>
            <p:cNvPr id="10" name="TextBox 9"/>
            <p:cNvSpPr txBox="1"/>
            <p:nvPr/>
          </p:nvSpPr>
          <p:spPr>
            <a:xfrm>
              <a:off x="6391275" y="2152650"/>
              <a:ext cx="2476500" cy="1311128"/>
            </a:xfrm>
            <a:prstGeom prst="rect">
              <a:avLst/>
            </a:prstGeom>
            <a:noFill/>
          </p:spPr>
          <p:txBody>
            <a:bodyPr wrap="square" rtlCol="0">
              <a:spAutoFit/>
            </a:bodyPr>
            <a:lstStyle/>
            <a:p>
              <a:pPr>
                <a:spcBef>
                  <a:spcPts val="0"/>
                </a:spcBef>
              </a:pPr>
              <a:r>
                <a:rPr lang="ru-RU" sz="1200" dirty="0" smtClean="0">
                  <a:solidFill>
                    <a:schemeClr val="accent4">
                      <a:lumMod val="90000"/>
                      <a:lumOff val="10000"/>
                    </a:schemeClr>
                  </a:solidFill>
                </a:rPr>
                <a:t>Вид учета материалов (балансовый или </a:t>
              </a:r>
              <a:r>
                <a:rPr lang="ru-RU" sz="1200" dirty="0" err="1" smtClean="0">
                  <a:solidFill>
                    <a:schemeClr val="accent4">
                      <a:lumMod val="90000"/>
                      <a:lumOff val="10000"/>
                    </a:schemeClr>
                  </a:solidFill>
                </a:rPr>
                <a:t>забалансовый</a:t>
              </a:r>
              <a:r>
                <a:rPr lang="ru-RU" sz="1200" dirty="0" smtClean="0">
                  <a:solidFill>
                    <a:schemeClr val="accent4">
                      <a:lumMod val="90000"/>
                      <a:lumOff val="10000"/>
                    </a:schemeClr>
                  </a:solidFill>
                </a:rPr>
                <a:t>) определяет необходимость отражения операции в бухгалтерском учете</a:t>
              </a:r>
              <a:endParaRPr lang="ru-RU" sz="1200" dirty="0">
                <a:solidFill>
                  <a:schemeClr val="accent4">
                    <a:lumMod val="90000"/>
                    <a:lumOff val="10000"/>
                  </a:schemeClr>
                </a:solidFill>
              </a:endParaRPr>
            </a:p>
          </p:txBody>
        </p:sp>
      </p:grpSp>
      <p:grpSp>
        <p:nvGrpSpPr>
          <p:cNvPr id="5" name="Группа 4"/>
          <p:cNvGrpSpPr/>
          <p:nvPr/>
        </p:nvGrpSpPr>
        <p:grpSpPr>
          <a:xfrm>
            <a:off x="6353175" y="3705222"/>
            <a:ext cx="2476500" cy="723903"/>
            <a:chOff x="6353175" y="3705222"/>
            <a:chExt cx="2476500" cy="723903"/>
          </a:xfrm>
        </p:grpSpPr>
        <p:sp>
          <p:nvSpPr>
            <p:cNvPr id="23" name="Скругленная прямоугольная выноска 22"/>
            <p:cNvSpPr/>
            <p:nvPr/>
          </p:nvSpPr>
          <p:spPr bwMode="auto">
            <a:xfrm rot="10800000">
              <a:off x="6362703" y="3705222"/>
              <a:ext cx="2466972" cy="723903"/>
            </a:xfrm>
            <a:prstGeom prst="wedgeRoundRectCallout">
              <a:avLst>
                <a:gd name="adj1" fmla="val 109613"/>
                <a:gd name="adj2" fmla="val -106826"/>
                <a:gd name="adj3" fmla="val 16667"/>
              </a:avLst>
            </a:prstGeom>
            <a:solidFill>
              <a:srgbClr val="F2BF7A"/>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91440" tIns="0" rIns="91440" bIns="45720" numCol="1" rtlCol="0" anchor="ctr" anchorCtr="0" compatLnSpc="1">
              <a:prstTxWarp prst="textNoShape">
                <a:avLst/>
              </a:prstTxWarp>
            </a:bodyPr>
            <a:lstStyle/>
            <a:p>
              <a:pPr marL="0" marR="0" indent="0" algn="ctr" defTabSz="914400" rtl="0" eaLnBrk="0" fontAlgn="base" latinLnBrk="0" hangingPunct="0">
                <a:lnSpc>
                  <a:spcPct val="110000"/>
                </a:lnSpc>
                <a:spcBef>
                  <a:spcPct val="50000"/>
                </a:spcBef>
                <a:spcAft>
                  <a:spcPct val="0"/>
                </a:spcAft>
                <a:buClrTx/>
                <a:buSzTx/>
                <a:buFontTx/>
                <a:buNone/>
                <a:tabLst/>
              </a:pPr>
              <a:endParaRPr kumimoji="0" lang="ru-RU" sz="1600" b="0" i="0" u="none" strike="noStrike" cap="none" normalizeH="0" baseline="0" smtClean="0">
                <a:ln>
                  <a:noFill/>
                </a:ln>
                <a:solidFill>
                  <a:schemeClr val="tx1"/>
                </a:solidFill>
                <a:effectLst/>
                <a:latin typeface="Arial" charset="0"/>
              </a:endParaRPr>
            </a:p>
          </p:txBody>
        </p:sp>
        <p:sp>
          <p:nvSpPr>
            <p:cNvPr id="24" name="TextBox 23"/>
            <p:cNvSpPr txBox="1"/>
            <p:nvPr/>
          </p:nvSpPr>
          <p:spPr>
            <a:xfrm>
              <a:off x="6353175" y="3705225"/>
              <a:ext cx="2476500" cy="686022"/>
            </a:xfrm>
            <a:prstGeom prst="rect">
              <a:avLst/>
            </a:prstGeom>
            <a:noFill/>
          </p:spPr>
          <p:txBody>
            <a:bodyPr wrap="square" rtlCol="0">
              <a:spAutoFit/>
            </a:bodyPr>
            <a:lstStyle/>
            <a:p>
              <a:r>
                <a:rPr lang="ru-RU" sz="1200" dirty="0" smtClean="0">
                  <a:solidFill>
                    <a:schemeClr val="accent4">
                      <a:lumMod val="90000"/>
                      <a:lumOff val="10000"/>
                    </a:schemeClr>
                  </a:solidFill>
                </a:rPr>
                <a:t>Указывается объект строительства на котором были израсходованы материалы</a:t>
              </a:r>
              <a:endParaRPr lang="ru-RU" sz="1200" dirty="0">
                <a:solidFill>
                  <a:schemeClr val="accent4">
                    <a:lumMod val="90000"/>
                    <a:lumOff val="10000"/>
                  </a:schemeClr>
                </a:solidFill>
              </a:endParaRPr>
            </a:p>
          </p:txBody>
        </p:sp>
      </p:gr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25538" y="19050"/>
            <a:ext cx="7871706" cy="805039"/>
          </a:xfrm>
        </p:spPr>
        <p:txBody>
          <a:bodyPr/>
          <a:lstStyle/>
          <a:p>
            <a:r>
              <a:rPr lang="ru-RU" dirty="0" smtClean="0"/>
              <a:t>Ведение ордерного склада</a:t>
            </a:r>
            <a:br>
              <a:rPr lang="ru-RU" dirty="0" smtClean="0"/>
            </a:br>
            <a:r>
              <a:rPr lang="ru-RU" dirty="0" smtClean="0"/>
              <a:t>Журнал расхода материалов</a:t>
            </a:r>
            <a:endParaRPr lang="ru-RU" dirty="0"/>
          </a:p>
        </p:txBody>
      </p:sp>
      <p:sp>
        <p:nvSpPr>
          <p:cNvPr id="11" name="TextBox 10"/>
          <p:cNvSpPr txBox="1"/>
          <p:nvPr/>
        </p:nvSpPr>
        <p:spPr>
          <a:xfrm>
            <a:off x="304799" y="1066800"/>
            <a:ext cx="8553451" cy="363176"/>
          </a:xfrm>
          <a:prstGeom prst="rect">
            <a:avLst/>
          </a:prstGeom>
          <a:noFill/>
        </p:spPr>
        <p:txBody>
          <a:bodyPr wrap="square" rtlCol="0">
            <a:spAutoFit/>
          </a:bodyPr>
          <a:lstStyle/>
          <a:p>
            <a:pPr algn="l"/>
            <a:r>
              <a:rPr lang="ru-RU" b="1" dirty="0" smtClean="0">
                <a:solidFill>
                  <a:schemeClr val="accent4">
                    <a:lumMod val="90000"/>
                    <a:lumOff val="10000"/>
                  </a:schemeClr>
                </a:solidFill>
              </a:rPr>
              <a:t>Раздел «Управление затратами на выполнение СМР» → «Материальные затраты»</a:t>
            </a:r>
            <a:endParaRPr lang="ru-RU" b="1" dirty="0">
              <a:solidFill>
                <a:schemeClr val="accent4">
                  <a:lumMod val="90000"/>
                  <a:lumOff val="10000"/>
                </a:schemeClr>
              </a:solidFill>
            </a:endParaRPr>
          </a:p>
        </p:txBody>
      </p:sp>
      <p:pic>
        <p:nvPicPr>
          <p:cNvPr id="15" name="Рисунок 14" descr="48.jpg"/>
          <p:cNvPicPr>
            <a:picLocks noChangeAspect="1"/>
          </p:cNvPicPr>
          <p:nvPr/>
        </p:nvPicPr>
        <p:blipFill>
          <a:blip r:embed="rId3" cstate="print"/>
          <a:stretch>
            <a:fillRect/>
          </a:stretch>
        </p:blipFill>
        <p:spPr>
          <a:xfrm>
            <a:off x="8203198" y="1672687"/>
            <a:ext cx="655052" cy="1066800"/>
          </a:xfrm>
          <a:prstGeom prst="rect">
            <a:avLst/>
          </a:prstGeom>
        </p:spPr>
      </p:pic>
      <p:pic>
        <p:nvPicPr>
          <p:cNvPr id="3" name="Рисунок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799" y="1429977"/>
            <a:ext cx="7779835" cy="4050250"/>
          </a:xfrm>
          <a:prstGeom prst="rect">
            <a:avLst/>
          </a:prstGeom>
          <a:ln>
            <a:solidFill>
              <a:schemeClr val="bg2">
                <a:lumMod val="75000"/>
              </a:schemeClr>
            </a:solidFill>
          </a:ln>
        </p:spPr>
      </p:pic>
      <p:grpSp>
        <p:nvGrpSpPr>
          <p:cNvPr id="4" name="Группа 3"/>
          <p:cNvGrpSpPr/>
          <p:nvPr/>
        </p:nvGrpSpPr>
        <p:grpSpPr>
          <a:xfrm>
            <a:off x="304799" y="5675968"/>
            <a:ext cx="6623825" cy="765322"/>
            <a:chOff x="304799" y="5675968"/>
            <a:chExt cx="6623825" cy="765322"/>
          </a:xfrm>
        </p:grpSpPr>
        <p:sp>
          <p:nvSpPr>
            <p:cNvPr id="13" name="Скругленная прямоугольная выноска 12"/>
            <p:cNvSpPr/>
            <p:nvPr/>
          </p:nvSpPr>
          <p:spPr bwMode="auto">
            <a:xfrm rot="10800000">
              <a:off x="304799" y="5675968"/>
              <a:ext cx="6623825" cy="765322"/>
            </a:xfrm>
            <a:prstGeom prst="wedgeRoundRectCallout">
              <a:avLst>
                <a:gd name="adj1" fmla="val 25760"/>
                <a:gd name="adj2" fmla="val 84549"/>
                <a:gd name="adj3" fmla="val 16667"/>
              </a:avLst>
            </a:prstGeom>
            <a:solidFill>
              <a:srgbClr val="F2BF7A"/>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91440" tIns="0" rIns="91440" bIns="45720" numCol="1" rtlCol="0" anchor="ctr" anchorCtr="0" compatLnSpc="1">
              <a:prstTxWarp prst="textNoShape">
                <a:avLst/>
              </a:prstTxWarp>
            </a:bodyPr>
            <a:lstStyle/>
            <a:p>
              <a:pPr marL="0" marR="0" indent="0" algn="ctr" defTabSz="914400" rtl="0" eaLnBrk="0" fontAlgn="base" latinLnBrk="0" hangingPunct="0">
                <a:lnSpc>
                  <a:spcPct val="110000"/>
                </a:lnSpc>
                <a:spcBef>
                  <a:spcPct val="50000"/>
                </a:spcBef>
                <a:spcAft>
                  <a:spcPct val="0"/>
                </a:spcAft>
                <a:buClrTx/>
                <a:buSzTx/>
                <a:buFontTx/>
                <a:buNone/>
                <a:tabLst/>
              </a:pPr>
              <a:endParaRPr kumimoji="0" lang="ru-RU" sz="1600" b="0" i="0" u="none" strike="noStrike" cap="none" normalizeH="0" baseline="0" dirty="0" smtClean="0">
                <a:ln>
                  <a:noFill/>
                </a:ln>
                <a:solidFill>
                  <a:schemeClr val="tx1"/>
                </a:solidFill>
                <a:effectLst/>
                <a:latin typeface="Arial" charset="0"/>
              </a:endParaRPr>
            </a:p>
          </p:txBody>
        </p:sp>
        <p:sp>
          <p:nvSpPr>
            <p:cNvPr id="14" name="TextBox 13"/>
            <p:cNvSpPr txBox="1"/>
            <p:nvPr/>
          </p:nvSpPr>
          <p:spPr>
            <a:xfrm>
              <a:off x="304799" y="5739559"/>
              <a:ext cx="6379427" cy="701731"/>
            </a:xfrm>
            <a:prstGeom prst="rect">
              <a:avLst/>
            </a:prstGeom>
            <a:noFill/>
          </p:spPr>
          <p:txBody>
            <a:bodyPr wrap="square" rtlCol="0">
              <a:spAutoFit/>
            </a:bodyPr>
            <a:lstStyle/>
            <a:p>
              <a:pPr>
                <a:spcBef>
                  <a:spcPts val="0"/>
                </a:spcBef>
              </a:pPr>
              <a:r>
                <a:rPr lang="ru-RU" sz="1200" dirty="0" smtClean="0">
                  <a:solidFill>
                    <a:schemeClr val="accent4">
                      <a:lumMod val="90000"/>
                      <a:lumOff val="10000"/>
                    </a:schemeClr>
                  </a:solidFill>
                  <a:latin typeface="+mj-lt"/>
                </a:rPr>
                <a:t>предназначен для расчета расхода материалов в разрезе объектов строительства, определения объема материалов, включаемых в акты выполненных СМР, а также использования этой информации для последующего отражения списания в БУ</a:t>
              </a:r>
              <a:endParaRPr lang="ru-RU" sz="1200" dirty="0">
                <a:solidFill>
                  <a:schemeClr val="accent4">
                    <a:lumMod val="90000"/>
                    <a:lumOff val="10000"/>
                  </a:schemeClr>
                </a:solidFill>
                <a:latin typeface="+mj-lt"/>
              </a:endParaRPr>
            </a:p>
          </p:txBody>
        </p:sp>
      </p:gr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25538" y="19050"/>
            <a:ext cx="7871706" cy="805039"/>
          </a:xfrm>
        </p:spPr>
        <p:txBody>
          <a:bodyPr/>
          <a:lstStyle/>
          <a:p>
            <a:r>
              <a:rPr lang="ru-RU" dirty="0" smtClean="0"/>
              <a:t>Ведение ордерного склада</a:t>
            </a:r>
            <a:br>
              <a:rPr lang="ru-RU" dirty="0" smtClean="0"/>
            </a:br>
            <a:r>
              <a:rPr lang="ru-RU" dirty="0" smtClean="0"/>
              <a:t>Работа с ордерным складом в бухгалтерских документах</a:t>
            </a:r>
            <a:endParaRPr lang="ru-RU" dirty="0"/>
          </a:p>
        </p:txBody>
      </p:sp>
      <p:sp>
        <p:nvSpPr>
          <p:cNvPr id="5" name="Полилиния 4"/>
          <p:cNvSpPr/>
          <p:nvPr/>
        </p:nvSpPr>
        <p:spPr>
          <a:xfrm>
            <a:off x="251135" y="5303318"/>
            <a:ext cx="2711198" cy="1146599"/>
          </a:xfrm>
          <a:custGeom>
            <a:avLst/>
            <a:gdLst>
              <a:gd name="connsiteX0" fmla="*/ 0 w 3114674"/>
              <a:gd name="connsiteY0" fmla="*/ 0 h 1146600"/>
              <a:gd name="connsiteX1" fmla="*/ 3114674 w 3114674"/>
              <a:gd name="connsiteY1" fmla="*/ 0 h 1146600"/>
              <a:gd name="connsiteX2" fmla="*/ 3114674 w 3114674"/>
              <a:gd name="connsiteY2" fmla="*/ 1146600 h 1146600"/>
              <a:gd name="connsiteX3" fmla="*/ 0 w 3114674"/>
              <a:gd name="connsiteY3" fmla="*/ 1146600 h 1146600"/>
              <a:gd name="connsiteX4" fmla="*/ 0 w 3114674"/>
              <a:gd name="connsiteY4" fmla="*/ 0 h 1146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14674" h="1146600">
                <a:moveTo>
                  <a:pt x="0" y="0"/>
                </a:moveTo>
                <a:lnTo>
                  <a:pt x="3114674" y="0"/>
                </a:lnTo>
                <a:lnTo>
                  <a:pt x="3114674" y="1146600"/>
                </a:lnTo>
                <a:lnTo>
                  <a:pt x="0" y="1146600"/>
                </a:lnTo>
                <a:lnTo>
                  <a:pt x="0" y="0"/>
                </a:lnTo>
                <a:close/>
              </a:path>
            </a:pathLst>
          </a:custGeom>
          <a:solidFill>
            <a:schemeClr val="accent6">
              <a:lumMod val="20000"/>
              <a:lumOff val="80000"/>
            </a:schemeClr>
          </a:solidFill>
          <a:scene3d>
            <a:camera prst="orthographicFront"/>
            <a:lightRig rig="flat" dir="t"/>
          </a:scene3d>
          <a:sp3d z="190500" extrusionH="12700" prstMaterial="plastic">
            <a:bevelT w="50800" h="50800"/>
          </a:sp3d>
        </p:spPr>
        <p:style>
          <a:lnRef idx="0">
            <a:schemeClr val="accent1"/>
          </a:lnRef>
          <a:fillRef idx="3">
            <a:schemeClr val="accent1"/>
          </a:fillRef>
          <a:effectRef idx="3">
            <a:schemeClr val="accent1"/>
          </a:effectRef>
          <a:fontRef idx="minor">
            <a:schemeClr val="dk1">
              <a:hueOff val="0"/>
              <a:satOff val="0"/>
              <a:lumOff val="0"/>
              <a:alphaOff val="0"/>
            </a:schemeClr>
          </a:fontRef>
        </p:style>
        <p:txBody>
          <a:bodyPr spcFirstLastPara="0" vert="horz" wrap="square" lIns="241733" tIns="270764" rIns="241733" bIns="85344" numCol="1" spcCol="1270" anchor="t" anchorCtr="0">
            <a:noAutofit/>
          </a:bodyPr>
          <a:lstStyle/>
          <a:p>
            <a:pPr marL="114300" lvl="1" indent="-114300" algn="l" defTabSz="533400">
              <a:lnSpc>
                <a:spcPct val="90000"/>
              </a:lnSpc>
              <a:spcBef>
                <a:spcPct val="0"/>
              </a:spcBef>
              <a:spcAft>
                <a:spcPct val="15000"/>
              </a:spcAft>
              <a:buChar char="••"/>
            </a:pPr>
            <a:r>
              <a:rPr lang="ru-RU" sz="1200" b="0" kern="1200" dirty="0" smtClean="0"/>
              <a:t>Отражает движения в оперативном учете по поступлению, перемещению, реализации товаров на ордерных складах</a:t>
            </a:r>
            <a:endParaRPr lang="ru-RU" sz="1200" b="0" kern="1200" dirty="0"/>
          </a:p>
        </p:txBody>
      </p:sp>
      <p:sp>
        <p:nvSpPr>
          <p:cNvPr id="6" name="Полилиния 5"/>
          <p:cNvSpPr/>
          <p:nvPr/>
        </p:nvSpPr>
        <p:spPr>
          <a:xfrm>
            <a:off x="485775" y="5176059"/>
            <a:ext cx="2180271" cy="383760"/>
          </a:xfrm>
          <a:custGeom>
            <a:avLst/>
            <a:gdLst>
              <a:gd name="connsiteX0" fmla="*/ 0 w 2180271"/>
              <a:gd name="connsiteY0" fmla="*/ 63961 h 383760"/>
              <a:gd name="connsiteX1" fmla="*/ 63961 w 2180271"/>
              <a:gd name="connsiteY1" fmla="*/ 0 h 383760"/>
              <a:gd name="connsiteX2" fmla="*/ 2116310 w 2180271"/>
              <a:gd name="connsiteY2" fmla="*/ 0 h 383760"/>
              <a:gd name="connsiteX3" fmla="*/ 2180271 w 2180271"/>
              <a:gd name="connsiteY3" fmla="*/ 63961 h 383760"/>
              <a:gd name="connsiteX4" fmla="*/ 2180271 w 2180271"/>
              <a:gd name="connsiteY4" fmla="*/ 319799 h 383760"/>
              <a:gd name="connsiteX5" fmla="*/ 2116310 w 2180271"/>
              <a:gd name="connsiteY5" fmla="*/ 383760 h 383760"/>
              <a:gd name="connsiteX6" fmla="*/ 63961 w 2180271"/>
              <a:gd name="connsiteY6" fmla="*/ 383760 h 383760"/>
              <a:gd name="connsiteX7" fmla="*/ 0 w 2180271"/>
              <a:gd name="connsiteY7" fmla="*/ 319799 h 383760"/>
              <a:gd name="connsiteX8" fmla="*/ 0 w 2180271"/>
              <a:gd name="connsiteY8" fmla="*/ 63961 h 383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80271" h="383760">
                <a:moveTo>
                  <a:pt x="0" y="63961"/>
                </a:moveTo>
                <a:cubicBezTo>
                  <a:pt x="0" y="28636"/>
                  <a:pt x="28636" y="0"/>
                  <a:pt x="63961" y="0"/>
                </a:cubicBezTo>
                <a:lnTo>
                  <a:pt x="2116310" y="0"/>
                </a:lnTo>
                <a:cubicBezTo>
                  <a:pt x="2151635" y="0"/>
                  <a:pt x="2180271" y="28636"/>
                  <a:pt x="2180271" y="63961"/>
                </a:cubicBezTo>
                <a:lnTo>
                  <a:pt x="2180271" y="319799"/>
                </a:lnTo>
                <a:cubicBezTo>
                  <a:pt x="2180271" y="355124"/>
                  <a:pt x="2151635" y="383760"/>
                  <a:pt x="2116310" y="383760"/>
                </a:cubicBezTo>
                <a:lnTo>
                  <a:pt x="63961" y="383760"/>
                </a:lnTo>
                <a:cubicBezTo>
                  <a:pt x="28636" y="383760"/>
                  <a:pt x="0" y="355124"/>
                  <a:pt x="0" y="319799"/>
                </a:cubicBezTo>
                <a:lnTo>
                  <a:pt x="0" y="63961"/>
                </a:lnTo>
                <a:close/>
              </a:path>
            </a:pathLst>
          </a:custGeom>
          <a:scene3d>
            <a:camera prst="orthographicFront"/>
            <a:lightRig rig="flat" dir="t"/>
          </a:scene3d>
          <a:sp3d prstMaterial="plastic">
            <a:bevelT w="120900" h="88900"/>
            <a:bevelB w="88900" h="31750" prst="angle"/>
          </a:sp3d>
        </p:spPr>
        <p:style>
          <a:lnRef idx="0">
            <a:schemeClr val="accent1"/>
          </a:lnRef>
          <a:fillRef idx="3">
            <a:schemeClr val="accent1"/>
          </a:fillRef>
          <a:effectRef idx="3">
            <a:schemeClr val="accent1"/>
          </a:effectRef>
          <a:fontRef idx="minor">
            <a:schemeClr val="dk1">
              <a:hueOff val="0"/>
              <a:satOff val="0"/>
              <a:lumOff val="0"/>
              <a:alphaOff val="0"/>
            </a:schemeClr>
          </a:fontRef>
        </p:style>
        <p:txBody>
          <a:bodyPr spcFirstLastPara="0" vert="horz" wrap="square" lIns="101143" tIns="18734" rIns="101143" bIns="18734" numCol="1" spcCol="1270" anchor="ctr" anchorCtr="0">
            <a:noAutofit/>
          </a:bodyPr>
          <a:lstStyle/>
          <a:p>
            <a:pPr lvl="0" algn="l" defTabSz="533400">
              <a:lnSpc>
                <a:spcPct val="90000"/>
              </a:lnSpc>
              <a:spcBef>
                <a:spcPct val="0"/>
              </a:spcBef>
              <a:spcAft>
                <a:spcPct val="35000"/>
              </a:spcAft>
            </a:pPr>
            <a:r>
              <a:rPr lang="ru-RU" sz="1200" b="1" kern="1200" dirty="0" smtClean="0"/>
              <a:t>По ордеру</a:t>
            </a:r>
            <a:endParaRPr lang="ru-RU" sz="1200" b="1" kern="1200" dirty="0"/>
          </a:p>
        </p:txBody>
      </p:sp>
      <p:grpSp>
        <p:nvGrpSpPr>
          <p:cNvPr id="18" name="Группа 17"/>
          <p:cNvGrpSpPr/>
          <p:nvPr/>
        </p:nvGrpSpPr>
        <p:grpSpPr>
          <a:xfrm>
            <a:off x="3240264" y="5120338"/>
            <a:ext cx="2563307" cy="1329579"/>
            <a:chOff x="5648325" y="3893972"/>
            <a:chExt cx="3114674" cy="1031355"/>
          </a:xfrm>
        </p:grpSpPr>
        <p:sp>
          <p:nvSpPr>
            <p:cNvPr id="14" name="Полилиния 13"/>
            <p:cNvSpPr/>
            <p:nvPr/>
          </p:nvSpPr>
          <p:spPr>
            <a:xfrm>
              <a:off x="5648325" y="4085852"/>
              <a:ext cx="3114674" cy="839475"/>
            </a:xfrm>
            <a:custGeom>
              <a:avLst/>
              <a:gdLst>
                <a:gd name="connsiteX0" fmla="*/ 0 w 3114674"/>
                <a:gd name="connsiteY0" fmla="*/ 0 h 839475"/>
                <a:gd name="connsiteX1" fmla="*/ 3114674 w 3114674"/>
                <a:gd name="connsiteY1" fmla="*/ 0 h 839475"/>
                <a:gd name="connsiteX2" fmla="*/ 3114674 w 3114674"/>
                <a:gd name="connsiteY2" fmla="*/ 839475 h 839475"/>
                <a:gd name="connsiteX3" fmla="*/ 0 w 3114674"/>
                <a:gd name="connsiteY3" fmla="*/ 839475 h 839475"/>
                <a:gd name="connsiteX4" fmla="*/ 0 w 3114674"/>
                <a:gd name="connsiteY4" fmla="*/ 0 h 839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14674" h="839475">
                  <a:moveTo>
                    <a:pt x="0" y="0"/>
                  </a:moveTo>
                  <a:lnTo>
                    <a:pt x="3114674" y="0"/>
                  </a:lnTo>
                  <a:lnTo>
                    <a:pt x="3114674" y="839475"/>
                  </a:lnTo>
                  <a:lnTo>
                    <a:pt x="0" y="839475"/>
                  </a:lnTo>
                  <a:lnTo>
                    <a:pt x="0" y="0"/>
                  </a:lnTo>
                  <a:close/>
                </a:path>
              </a:pathLst>
            </a:custGeom>
            <a:solidFill>
              <a:schemeClr val="accent6">
                <a:lumMod val="20000"/>
                <a:lumOff val="80000"/>
              </a:schemeClr>
            </a:solidFill>
            <a:scene3d>
              <a:camera prst="orthographicFront"/>
              <a:lightRig rig="flat" dir="t"/>
            </a:scene3d>
            <a:sp3d z="190500" extrusionH="12700" prstMaterial="plastic">
              <a:bevelT w="50800" h="50800"/>
            </a:sp3d>
          </p:spPr>
          <p:style>
            <a:lnRef idx="0">
              <a:schemeClr val="accent1"/>
            </a:lnRef>
            <a:fillRef idx="3">
              <a:schemeClr val="accent1"/>
            </a:fillRef>
            <a:effectRef idx="3">
              <a:schemeClr val="accent1"/>
            </a:effectRef>
            <a:fontRef idx="minor">
              <a:schemeClr val="dk1">
                <a:hueOff val="0"/>
                <a:satOff val="0"/>
                <a:lumOff val="0"/>
                <a:alphaOff val="0"/>
              </a:schemeClr>
            </a:fontRef>
          </p:style>
          <p:txBody>
            <a:bodyPr spcFirstLastPara="0" vert="horz" wrap="square" lIns="241733" tIns="270764" rIns="241733" bIns="85344" numCol="1" spcCol="1270" anchor="t" anchorCtr="0">
              <a:noAutofit/>
            </a:bodyPr>
            <a:lstStyle/>
            <a:p>
              <a:pPr marL="114300" lvl="1" indent="-114300" algn="l" defTabSz="533400">
                <a:lnSpc>
                  <a:spcPct val="90000"/>
                </a:lnSpc>
                <a:spcBef>
                  <a:spcPct val="0"/>
                </a:spcBef>
                <a:spcAft>
                  <a:spcPct val="15000"/>
                </a:spcAft>
                <a:buChar char="••"/>
              </a:pPr>
              <a:r>
                <a:rPr lang="ru-RU" sz="1200" b="0" kern="1200" dirty="0" smtClean="0"/>
                <a:t>Движения документа не предполагают использования ордерной схемы</a:t>
              </a:r>
              <a:endParaRPr lang="ru-RU" sz="1200" b="0" kern="1200" dirty="0"/>
            </a:p>
          </p:txBody>
        </p:sp>
        <p:sp>
          <p:nvSpPr>
            <p:cNvPr id="15" name="Полилиния 14"/>
            <p:cNvSpPr/>
            <p:nvPr/>
          </p:nvSpPr>
          <p:spPr>
            <a:xfrm>
              <a:off x="5804058" y="3893972"/>
              <a:ext cx="2180271" cy="383760"/>
            </a:xfrm>
            <a:custGeom>
              <a:avLst/>
              <a:gdLst>
                <a:gd name="connsiteX0" fmla="*/ 0 w 2180271"/>
                <a:gd name="connsiteY0" fmla="*/ 63961 h 383760"/>
                <a:gd name="connsiteX1" fmla="*/ 63961 w 2180271"/>
                <a:gd name="connsiteY1" fmla="*/ 0 h 383760"/>
                <a:gd name="connsiteX2" fmla="*/ 2116310 w 2180271"/>
                <a:gd name="connsiteY2" fmla="*/ 0 h 383760"/>
                <a:gd name="connsiteX3" fmla="*/ 2180271 w 2180271"/>
                <a:gd name="connsiteY3" fmla="*/ 63961 h 383760"/>
                <a:gd name="connsiteX4" fmla="*/ 2180271 w 2180271"/>
                <a:gd name="connsiteY4" fmla="*/ 319799 h 383760"/>
                <a:gd name="connsiteX5" fmla="*/ 2116310 w 2180271"/>
                <a:gd name="connsiteY5" fmla="*/ 383760 h 383760"/>
                <a:gd name="connsiteX6" fmla="*/ 63961 w 2180271"/>
                <a:gd name="connsiteY6" fmla="*/ 383760 h 383760"/>
                <a:gd name="connsiteX7" fmla="*/ 0 w 2180271"/>
                <a:gd name="connsiteY7" fmla="*/ 319799 h 383760"/>
                <a:gd name="connsiteX8" fmla="*/ 0 w 2180271"/>
                <a:gd name="connsiteY8" fmla="*/ 63961 h 383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80271" h="383760">
                  <a:moveTo>
                    <a:pt x="0" y="63961"/>
                  </a:moveTo>
                  <a:cubicBezTo>
                    <a:pt x="0" y="28636"/>
                    <a:pt x="28636" y="0"/>
                    <a:pt x="63961" y="0"/>
                  </a:cubicBezTo>
                  <a:lnTo>
                    <a:pt x="2116310" y="0"/>
                  </a:lnTo>
                  <a:cubicBezTo>
                    <a:pt x="2151635" y="0"/>
                    <a:pt x="2180271" y="28636"/>
                    <a:pt x="2180271" y="63961"/>
                  </a:cubicBezTo>
                  <a:lnTo>
                    <a:pt x="2180271" y="319799"/>
                  </a:lnTo>
                  <a:cubicBezTo>
                    <a:pt x="2180271" y="355124"/>
                    <a:pt x="2151635" y="383760"/>
                    <a:pt x="2116310" y="383760"/>
                  </a:cubicBezTo>
                  <a:lnTo>
                    <a:pt x="63961" y="383760"/>
                  </a:lnTo>
                  <a:cubicBezTo>
                    <a:pt x="28636" y="383760"/>
                    <a:pt x="0" y="355124"/>
                    <a:pt x="0" y="319799"/>
                  </a:cubicBezTo>
                  <a:lnTo>
                    <a:pt x="0" y="63961"/>
                  </a:lnTo>
                  <a:close/>
                </a:path>
              </a:pathLst>
            </a:custGeom>
            <a:scene3d>
              <a:camera prst="orthographicFront"/>
              <a:lightRig rig="flat" dir="t"/>
            </a:scene3d>
            <a:sp3d prstMaterial="plastic">
              <a:bevelT w="120900" h="88900"/>
              <a:bevelB w="88900" h="31750" prst="angle"/>
            </a:sp3d>
          </p:spPr>
          <p:style>
            <a:lnRef idx="0">
              <a:schemeClr val="accent1"/>
            </a:lnRef>
            <a:fillRef idx="3">
              <a:schemeClr val="accent1"/>
            </a:fillRef>
            <a:effectRef idx="3">
              <a:schemeClr val="accent1"/>
            </a:effectRef>
            <a:fontRef idx="minor">
              <a:schemeClr val="dk1">
                <a:hueOff val="0"/>
                <a:satOff val="0"/>
                <a:lumOff val="0"/>
                <a:alphaOff val="0"/>
              </a:schemeClr>
            </a:fontRef>
          </p:style>
          <p:txBody>
            <a:bodyPr spcFirstLastPara="0" vert="horz" wrap="square" lIns="101143" tIns="18734" rIns="101143" bIns="18734" numCol="1" spcCol="1270" anchor="ctr" anchorCtr="0">
              <a:noAutofit/>
            </a:bodyPr>
            <a:lstStyle/>
            <a:p>
              <a:pPr lvl="0" algn="l" defTabSz="533400">
                <a:lnSpc>
                  <a:spcPct val="90000"/>
                </a:lnSpc>
                <a:spcBef>
                  <a:spcPct val="0"/>
                </a:spcBef>
                <a:spcAft>
                  <a:spcPct val="35000"/>
                </a:spcAft>
              </a:pPr>
              <a:r>
                <a:rPr lang="ru-RU" sz="1200" b="1" kern="1200" dirty="0" smtClean="0"/>
                <a:t>По складу</a:t>
              </a:r>
              <a:endParaRPr lang="ru-RU" sz="1200" b="1" kern="1200" dirty="0"/>
            </a:p>
          </p:txBody>
        </p:sp>
      </p:grpSp>
      <p:grpSp>
        <p:nvGrpSpPr>
          <p:cNvPr id="19" name="Группа 18"/>
          <p:cNvGrpSpPr/>
          <p:nvPr/>
        </p:nvGrpSpPr>
        <p:grpSpPr>
          <a:xfrm>
            <a:off x="6081502" y="5120338"/>
            <a:ext cx="2694508" cy="1329579"/>
            <a:chOff x="5648325" y="4995527"/>
            <a:chExt cx="3114674" cy="1031355"/>
          </a:xfrm>
        </p:grpSpPr>
        <p:sp>
          <p:nvSpPr>
            <p:cNvPr id="16" name="Полилиния 15"/>
            <p:cNvSpPr/>
            <p:nvPr/>
          </p:nvSpPr>
          <p:spPr>
            <a:xfrm>
              <a:off x="5648325" y="5187407"/>
              <a:ext cx="3114674" cy="839475"/>
            </a:xfrm>
            <a:custGeom>
              <a:avLst/>
              <a:gdLst>
                <a:gd name="connsiteX0" fmla="*/ 0 w 3114674"/>
                <a:gd name="connsiteY0" fmla="*/ 0 h 839475"/>
                <a:gd name="connsiteX1" fmla="*/ 3114674 w 3114674"/>
                <a:gd name="connsiteY1" fmla="*/ 0 h 839475"/>
                <a:gd name="connsiteX2" fmla="*/ 3114674 w 3114674"/>
                <a:gd name="connsiteY2" fmla="*/ 839475 h 839475"/>
                <a:gd name="connsiteX3" fmla="*/ 0 w 3114674"/>
                <a:gd name="connsiteY3" fmla="*/ 839475 h 839475"/>
                <a:gd name="connsiteX4" fmla="*/ 0 w 3114674"/>
                <a:gd name="connsiteY4" fmla="*/ 0 h 839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14674" h="839475">
                  <a:moveTo>
                    <a:pt x="0" y="0"/>
                  </a:moveTo>
                  <a:lnTo>
                    <a:pt x="3114674" y="0"/>
                  </a:lnTo>
                  <a:lnTo>
                    <a:pt x="3114674" y="839475"/>
                  </a:lnTo>
                  <a:lnTo>
                    <a:pt x="0" y="839475"/>
                  </a:lnTo>
                  <a:lnTo>
                    <a:pt x="0" y="0"/>
                  </a:lnTo>
                  <a:close/>
                </a:path>
              </a:pathLst>
            </a:custGeom>
            <a:solidFill>
              <a:schemeClr val="accent6">
                <a:lumMod val="20000"/>
                <a:lumOff val="80000"/>
              </a:schemeClr>
            </a:solidFill>
            <a:scene3d>
              <a:camera prst="orthographicFront"/>
              <a:lightRig rig="flat" dir="t"/>
            </a:scene3d>
            <a:sp3d z="190500" extrusionH="12700" prstMaterial="plastic">
              <a:bevelT w="50800" h="50800"/>
            </a:sp3d>
          </p:spPr>
          <p:style>
            <a:lnRef idx="0">
              <a:schemeClr val="accent1"/>
            </a:lnRef>
            <a:fillRef idx="3">
              <a:schemeClr val="accent1"/>
            </a:fillRef>
            <a:effectRef idx="3">
              <a:schemeClr val="accent1"/>
            </a:effectRef>
            <a:fontRef idx="minor">
              <a:schemeClr val="dk1">
                <a:hueOff val="0"/>
                <a:satOff val="0"/>
                <a:lumOff val="0"/>
                <a:alphaOff val="0"/>
              </a:schemeClr>
            </a:fontRef>
          </p:style>
          <p:txBody>
            <a:bodyPr spcFirstLastPara="0" vert="horz" wrap="square" lIns="241733" tIns="270764" rIns="241733" bIns="85344" numCol="1" spcCol="1270" anchor="t" anchorCtr="0">
              <a:noAutofit/>
            </a:bodyPr>
            <a:lstStyle/>
            <a:p>
              <a:pPr marL="114300" lvl="1" indent="-114300" algn="l" defTabSz="533400">
                <a:lnSpc>
                  <a:spcPct val="90000"/>
                </a:lnSpc>
                <a:spcBef>
                  <a:spcPct val="0"/>
                </a:spcBef>
                <a:spcAft>
                  <a:spcPct val="15000"/>
                </a:spcAft>
                <a:buChar char="••"/>
              </a:pPr>
              <a:r>
                <a:rPr lang="ru-RU" sz="1200" b="0" kern="1200" dirty="0" smtClean="0"/>
                <a:t>Отражает движение в оперативном учете по списанию товаров с ордерных складов</a:t>
              </a:r>
              <a:endParaRPr lang="ru-RU" sz="1200" b="0" kern="1200" dirty="0"/>
            </a:p>
          </p:txBody>
        </p:sp>
        <p:sp>
          <p:nvSpPr>
            <p:cNvPr id="17" name="Полилиния 16"/>
            <p:cNvSpPr/>
            <p:nvPr/>
          </p:nvSpPr>
          <p:spPr>
            <a:xfrm>
              <a:off x="5804058" y="4995527"/>
              <a:ext cx="2180271" cy="383760"/>
            </a:xfrm>
            <a:custGeom>
              <a:avLst/>
              <a:gdLst>
                <a:gd name="connsiteX0" fmla="*/ 0 w 2180271"/>
                <a:gd name="connsiteY0" fmla="*/ 63961 h 383760"/>
                <a:gd name="connsiteX1" fmla="*/ 63961 w 2180271"/>
                <a:gd name="connsiteY1" fmla="*/ 0 h 383760"/>
                <a:gd name="connsiteX2" fmla="*/ 2116310 w 2180271"/>
                <a:gd name="connsiteY2" fmla="*/ 0 h 383760"/>
                <a:gd name="connsiteX3" fmla="*/ 2180271 w 2180271"/>
                <a:gd name="connsiteY3" fmla="*/ 63961 h 383760"/>
                <a:gd name="connsiteX4" fmla="*/ 2180271 w 2180271"/>
                <a:gd name="connsiteY4" fmla="*/ 319799 h 383760"/>
                <a:gd name="connsiteX5" fmla="*/ 2116310 w 2180271"/>
                <a:gd name="connsiteY5" fmla="*/ 383760 h 383760"/>
                <a:gd name="connsiteX6" fmla="*/ 63961 w 2180271"/>
                <a:gd name="connsiteY6" fmla="*/ 383760 h 383760"/>
                <a:gd name="connsiteX7" fmla="*/ 0 w 2180271"/>
                <a:gd name="connsiteY7" fmla="*/ 319799 h 383760"/>
                <a:gd name="connsiteX8" fmla="*/ 0 w 2180271"/>
                <a:gd name="connsiteY8" fmla="*/ 63961 h 383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80271" h="383760">
                  <a:moveTo>
                    <a:pt x="0" y="63961"/>
                  </a:moveTo>
                  <a:cubicBezTo>
                    <a:pt x="0" y="28636"/>
                    <a:pt x="28636" y="0"/>
                    <a:pt x="63961" y="0"/>
                  </a:cubicBezTo>
                  <a:lnTo>
                    <a:pt x="2116310" y="0"/>
                  </a:lnTo>
                  <a:cubicBezTo>
                    <a:pt x="2151635" y="0"/>
                    <a:pt x="2180271" y="28636"/>
                    <a:pt x="2180271" y="63961"/>
                  </a:cubicBezTo>
                  <a:lnTo>
                    <a:pt x="2180271" y="319799"/>
                  </a:lnTo>
                  <a:cubicBezTo>
                    <a:pt x="2180271" y="355124"/>
                    <a:pt x="2151635" y="383760"/>
                    <a:pt x="2116310" y="383760"/>
                  </a:cubicBezTo>
                  <a:lnTo>
                    <a:pt x="63961" y="383760"/>
                  </a:lnTo>
                  <a:cubicBezTo>
                    <a:pt x="28636" y="383760"/>
                    <a:pt x="0" y="355124"/>
                    <a:pt x="0" y="319799"/>
                  </a:cubicBezTo>
                  <a:lnTo>
                    <a:pt x="0" y="63961"/>
                  </a:lnTo>
                  <a:close/>
                </a:path>
              </a:pathLst>
            </a:custGeom>
            <a:scene3d>
              <a:camera prst="orthographicFront"/>
              <a:lightRig rig="flat" dir="t"/>
            </a:scene3d>
            <a:sp3d prstMaterial="plastic">
              <a:bevelT w="120900" h="88900"/>
              <a:bevelB w="88900" h="31750" prst="angle"/>
            </a:sp3d>
          </p:spPr>
          <p:style>
            <a:lnRef idx="0">
              <a:schemeClr val="accent1"/>
            </a:lnRef>
            <a:fillRef idx="3">
              <a:schemeClr val="accent1"/>
            </a:fillRef>
            <a:effectRef idx="3">
              <a:schemeClr val="accent1"/>
            </a:effectRef>
            <a:fontRef idx="minor">
              <a:schemeClr val="dk1">
                <a:hueOff val="0"/>
                <a:satOff val="0"/>
                <a:lumOff val="0"/>
                <a:alphaOff val="0"/>
              </a:schemeClr>
            </a:fontRef>
          </p:style>
          <p:txBody>
            <a:bodyPr spcFirstLastPara="0" vert="horz" wrap="square" lIns="101143" tIns="18734" rIns="101143" bIns="18734" numCol="1" spcCol="1270" anchor="ctr" anchorCtr="0">
              <a:noAutofit/>
            </a:bodyPr>
            <a:lstStyle/>
            <a:p>
              <a:pPr lvl="0" algn="l" defTabSz="533400">
                <a:lnSpc>
                  <a:spcPct val="90000"/>
                </a:lnSpc>
                <a:spcBef>
                  <a:spcPct val="0"/>
                </a:spcBef>
                <a:spcAft>
                  <a:spcPct val="35000"/>
                </a:spcAft>
              </a:pPr>
              <a:r>
                <a:rPr lang="ru-RU" sz="1200" b="1" kern="1200" dirty="0" smtClean="0"/>
                <a:t>По оперативным накладным</a:t>
              </a:r>
              <a:endParaRPr lang="ru-RU" sz="1200" b="1" kern="1200" dirty="0"/>
            </a:p>
          </p:txBody>
        </p:sp>
      </p:grpSp>
      <p:sp>
        <p:nvSpPr>
          <p:cNvPr id="9" name="TextBox 8"/>
          <p:cNvSpPr txBox="1"/>
          <p:nvPr/>
        </p:nvSpPr>
        <p:spPr>
          <a:xfrm>
            <a:off x="485775" y="1152525"/>
            <a:ext cx="7620000" cy="363176"/>
          </a:xfrm>
          <a:prstGeom prst="rect">
            <a:avLst/>
          </a:prstGeom>
          <a:noFill/>
        </p:spPr>
        <p:txBody>
          <a:bodyPr wrap="square" rtlCol="0">
            <a:spAutoFit/>
          </a:bodyPr>
          <a:lstStyle/>
          <a:p>
            <a:r>
              <a:rPr lang="ru-RU" b="1" dirty="0" smtClean="0">
                <a:solidFill>
                  <a:schemeClr val="accent4">
                    <a:lumMod val="90000"/>
                    <a:lumOff val="10000"/>
                  </a:schemeClr>
                </a:solidFill>
              </a:rPr>
              <a:t>Виды движений ТМЗ по ордерному складу</a:t>
            </a:r>
            <a:endParaRPr lang="ru-RU" b="1" dirty="0">
              <a:solidFill>
                <a:schemeClr val="accent4">
                  <a:lumMod val="90000"/>
                  <a:lumOff val="10000"/>
                </a:schemeClr>
              </a:solidFill>
            </a:endParaRPr>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135" y="1535525"/>
            <a:ext cx="7599324" cy="3437919"/>
          </a:xfrm>
          <a:prstGeom prst="rect">
            <a:avLst/>
          </a:prstGeom>
          <a:ln>
            <a:solidFill>
              <a:schemeClr val="bg2">
                <a:lumMod val="75000"/>
              </a:schemeClr>
            </a:solidFill>
          </a:ln>
        </p:spPr>
      </p:pic>
      <p:grpSp>
        <p:nvGrpSpPr>
          <p:cNvPr id="20" name="Группа 19"/>
          <p:cNvGrpSpPr/>
          <p:nvPr/>
        </p:nvGrpSpPr>
        <p:grpSpPr>
          <a:xfrm>
            <a:off x="6986613" y="1552676"/>
            <a:ext cx="2010631" cy="1543219"/>
            <a:chOff x="390524" y="1581147"/>
            <a:chExt cx="3219449" cy="869100"/>
          </a:xfrm>
        </p:grpSpPr>
        <p:sp>
          <p:nvSpPr>
            <p:cNvPr id="12" name="Скругленная прямоугольная выноска 11"/>
            <p:cNvSpPr/>
            <p:nvPr/>
          </p:nvSpPr>
          <p:spPr bwMode="auto">
            <a:xfrm rot="10800000">
              <a:off x="390524" y="1581147"/>
              <a:ext cx="3219449" cy="847725"/>
            </a:xfrm>
            <a:prstGeom prst="wedgeRoundRectCallout">
              <a:avLst>
                <a:gd name="adj1" fmla="val 45087"/>
                <a:gd name="adj2" fmla="val -60637"/>
                <a:gd name="adj3" fmla="val 16667"/>
              </a:avLst>
            </a:prstGeom>
            <a:solidFill>
              <a:srgbClr val="F2BF7A"/>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91440" tIns="0" rIns="91440" bIns="45720" numCol="1" rtlCol="0" anchor="ctr" anchorCtr="0" compatLnSpc="1">
              <a:prstTxWarp prst="textNoShape">
                <a:avLst/>
              </a:prstTxWarp>
            </a:bodyPr>
            <a:lstStyle/>
            <a:p>
              <a:pPr marL="0" marR="0" indent="0" algn="ctr" defTabSz="914400" rtl="0" eaLnBrk="0" fontAlgn="base" latinLnBrk="0" hangingPunct="0">
                <a:lnSpc>
                  <a:spcPct val="110000"/>
                </a:lnSpc>
                <a:spcBef>
                  <a:spcPct val="50000"/>
                </a:spcBef>
                <a:spcAft>
                  <a:spcPct val="0"/>
                </a:spcAft>
                <a:buClrTx/>
                <a:buSzTx/>
                <a:buFontTx/>
                <a:buNone/>
                <a:tabLst/>
              </a:pPr>
              <a:endParaRPr kumimoji="0" lang="ru-RU" sz="1600" b="0" i="0" u="none" strike="noStrike" cap="none" normalizeH="0" baseline="0" smtClean="0">
                <a:ln>
                  <a:noFill/>
                </a:ln>
                <a:solidFill>
                  <a:schemeClr val="tx1"/>
                </a:solidFill>
                <a:effectLst/>
                <a:latin typeface="Arial" charset="0"/>
              </a:endParaRPr>
            </a:p>
          </p:txBody>
        </p:sp>
        <p:sp>
          <p:nvSpPr>
            <p:cNvPr id="13" name="TextBox 12"/>
            <p:cNvSpPr txBox="1"/>
            <p:nvPr/>
          </p:nvSpPr>
          <p:spPr>
            <a:xfrm>
              <a:off x="476249" y="1619250"/>
              <a:ext cx="3057525" cy="830997"/>
            </a:xfrm>
            <a:prstGeom prst="rect">
              <a:avLst/>
            </a:prstGeom>
            <a:noFill/>
          </p:spPr>
          <p:txBody>
            <a:bodyPr wrap="square" rtlCol="0">
              <a:spAutoFit/>
            </a:bodyPr>
            <a:lstStyle/>
            <a:p>
              <a:pPr algn="l">
                <a:lnSpc>
                  <a:spcPct val="100000"/>
                </a:lnSpc>
                <a:spcBef>
                  <a:spcPct val="30000"/>
                </a:spcBef>
                <a:defRPr/>
              </a:pPr>
              <a:r>
                <a:rPr lang="ru-RU" sz="1200" dirty="0" smtClean="0">
                  <a:latin typeface="+mj-lt"/>
                </a:rPr>
                <a:t>В бухгалтерских документах по учету движений ТМЗ имеются реквизиты, определяющие порядок отражения бухгалтерских операций</a:t>
              </a:r>
            </a:p>
          </p:txBody>
        </p:sp>
      </p:gr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Рисунок 18" descr="17.jpeg"/>
          <p:cNvPicPr>
            <a:picLocks noChangeAspect="1"/>
          </p:cNvPicPr>
          <p:nvPr/>
        </p:nvPicPr>
        <p:blipFill>
          <a:blip r:embed="rId3" cstate="print"/>
          <a:stretch>
            <a:fillRect/>
          </a:stretch>
        </p:blipFill>
        <p:spPr>
          <a:xfrm>
            <a:off x="352426" y="1371601"/>
            <a:ext cx="2543174" cy="1128979"/>
          </a:xfrm>
          <a:prstGeom prst="rect">
            <a:avLst/>
          </a:prstGeom>
        </p:spPr>
      </p:pic>
      <p:graphicFrame>
        <p:nvGraphicFramePr>
          <p:cNvPr id="13" name="Схема 12"/>
          <p:cNvGraphicFramePr/>
          <p:nvPr/>
        </p:nvGraphicFramePr>
        <p:xfrm>
          <a:off x="1579761" y="1425835"/>
          <a:ext cx="6859390" cy="499401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5" name="Рисунок 14" descr="31.jpeg"/>
          <p:cNvPicPr>
            <a:picLocks noChangeAspect="1"/>
          </p:cNvPicPr>
          <p:nvPr/>
        </p:nvPicPr>
        <p:blipFill>
          <a:blip r:embed="rId9" cstate="print"/>
          <a:srcRect l="23506" t="8367" r="23108" b="6773"/>
          <a:stretch>
            <a:fillRect/>
          </a:stretch>
        </p:blipFill>
        <p:spPr>
          <a:xfrm>
            <a:off x="7434061" y="5143499"/>
            <a:ext cx="1033664" cy="1095375"/>
          </a:xfrm>
          <a:prstGeom prst="rect">
            <a:avLst/>
          </a:prstGeom>
        </p:spPr>
      </p:pic>
      <p:pic>
        <p:nvPicPr>
          <p:cNvPr id="17" name="Рисунок 16" descr="15.jpeg"/>
          <p:cNvPicPr>
            <a:picLocks noChangeAspect="1"/>
          </p:cNvPicPr>
          <p:nvPr/>
        </p:nvPicPr>
        <p:blipFill>
          <a:blip r:embed="rId10" cstate="print"/>
          <a:stretch>
            <a:fillRect/>
          </a:stretch>
        </p:blipFill>
        <p:spPr>
          <a:xfrm>
            <a:off x="321946" y="5038724"/>
            <a:ext cx="2331720" cy="1200151"/>
          </a:xfrm>
          <a:prstGeom prst="rect">
            <a:avLst/>
          </a:prstGeom>
        </p:spPr>
      </p:pic>
      <p:pic>
        <p:nvPicPr>
          <p:cNvPr id="14" name="Рисунок 13" descr="42.jpeg"/>
          <p:cNvPicPr>
            <a:picLocks noChangeAspect="1"/>
          </p:cNvPicPr>
          <p:nvPr/>
        </p:nvPicPr>
        <p:blipFill>
          <a:blip r:embed="rId11" cstate="print"/>
          <a:stretch>
            <a:fillRect/>
          </a:stretch>
        </p:blipFill>
        <p:spPr>
          <a:xfrm>
            <a:off x="5943600" y="1238250"/>
            <a:ext cx="1066800" cy="1066800"/>
          </a:xfrm>
          <a:prstGeom prst="rect">
            <a:avLst/>
          </a:prstGeom>
        </p:spPr>
      </p:pic>
      <p:sp>
        <p:nvSpPr>
          <p:cNvPr id="2" name="Заголовок 1"/>
          <p:cNvSpPr>
            <a:spLocks noGrp="1"/>
          </p:cNvSpPr>
          <p:nvPr>
            <p:ph type="title"/>
          </p:nvPr>
        </p:nvSpPr>
        <p:spPr>
          <a:xfrm>
            <a:off x="1125538" y="19050"/>
            <a:ext cx="7871706" cy="805039"/>
          </a:xfrm>
        </p:spPr>
        <p:txBody>
          <a:bodyPr/>
          <a:lstStyle/>
          <a:p>
            <a:r>
              <a:rPr lang="ru-RU" dirty="0" smtClean="0"/>
              <a:t>Ведение ордерного склада</a:t>
            </a:r>
            <a:br>
              <a:rPr lang="ru-RU" dirty="0" smtClean="0"/>
            </a:br>
            <a:r>
              <a:rPr lang="ru-RU" dirty="0" smtClean="0"/>
              <a:t>Отчетность подсистемы «Ордерный склад» </a:t>
            </a:r>
            <a:endParaRPr lang="ru-RU" dirty="0"/>
          </a:p>
        </p:txBody>
      </p:sp>
      <p:sp>
        <p:nvSpPr>
          <p:cNvPr id="12" name="TextBox 11"/>
          <p:cNvSpPr txBox="1"/>
          <p:nvPr/>
        </p:nvSpPr>
        <p:spPr>
          <a:xfrm>
            <a:off x="314325" y="1076325"/>
            <a:ext cx="5172076" cy="342145"/>
          </a:xfrm>
          <a:prstGeom prst="rect">
            <a:avLst/>
          </a:prstGeom>
          <a:noFill/>
        </p:spPr>
        <p:txBody>
          <a:bodyPr wrap="square" rtlCol="0">
            <a:spAutoFit/>
          </a:bodyPr>
          <a:lstStyle/>
          <a:p>
            <a:pPr algn="l"/>
            <a:r>
              <a:rPr lang="ru-RU" b="1" dirty="0" smtClean="0">
                <a:solidFill>
                  <a:schemeClr val="accent4">
                    <a:lumMod val="90000"/>
                    <a:lumOff val="10000"/>
                  </a:schemeClr>
                </a:solidFill>
              </a:rPr>
              <a:t>Раздел «Ордерный склад» → «Отчеты»</a:t>
            </a:r>
            <a:endParaRPr lang="ru-RU" b="1" dirty="0">
              <a:solidFill>
                <a:schemeClr val="accent4">
                  <a:lumMod val="90000"/>
                  <a:lumOff val="10000"/>
                </a:schemeClr>
              </a:solidFill>
            </a:endParaRPr>
          </a:p>
        </p:txBody>
      </p:sp>
      <p:pic>
        <p:nvPicPr>
          <p:cNvPr id="16" name="Рисунок 15" descr="kargo.png"/>
          <p:cNvPicPr>
            <a:picLocks noChangeAspect="1"/>
          </p:cNvPicPr>
          <p:nvPr/>
        </p:nvPicPr>
        <p:blipFill>
          <a:blip r:embed="rId12" cstate="print"/>
          <a:stretch>
            <a:fillRect/>
          </a:stretch>
        </p:blipFill>
        <p:spPr>
          <a:xfrm>
            <a:off x="7562509" y="2704759"/>
            <a:ext cx="1019515" cy="1019515"/>
          </a:xfrm>
          <a:prstGeom prst="rect">
            <a:avLst/>
          </a:prstGeom>
        </p:spPr>
      </p:pic>
      <p:pic>
        <p:nvPicPr>
          <p:cNvPr id="18" name="Рисунок 17" descr="14.jpeg"/>
          <p:cNvPicPr>
            <a:picLocks noChangeAspect="1"/>
          </p:cNvPicPr>
          <p:nvPr/>
        </p:nvPicPr>
        <p:blipFill>
          <a:blip r:embed="rId13" cstate="print"/>
          <a:stretch>
            <a:fillRect/>
          </a:stretch>
        </p:blipFill>
        <p:spPr>
          <a:xfrm>
            <a:off x="1457325" y="2952608"/>
            <a:ext cx="772628" cy="1095517"/>
          </a:xfrm>
          <a:prstGeom prst="rect">
            <a:avLst/>
          </a:prstGeom>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cs typeface="Times New Roman" pitchFamily="18" charset="0"/>
              </a:rPr>
              <a:t>1С:Бухгалтерия строительной организации для Казахстана</a:t>
            </a:r>
            <a:endParaRPr lang="ru-RU" dirty="0"/>
          </a:p>
        </p:txBody>
      </p:sp>
      <p:sp>
        <p:nvSpPr>
          <p:cNvPr id="3" name="Содержимое 2"/>
          <p:cNvSpPr>
            <a:spLocks noGrp="1"/>
          </p:cNvSpPr>
          <p:nvPr>
            <p:ph idx="1"/>
          </p:nvPr>
        </p:nvSpPr>
        <p:spPr/>
        <p:txBody>
          <a:bodyPr/>
          <a:lstStyle/>
          <a:p>
            <a:r>
              <a:rPr lang="ru-RU" b="1" u="sng" dirty="0" smtClean="0">
                <a:solidFill>
                  <a:schemeClr val="accent4">
                    <a:lumMod val="90000"/>
                    <a:lumOff val="10000"/>
                  </a:schemeClr>
                </a:solidFill>
              </a:rPr>
              <a:t>Основные возможности прикладного решения:</a:t>
            </a:r>
          </a:p>
          <a:p>
            <a:endParaRPr lang="ru-RU" dirty="0">
              <a:solidFill>
                <a:schemeClr val="accent4">
                  <a:lumMod val="90000"/>
                  <a:lumOff val="10000"/>
                </a:schemeClr>
              </a:solidFill>
            </a:endParaRPr>
          </a:p>
        </p:txBody>
      </p:sp>
      <p:graphicFrame>
        <p:nvGraphicFramePr>
          <p:cNvPr id="4" name="Схема 3"/>
          <p:cNvGraphicFramePr/>
          <p:nvPr/>
        </p:nvGraphicFramePr>
        <p:xfrm>
          <a:off x="654756" y="1896533"/>
          <a:ext cx="8032044" cy="43913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0" descr="33.jpg"/>
          <p:cNvPicPr>
            <a:picLocks noChangeAspect="1"/>
          </p:cNvPicPr>
          <p:nvPr/>
        </p:nvPicPr>
        <p:blipFill>
          <a:blip r:embed="rId3" cstate="print"/>
          <a:stretch>
            <a:fillRect/>
          </a:stretch>
        </p:blipFill>
        <p:spPr>
          <a:xfrm>
            <a:off x="609601" y="3295651"/>
            <a:ext cx="1064418" cy="1419224"/>
          </a:xfrm>
          <a:prstGeom prst="rect">
            <a:avLst/>
          </a:prstGeom>
        </p:spPr>
      </p:pic>
      <p:sp>
        <p:nvSpPr>
          <p:cNvPr id="2" name="Заголовок 1"/>
          <p:cNvSpPr>
            <a:spLocks noGrp="1"/>
          </p:cNvSpPr>
          <p:nvPr>
            <p:ph type="title"/>
          </p:nvPr>
        </p:nvSpPr>
        <p:spPr>
          <a:xfrm>
            <a:off x="1125538" y="19050"/>
            <a:ext cx="7871706" cy="805039"/>
          </a:xfrm>
        </p:spPr>
        <p:txBody>
          <a:bodyPr/>
          <a:lstStyle/>
          <a:p>
            <a:r>
              <a:rPr lang="ru-RU" dirty="0" smtClean="0"/>
              <a:t>Учет спецодежды и инвентаря</a:t>
            </a:r>
            <a:endParaRPr lang="ru-RU" dirty="0"/>
          </a:p>
        </p:txBody>
      </p:sp>
      <p:graphicFrame>
        <p:nvGraphicFramePr>
          <p:cNvPr id="9" name="Схема 8"/>
          <p:cNvGraphicFramePr/>
          <p:nvPr/>
        </p:nvGraphicFramePr>
        <p:xfrm>
          <a:off x="2138362" y="1955800"/>
          <a:ext cx="6567488" cy="40163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Прямоугольник 9"/>
          <p:cNvSpPr/>
          <p:nvPr/>
        </p:nvSpPr>
        <p:spPr>
          <a:xfrm>
            <a:off x="329314" y="1190012"/>
            <a:ext cx="7380482" cy="342145"/>
          </a:xfrm>
          <a:prstGeom prst="rect">
            <a:avLst/>
          </a:prstGeom>
        </p:spPr>
        <p:txBody>
          <a:bodyPr wrap="none">
            <a:spAutoFit/>
          </a:bodyPr>
          <a:lstStyle/>
          <a:p>
            <a:pPr algn="l"/>
            <a:r>
              <a:rPr lang="ru-RU" b="1" dirty="0" smtClean="0"/>
              <a:t>Основные возможности подсистемы «Учет спецодежды и инвентаря»</a:t>
            </a:r>
            <a:endParaRPr lang="ru-RU" b="1" dirty="0"/>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25538" y="100100"/>
            <a:ext cx="7871706" cy="604838"/>
          </a:xfrm>
        </p:spPr>
        <p:txBody>
          <a:bodyPr/>
          <a:lstStyle/>
          <a:p>
            <a:r>
              <a:rPr lang="ru-RU" dirty="0" smtClean="0"/>
              <a:t>Учет спецодежды и инвентаря</a:t>
            </a:r>
            <a:br>
              <a:rPr lang="ru-RU" dirty="0" smtClean="0"/>
            </a:br>
            <a:r>
              <a:rPr lang="ru-RU" dirty="0" smtClean="0"/>
              <a:t>Схема и счета учета спецодежды</a:t>
            </a:r>
            <a:endParaRPr lang="ru-RU" dirty="0"/>
          </a:p>
        </p:txBody>
      </p:sp>
      <p:sp>
        <p:nvSpPr>
          <p:cNvPr id="17" name="Скругленный прямоугольник 16"/>
          <p:cNvSpPr/>
          <p:nvPr/>
        </p:nvSpPr>
        <p:spPr bwMode="auto">
          <a:xfrm>
            <a:off x="1552575" y="3819526"/>
            <a:ext cx="5743575" cy="1990724"/>
          </a:xfrm>
          <a:prstGeom prst="roundRect">
            <a:avLst/>
          </a:prstGeom>
          <a:noFill/>
          <a:ln w="19050" cap="flat" cmpd="sng" algn="ctr">
            <a:solidFill>
              <a:schemeClr val="accent3">
                <a:lumMod val="75000"/>
              </a:schemeClr>
            </a:solidFill>
            <a:prstDash val="dash"/>
            <a:round/>
            <a:headEnd type="none" w="med" len="med"/>
            <a:tailEnd type="none" w="med" len="med"/>
          </a:ln>
          <a:effectLst/>
        </p:spPr>
        <p:txBody>
          <a:bodyPr vert="horz" wrap="none" lIns="91440" tIns="0" rIns="91440" bIns="45720" numCol="1" rtlCol="0" anchor="ctr" anchorCtr="0" compatLnSpc="1">
            <a:prstTxWarp prst="textNoShape">
              <a:avLst/>
            </a:prstTxWarp>
          </a:bodyPr>
          <a:lstStyle/>
          <a:p>
            <a:pPr marL="0" marR="0" indent="0" algn="ctr" defTabSz="914400" rtl="0" eaLnBrk="0" fontAlgn="base" latinLnBrk="0" hangingPunct="0">
              <a:lnSpc>
                <a:spcPct val="110000"/>
              </a:lnSpc>
              <a:spcBef>
                <a:spcPct val="50000"/>
              </a:spcBef>
              <a:spcAft>
                <a:spcPct val="0"/>
              </a:spcAft>
              <a:buClrTx/>
              <a:buSzTx/>
              <a:buFontTx/>
              <a:buNone/>
              <a:tabLst/>
            </a:pPr>
            <a:endParaRPr kumimoji="0" lang="ru-RU" sz="1600" b="0" i="0" u="none" strike="noStrike" cap="none" normalizeH="0" baseline="0" smtClean="0">
              <a:ln>
                <a:noFill/>
              </a:ln>
              <a:solidFill>
                <a:schemeClr val="tx1"/>
              </a:solidFill>
              <a:effectLst/>
              <a:latin typeface="Arial" charset="0"/>
            </a:endParaRPr>
          </a:p>
        </p:txBody>
      </p:sp>
      <p:sp>
        <p:nvSpPr>
          <p:cNvPr id="18" name="TextBox 17"/>
          <p:cNvSpPr txBox="1"/>
          <p:nvPr/>
        </p:nvSpPr>
        <p:spPr>
          <a:xfrm>
            <a:off x="1800225" y="3076575"/>
            <a:ext cx="771523" cy="342145"/>
          </a:xfrm>
          <a:prstGeom prst="rect">
            <a:avLst/>
          </a:prstGeom>
          <a:noFill/>
        </p:spPr>
        <p:txBody>
          <a:bodyPr wrap="square" rtlCol="0">
            <a:spAutoFit/>
          </a:bodyPr>
          <a:lstStyle/>
          <a:p>
            <a:r>
              <a:rPr lang="ru-RU" b="1" u="sng" dirty="0" smtClean="0"/>
              <a:t>склад</a:t>
            </a:r>
            <a:endParaRPr lang="ru-RU" b="1" u="sng" dirty="0"/>
          </a:p>
        </p:txBody>
      </p:sp>
      <p:sp>
        <p:nvSpPr>
          <p:cNvPr id="19" name="TextBox 18"/>
          <p:cNvSpPr txBox="1"/>
          <p:nvPr/>
        </p:nvSpPr>
        <p:spPr>
          <a:xfrm>
            <a:off x="1800225" y="5476875"/>
            <a:ext cx="1571625" cy="342145"/>
          </a:xfrm>
          <a:prstGeom prst="rect">
            <a:avLst/>
          </a:prstGeom>
          <a:noFill/>
        </p:spPr>
        <p:txBody>
          <a:bodyPr wrap="square" rtlCol="0">
            <a:spAutoFit/>
          </a:bodyPr>
          <a:lstStyle/>
          <a:p>
            <a:r>
              <a:rPr lang="ru-RU" b="1" u="sng" dirty="0" smtClean="0"/>
              <a:t>эксплуатация</a:t>
            </a:r>
            <a:endParaRPr lang="ru-RU" b="1" u="sng" dirty="0"/>
          </a:p>
        </p:txBody>
      </p:sp>
      <p:pic>
        <p:nvPicPr>
          <p:cNvPr id="20" name="Рисунок 19" descr="16.jpeg"/>
          <p:cNvPicPr>
            <a:picLocks noChangeAspect="1"/>
          </p:cNvPicPr>
          <p:nvPr/>
        </p:nvPicPr>
        <p:blipFill>
          <a:blip r:embed="rId3" cstate="print"/>
          <a:stretch>
            <a:fillRect/>
          </a:stretch>
        </p:blipFill>
        <p:spPr>
          <a:xfrm>
            <a:off x="3933825" y="1285875"/>
            <a:ext cx="1190625" cy="1190625"/>
          </a:xfrm>
          <a:prstGeom prst="rect">
            <a:avLst/>
          </a:prstGeom>
          <a:scene3d>
            <a:camera prst="orthographicFront">
              <a:rot lat="0" lon="10800000" rev="0"/>
            </a:camera>
            <a:lightRig rig="threePt" dir="t"/>
          </a:scene3d>
        </p:spPr>
      </p:pic>
      <p:pic>
        <p:nvPicPr>
          <p:cNvPr id="21" name="Рисунок 20" descr="13.jpg"/>
          <p:cNvPicPr>
            <a:picLocks noChangeAspect="1"/>
          </p:cNvPicPr>
          <p:nvPr/>
        </p:nvPicPr>
        <p:blipFill>
          <a:blip r:embed="rId4" cstate="print"/>
          <a:stretch>
            <a:fillRect/>
          </a:stretch>
        </p:blipFill>
        <p:spPr>
          <a:xfrm flipH="1">
            <a:off x="1733550" y="4133851"/>
            <a:ext cx="1085850" cy="1085850"/>
          </a:xfrm>
          <a:prstGeom prst="rect">
            <a:avLst/>
          </a:prstGeom>
        </p:spPr>
      </p:pic>
      <p:sp>
        <p:nvSpPr>
          <p:cNvPr id="26" name="Полилиния 25"/>
          <p:cNvSpPr/>
          <p:nvPr/>
        </p:nvSpPr>
        <p:spPr>
          <a:xfrm>
            <a:off x="2295526" y="1724027"/>
            <a:ext cx="1666874" cy="1581148"/>
          </a:xfrm>
          <a:custGeom>
            <a:avLst/>
            <a:gdLst>
              <a:gd name="connsiteX0" fmla="*/ 1586555 w 2235200"/>
              <a:gd name="connsiteY0" fmla="*/ 356377 h 2235200"/>
              <a:gd name="connsiteX1" fmla="*/ 1760418 w 2235200"/>
              <a:gd name="connsiteY1" fmla="*/ 210481 h 2235200"/>
              <a:gd name="connsiteX2" fmla="*/ 1899314 w 2235200"/>
              <a:gd name="connsiteY2" fmla="*/ 327029 h 2235200"/>
              <a:gd name="connsiteX3" fmla="*/ 1785825 w 2235200"/>
              <a:gd name="connsiteY3" fmla="*/ 523585 h 2235200"/>
              <a:gd name="connsiteX4" fmla="*/ 1966144 w 2235200"/>
              <a:gd name="connsiteY4" fmla="*/ 835907 h 2235200"/>
              <a:gd name="connsiteX5" fmla="*/ 2193112 w 2235200"/>
              <a:gd name="connsiteY5" fmla="*/ 835901 h 2235200"/>
              <a:gd name="connsiteX6" fmla="*/ 2224597 w 2235200"/>
              <a:gd name="connsiteY6" fmla="*/ 1014463 h 2235200"/>
              <a:gd name="connsiteX7" fmla="*/ 2011316 w 2235200"/>
              <a:gd name="connsiteY7" fmla="*/ 1092085 h 2235200"/>
              <a:gd name="connsiteX8" fmla="*/ 1948692 w 2235200"/>
              <a:gd name="connsiteY8" fmla="*/ 1447245 h 2235200"/>
              <a:gd name="connsiteX9" fmla="*/ 2122562 w 2235200"/>
              <a:gd name="connsiteY9" fmla="*/ 1593132 h 2235200"/>
              <a:gd name="connsiteX10" fmla="*/ 2031904 w 2235200"/>
              <a:gd name="connsiteY10" fmla="*/ 1750157 h 2235200"/>
              <a:gd name="connsiteX11" fmla="*/ 1818627 w 2235200"/>
              <a:gd name="connsiteY11" fmla="*/ 1672524 h 2235200"/>
              <a:gd name="connsiteX12" fmla="*/ 1542362 w 2235200"/>
              <a:gd name="connsiteY12" fmla="*/ 1904338 h 2235200"/>
              <a:gd name="connsiteX13" fmla="*/ 1581780 w 2235200"/>
              <a:gd name="connsiteY13" fmla="*/ 2127856 h 2235200"/>
              <a:gd name="connsiteX14" fmla="*/ 1411398 w 2235200"/>
              <a:gd name="connsiteY14" fmla="*/ 2189870 h 2235200"/>
              <a:gd name="connsiteX15" fmla="*/ 1297919 w 2235200"/>
              <a:gd name="connsiteY15" fmla="*/ 1993308 h 2235200"/>
              <a:gd name="connsiteX16" fmla="*/ 937280 w 2235200"/>
              <a:gd name="connsiteY16" fmla="*/ 1993308 h 2235200"/>
              <a:gd name="connsiteX17" fmla="*/ 823802 w 2235200"/>
              <a:gd name="connsiteY17" fmla="*/ 2189870 h 2235200"/>
              <a:gd name="connsiteX18" fmla="*/ 653420 w 2235200"/>
              <a:gd name="connsiteY18" fmla="*/ 2127856 h 2235200"/>
              <a:gd name="connsiteX19" fmla="*/ 692839 w 2235200"/>
              <a:gd name="connsiteY19" fmla="*/ 1904338 h 2235200"/>
              <a:gd name="connsiteX20" fmla="*/ 416574 w 2235200"/>
              <a:gd name="connsiteY20" fmla="*/ 1672524 h 2235200"/>
              <a:gd name="connsiteX21" fmla="*/ 203296 w 2235200"/>
              <a:gd name="connsiteY21" fmla="*/ 1750157 h 2235200"/>
              <a:gd name="connsiteX22" fmla="*/ 112638 w 2235200"/>
              <a:gd name="connsiteY22" fmla="*/ 1593132 h 2235200"/>
              <a:gd name="connsiteX23" fmla="*/ 286508 w 2235200"/>
              <a:gd name="connsiteY23" fmla="*/ 1447245 h 2235200"/>
              <a:gd name="connsiteX24" fmla="*/ 223884 w 2235200"/>
              <a:gd name="connsiteY24" fmla="*/ 1092085 h 2235200"/>
              <a:gd name="connsiteX25" fmla="*/ 10603 w 2235200"/>
              <a:gd name="connsiteY25" fmla="*/ 1014463 h 2235200"/>
              <a:gd name="connsiteX26" fmla="*/ 42088 w 2235200"/>
              <a:gd name="connsiteY26" fmla="*/ 835901 h 2235200"/>
              <a:gd name="connsiteX27" fmla="*/ 269055 w 2235200"/>
              <a:gd name="connsiteY27" fmla="*/ 835907 h 2235200"/>
              <a:gd name="connsiteX28" fmla="*/ 449374 w 2235200"/>
              <a:gd name="connsiteY28" fmla="*/ 523585 h 2235200"/>
              <a:gd name="connsiteX29" fmla="*/ 335886 w 2235200"/>
              <a:gd name="connsiteY29" fmla="*/ 327029 h 2235200"/>
              <a:gd name="connsiteX30" fmla="*/ 474782 w 2235200"/>
              <a:gd name="connsiteY30" fmla="*/ 210481 h 2235200"/>
              <a:gd name="connsiteX31" fmla="*/ 648645 w 2235200"/>
              <a:gd name="connsiteY31" fmla="*/ 356377 h 2235200"/>
              <a:gd name="connsiteX32" fmla="*/ 987535 w 2235200"/>
              <a:gd name="connsiteY32" fmla="*/ 233031 h 2235200"/>
              <a:gd name="connsiteX33" fmla="*/ 1026942 w 2235200"/>
              <a:gd name="connsiteY33" fmla="*/ 9511 h 2235200"/>
              <a:gd name="connsiteX34" fmla="*/ 1208258 w 2235200"/>
              <a:gd name="connsiteY34" fmla="*/ 9511 h 2235200"/>
              <a:gd name="connsiteX35" fmla="*/ 1247665 w 2235200"/>
              <a:gd name="connsiteY35" fmla="*/ 233031 h 2235200"/>
              <a:gd name="connsiteX36" fmla="*/ 1586555 w 2235200"/>
              <a:gd name="connsiteY36" fmla="*/ 356377 h 223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235200" h="2235200">
                <a:moveTo>
                  <a:pt x="1586555" y="356377"/>
                </a:moveTo>
                <a:lnTo>
                  <a:pt x="1760418" y="210481"/>
                </a:lnTo>
                <a:lnTo>
                  <a:pt x="1899314" y="327029"/>
                </a:lnTo>
                <a:lnTo>
                  <a:pt x="1785825" y="523585"/>
                </a:lnTo>
                <a:cubicBezTo>
                  <a:pt x="1866522" y="614364"/>
                  <a:pt x="1927876" y="720632"/>
                  <a:pt x="1966144" y="835907"/>
                </a:cubicBezTo>
                <a:lnTo>
                  <a:pt x="2193112" y="835901"/>
                </a:lnTo>
                <a:lnTo>
                  <a:pt x="2224597" y="1014463"/>
                </a:lnTo>
                <a:lnTo>
                  <a:pt x="2011316" y="1092085"/>
                </a:lnTo>
                <a:cubicBezTo>
                  <a:pt x="2014782" y="1213496"/>
                  <a:pt x="1993474" y="1334341"/>
                  <a:pt x="1948692" y="1447245"/>
                </a:cubicBezTo>
                <a:lnTo>
                  <a:pt x="2122562" y="1593132"/>
                </a:lnTo>
                <a:lnTo>
                  <a:pt x="2031904" y="1750157"/>
                </a:lnTo>
                <a:lnTo>
                  <a:pt x="1818627" y="1672524"/>
                </a:lnTo>
                <a:cubicBezTo>
                  <a:pt x="1743241" y="1767759"/>
                  <a:pt x="1649240" y="1846634"/>
                  <a:pt x="1542362" y="1904338"/>
                </a:cubicBezTo>
                <a:lnTo>
                  <a:pt x="1581780" y="2127856"/>
                </a:lnTo>
                <a:lnTo>
                  <a:pt x="1411398" y="2189870"/>
                </a:lnTo>
                <a:lnTo>
                  <a:pt x="1297919" y="1993308"/>
                </a:lnTo>
                <a:cubicBezTo>
                  <a:pt x="1178954" y="2017804"/>
                  <a:pt x="1056245" y="2017804"/>
                  <a:pt x="937280" y="1993308"/>
                </a:cubicBezTo>
                <a:lnTo>
                  <a:pt x="823802" y="2189870"/>
                </a:lnTo>
                <a:lnTo>
                  <a:pt x="653420" y="2127856"/>
                </a:lnTo>
                <a:lnTo>
                  <a:pt x="692839" y="1904338"/>
                </a:lnTo>
                <a:cubicBezTo>
                  <a:pt x="585961" y="1846634"/>
                  <a:pt x="491960" y="1767758"/>
                  <a:pt x="416574" y="1672524"/>
                </a:cubicBezTo>
                <a:lnTo>
                  <a:pt x="203296" y="1750157"/>
                </a:lnTo>
                <a:lnTo>
                  <a:pt x="112638" y="1593132"/>
                </a:lnTo>
                <a:lnTo>
                  <a:pt x="286508" y="1447245"/>
                </a:lnTo>
                <a:cubicBezTo>
                  <a:pt x="241726" y="1334341"/>
                  <a:pt x="220417" y="1213496"/>
                  <a:pt x="223884" y="1092085"/>
                </a:cubicBezTo>
                <a:lnTo>
                  <a:pt x="10603" y="1014463"/>
                </a:lnTo>
                <a:lnTo>
                  <a:pt x="42088" y="835901"/>
                </a:lnTo>
                <a:lnTo>
                  <a:pt x="269055" y="835907"/>
                </a:lnTo>
                <a:cubicBezTo>
                  <a:pt x="307323" y="720632"/>
                  <a:pt x="368677" y="614363"/>
                  <a:pt x="449374" y="523585"/>
                </a:cubicBezTo>
                <a:lnTo>
                  <a:pt x="335886" y="327029"/>
                </a:lnTo>
                <a:lnTo>
                  <a:pt x="474782" y="210481"/>
                </a:lnTo>
                <a:lnTo>
                  <a:pt x="648645" y="356377"/>
                </a:lnTo>
                <a:cubicBezTo>
                  <a:pt x="752057" y="292669"/>
                  <a:pt x="867366" y="250701"/>
                  <a:pt x="987535" y="233031"/>
                </a:cubicBezTo>
                <a:lnTo>
                  <a:pt x="1026942" y="9511"/>
                </a:lnTo>
                <a:lnTo>
                  <a:pt x="1208258" y="9511"/>
                </a:lnTo>
                <a:lnTo>
                  <a:pt x="1247665" y="233031"/>
                </a:lnTo>
                <a:cubicBezTo>
                  <a:pt x="1367834" y="250700"/>
                  <a:pt x="1483142" y="292669"/>
                  <a:pt x="1586555" y="356377"/>
                </a:cubicBezTo>
                <a:close/>
              </a:path>
            </a:pathLst>
          </a:custGeom>
          <a:solidFill>
            <a:schemeClr val="accent5">
              <a:lumMod val="75000"/>
            </a:schemeClr>
          </a:solidFill>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spcFirstLastPara="0" vert="horz" wrap="square" lIns="490015" tIns="564225" rIns="490015" bIns="603316" numCol="1" spcCol="1270" anchor="ctr" anchorCtr="0">
            <a:noAutofit/>
          </a:bodyPr>
          <a:lstStyle/>
          <a:p>
            <a:pPr lvl="0" algn="ctr" defTabSz="1422400">
              <a:lnSpc>
                <a:spcPct val="90000"/>
              </a:lnSpc>
              <a:spcBef>
                <a:spcPct val="0"/>
              </a:spcBef>
              <a:spcAft>
                <a:spcPct val="35000"/>
              </a:spcAft>
            </a:pPr>
            <a:r>
              <a:rPr lang="ru-RU" sz="2400" b="1" kern="1200" dirty="0" smtClean="0">
                <a:solidFill>
                  <a:schemeClr val="accent5">
                    <a:lumMod val="10000"/>
                  </a:schemeClr>
                </a:solidFill>
              </a:rPr>
              <a:t>1310</a:t>
            </a:r>
            <a:endParaRPr lang="ru-RU" sz="2400" b="1" kern="1200" dirty="0">
              <a:solidFill>
                <a:schemeClr val="accent5">
                  <a:lumMod val="10000"/>
                </a:schemeClr>
              </a:solidFill>
            </a:endParaRPr>
          </a:p>
        </p:txBody>
      </p:sp>
      <p:sp>
        <p:nvSpPr>
          <p:cNvPr id="29" name="Скругленный прямоугольник 28"/>
          <p:cNvSpPr/>
          <p:nvPr/>
        </p:nvSpPr>
        <p:spPr bwMode="auto">
          <a:xfrm>
            <a:off x="1552370" y="1247774"/>
            <a:ext cx="5753070" cy="2238375"/>
          </a:xfrm>
          <a:prstGeom prst="roundRect">
            <a:avLst/>
          </a:prstGeom>
          <a:noFill/>
          <a:ln w="19050" cap="flat" cmpd="sng" algn="ctr">
            <a:solidFill>
              <a:schemeClr val="accent3">
                <a:lumMod val="75000"/>
              </a:schemeClr>
            </a:solidFill>
            <a:prstDash val="dash"/>
            <a:round/>
            <a:headEnd type="none" w="med" len="med"/>
            <a:tailEnd type="none" w="med" len="med"/>
          </a:ln>
          <a:effectLst/>
        </p:spPr>
        <p:txBody>
          <a:bodyPr vert="horz" wrap="none" lIns="91440" tIns="0" rIns="91440" bIns="45720" numCol="1" rtlCol="0" anchor="ctr" anchorCtr="0" compatLnSpc="1">
            <a:prstTxWarp prst="textNoShape">
              <a:avLst/>
            </a:prstTxWarp>
          </a:bodyPr>
          <a:lstStyle/>
          <a:p>
            <a:pPr marL="0" marR="0" indent="0" algn="ctr" defTabSz="914400" rtl="0" eaLnBrk="0" fontAlgn="base" latinLnBrk="0" hangingPunct="0">
              <a:lnSpc>
                <a:spcPct val="110000"/>
              </a:lnSpc>
              <a:spcBef>
                <a:spcPct val="50000"/>
              </a:spcBef>
              <a:spcAft>
                <a:spcPct val="0"/>
              </a:spcAft>
              <a:buClrTx/>
              <a:buSzTx/>
              <a:buFontTx/>
              <a:buNone/>
              <a:tabLst/>
            </a:pPr>
            <a:endParaRPr kumimoji="0" lang="ru-RU" sz="1600" b="0" i="0" u="none" strike="noStrike" cap="none" normalizeH="0" baseline="0" smtClean="0">
              <a:ln>
                <a:noFill/>
              </a:ln>
              <a:solidFill>
                <a:schemeClr val="tx1"/>
              </a:solidFill>
              <a:effectLst/>
              <a:latin typeface="Arial" charset="0"/>
            </a:endParaRPr>
          </a:p>
        </p:txBody>
      </p:sp>
      <p:sp>
        <p:nvSpPr>
          <p:cNvPr id="31" name="TextBox 30"/>
          <p:cNvSpPr txBox="1"/>
          <p:nvPr/>
        </p:nvSpPr>
        <p:spPr>
          <a:xfrm>
            <a:off x="323849" y="2724150"/>
            <a:ext cx="1123951" cy="363176"/>
          </a:xfrm>
          <a:prstGeom prst="rect">
            <a:avLst/>
          </a:prstGeom>
          <a:noFill/>
          <a:ln w="28575">
            <a:solidFill>
              <a:schemeClr val="tx2">
                <a:lumMod val="75000"/>
              </a:schemeClr>
            </a:solidFill>
            <a:prstDash val="sysDash"/>
          </a:ln>
        </p:spPr>
        <p:txBody>
          <a:bodyPr wrap="square" rtlCol="0">
            <a:spAutoFit/>
          </a:bodyPr>
          <a:lstStyle/>
          <a:p>
            <a:r>
              <a:rPr lang="ru-RU" sz="800" b="1" dirty="0" smtClean="0">
                <a:solidFill>
                  <a:schemeClr val="accent4">
                    <a:lumMod val="90000"/>
                    <a:lumOff val="10000"/>
                  </a:schemeClr>
                </a:solidFill>
              </a:rPr>
              <a:t>Ввод начальных остатков</a:t>
            </a:r>
            <a:endParaRPr lang="ru-RU" sz="800" b="1" dirty="0">
              <a:solidFill>
                <a:schemeClr val="accent4">
                  <a:lumMod val="90000"/>
                  <a:lumOff val="10000"/>
                </a:schemeClr>
              </a:solidFill>
            </a:endParaRPr>
          </a:p>
        </p:txBody>
      </p:sp>
      <p:sp>
        <p:nvSpPr>
          <p:cNvPr id="32" name="TextBox 31"/>
          <p:cNvSpPr txBox="1"/>
          <p:nvPr/>
        </p:nvSpPr>
        <p:spPr>
          <a:xfrm>
            <a:off x="323849" y="2209800"/>
            <a:ext cx="1123951" cy="352661"/>
          </a:xfrm>
          <a:prstGeom prst="rect">
            <a:avLst/>
          </a:prstGeom>
          <a:noFill/>
          <a:ln w="28575">
            <a:solidFill>
              <a:schemeClr val="tx2">
                <a:lumMod val="75000"/>
              </a:schemeClr>
            </a:solidFill>
            <a:prstDash val="sysDash"/>
          </a:ln>
        </p:spPr>
        <p:txBody>
          <a:bodyPr wrap="square" rtlCol="0">
            <a:spAutoFit/>
          </a:bodyPr>
          <a:lstStyle/>
          <a:p>
            <a:r>
              <a:rPr lang="ru-RU" sz="800" b="1" dirty="0" smtClean="0">
                <a:solidFill>
                  <a:schemeClr val="accent4">
                    <a:lumMod val="90000"/>
                    <a:lumOff val="10000"/>
                  </a:schemeClr>
                </a:solidFill>
              </a:rPr>
              <a:t>Поступление ТМЗ и услуг</a:t>
            </a:r>
          </a:p>
        </p:txBody>
      </p:sp>
      <p:sp>
        <p:nvSpPr>
          <p:cNvPr id="33" name="Стрелка вправо 32"/>
          <p:cNvSpPr/>
          <p:nvPr/>
        </p:nvSpPr>
        <p:spPr bwMode="auto">
          <a:xfrm>
            <a:off x="1571625" y="2476500"/>
            <a:ext cx="714376" cy="304800"/>
          </a:xfrm>
          <a:prstGeom prst="rightArrow">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none" lIns="91440" tIns="0" rIns="91440" bIns="45720" numCol="1" rtlCol="0" anchor="ctr" anchorCtr="0" compatLnSpc="1">
            <a:prstTxWarp prst="textNoShape">
              <a:avLst/>
            </a:prstTxWarp>
          </a:bodyPr>
          <a:lstStyle/>
          <a:p>
            <a:pPr marL="0" marR="0" indent="0" algn="ctr" defTabSz="914400" rtl="0" eaLnBrk="0" fontAlgn="base" latinLnBrk="0" hangingPunct="0">
              <a:lnSpc>
                <a:spcPct val="110000"/>
              </a:lnSpc>
              <a:spcBef>
                <a:spcPct val="50000"/>
              </a:spcBef>
              <a:spcAft>
                <a:spcPct val="0"/>
              </a:spcAft>
              <a:buClrTx/>
              <a:buSzTx/>
              <a:buFontTx/>
              <a:buNone/>
              <a:tabLst/>
            </a:pPr>
            <a:endParaRPr kumimoji="0" lang="ru-RU" sz="1600" b="0" i="0" u="none" strike="noStrike" cap="none" normalizeH="0" baseline="0" smtClean="0">
              <a:ln>
                <a:noFill/>
              </a:ln>
              <a:solidFill>
                <a:schemeClr val="tx1"/>
              </a:solidFill>
              <a:effectLst/>
              <a:latin typeface="Arial" charset="0"/>
            </a:endParaRPr>
          </a:p>
        </p:txBody>
      </p:sp>
      <p:sp>
        <p:nvSpPr>
          <p:cNvPr id="34" name="Полилиния 33"/>
          <p:cNvSpPr/>
          <p:nvPr/>
        </p:nvSpPr>
        <p:spPr>
          <a:xfrm>
            <a:off x="5229226" y="1400177"/>
            <a:ext cx="1666874" cy="1581148"/>
          </a:xfrm>
          <a:custGeom>
            <a:avLst/>
            <a:gdLst>
              <a:gd name="connsiteX0" fmla="*/ 1586555 w 2235200"/>
              <a:gd name="connsiteY0" fmla="*/ 356377 h 2235200"/>
              <a:gd name="connsiteX1" fmla="*/ 1760418 w 2235200"/>
              <a:gd name="connsiteY1" fmla="*/ 210481 h 2235200"/>
              <a:gd name="connsiteX2" fmla="*/ 1899314 w 2235200"/>
              <a:gd name="connsiteY2" fmla="*/ 327029 h 2235200"/>
              <a:gd name="connsiteX3" fmla="*/ 1785825 w 2235200"/>
              <a:gd name="connsiteY3" fmla="*/ 523585 h 2235200"/>
              <a:gd name="connsiteX4" fmla="*/ 1966144 w 2235200"/>
              <a:gd name="connsiteY4" fmla="*/ 835907 h 2235200"/>
              <a:gd name="connsiteX5" fmla="*/ 2193112 w 2235200"/>
              <a:gd name="connsiteY5" fmla="*/ 835901 h 2235200"/>
              <a:gd name="connsiteX6" fmla="*/ 2224597 w 2235200"/>
              <a:gd name="connsiteY6" fmla="*/ 1014463 h 2235200"/>
              <a:gd name="connsiteX7" fmla="*/ 2011316 w 2235200"/>
              <a:gd name="connsiteY7" fmla="*/ 1092085 h 2235200"/>
              <a:gd name="connsiteX8" fmla="*/ 1948692 w 2235200"/>
              <a:gd name="connsiteY8" fmla="*/ 1447245 h 2235200"/>
              <a:gd name="connsiteX9" fmla="*/ 2122562 w 2235200"/>
              <a:gd name="connsiteY9" fmla="*/ 1593132 h 2235200"/>
              <a:gd name="connsiteX10" fmla="*/ 2031904 w 2235200"/>
              <a:gd name="connsiteY10" fmla="*/ 1750157 h 2235200"/>
              <a:gd name="connsiteX11" fmla="*/ 1818627 w 2235200"/>
              <a:gd name="connsiteY11" fmla="*/ 1672524 h 2235200"/>
              <a:gd name="connsiteX12" fmla="*/ 1542362 w 2235200"/>
              <a:gd name="connsiteY12" fmla="*/ 1904338 h 2235200"/>
              <a:gd name="connsiteX13" fmla="*/ 1581780 w 2235200"/>
              <a:gd name="connsiteY13" fmla="*/ 2127856 h 2235200"/>
              <a:gd name="connsiteX14" fmla="*/ 1411398 w 2235200"/>
              <a:gd name="connsiteY14" fmla="*/ 2189870 h 2235200"/>
              <a:gd name="connsiteX15" fmla="*/ 1297919 w 2235200"/>
              <a:gd name="connsiteY15" fmla="*/ 1993308 h 2235200"/>
              <a:gd name="connsiteX16" fmla="*/ 937280 w 2235200"/>
              <a:gd name="connsiteY16" fmla="*/ 1993308 h 2235200"/>
              <a:gd name="connsiteX17" fmla="*/ 823802 w 2235200"/>
              <a:gd name="connsiteY17" fmla="*/ 2189870 h 2235200"/>
              <a:gd name="connsiteX18" fmla="*/ 653420 w 2235200"/>
              <a:gd name="connsiteY18" fmla="*/ 2127856 h 2235200"/>
              <a:gd name="connsiteX19" fmla="*/ 692839 w 2235200"/>
              <a:gd name="connsiteY19" fmla="*/ 1904338 h 2235200"/>
              <a:gd name="connsiteX20" fmla="*/ 416574 w 2235200"/>
              <a:gd name="connsiteY20" fmla="*/ 1672524 h 2235200"/>
              <a:gd name="connsiteX21" fmla="*/ 203296 w 2235200"/>
              <a:gd name="connsiteY21" fmla="*/ 1750157 h 2235200"/>
              <a:gd name="connsiteX22" fmla="*/ 112638 w 2235200"/>
              <a:gd name="connsiteY22" fmla="*/ 1593132 h 2235200"/>
              <a:gd name="connsiteX23" fmla="*/ 286508 w 2235200"/>
              <a:gd name="connsiteY23" fmla="*/ 1447245 h 2235200"/>
              <a:gd name="connsiteX24" fmla="*/ 223884 w 2235200"/>
              <a:gd name="connsiteY24" fmla="*/ 1092085 h 2235200"/>
              <a:gd name="connsiteX25" fmla="*/ 10603 w 2235200"/>
              <a:gd name="connsiteY25" fmla="*/ 1014463 h 2235200"/>
              <a:gd name="connsiteX26" fmla="*/ 42088 w 2235200"/>
              <a:gd name="connsiteY26" fmla="*/ 835901 h 2235200"/>
              <a:gd name="connsiteX27" fmla="*/ 269055 w 2235200"/>
              <a:gd name="connsiteY27" fmla="*/ 835907 h 2235200"/>
              <a:gd name="connsiteX28" fmla="*/ 449374 w 2235200"/>
              <a:gd name="connsiteY28" fmla="*/ 523585 h 2235200"/>
              <a:gd name="connsiteX29" fmla="*/ 335886 w 2235200"/>
              <a:gd name="connsiteY29" fmla="*/ 327029 h 2235200"/>
              <a:gd name="connsiteX30" fmla="*/ 474782 w 2235200"/>
              <a:gd name="connsiteY30" fmla="*/ 210481 h 2235200"/>
              <a:gd name="connsiteX31" fmla="*/ 648645 w 2235200"/>
              <a:gd name="connsiteY31" fmla="*/ 356377 h 2235200"/>
              <a:gd name="connsiteX32" fmla="*/ 987535 w 2235200"/>
              <a:gd name="connsiteY32" fmla="*/ 233031 h 2235200"/>
              <a:gd name="connsiteX33" fmla="*/ 1026942 w 2235200"/>
              <a:gd name="connsiteY33" fmla="*/ 9511 h 2235200"/>
              <a:gd name="connsiteX34" fmla="*/ 1208258 w 2235200"/>
              <a:gd name="connsiteY34" fmla="*/ 9511 h 2235200"/>
              <a:gd name="connsiteX35" fmla="*/ 1247665 w 2235200"/>
              <a:gd name="connsiteY35" fmla="*/ 233031 h 2235200"/>
              <a:gd name="connsiteX36" fmla="*/ 1586555 w 2235200"/>
              <a:gd name="connsiteY36" fmla="*/ 356377 h 223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235200" h="2235200">
                <a:moveTo>
                  <a:pt x="1586555" y="356377"/>
                </a:moveTo>
                <a:lnTo>
                  <a:pt x="1760418" y="210481"/>
                </a:lnTo>
                <a:lnTo>
                  <a:pt x="1899314" y="327029"/>
                </a:lnTo>
                <a:lnTo>
                  <a:pt x="1785825" y="523585"/>
                </a:lnTo>
                <a:cubicBezTo>
                  <a:pt x="1866522" y="614364"/>
                  <a:pt x="1927876" y="720632"/>
                  <a:pt x="1966144" y="835907"/>
                </a:cubicBezTo>
                <a:lnTo>
                  <a:pt x="2193112" y="835901"/>
                </a:lnTo>
                <a:lnTo>
                  <a:pt x="2224597" y="1014463"/>
                </a:lnTo>
                <a:lnTo>
                  <a:pt x="2011316" y="1092085"/>
                </a:lnTo>
                <a:cubicBezTo>
                  <a:pt x="2014782" y="1213496"/>
                  <a:pt x="1993474" y="1334341"/>
                  <a:pt x="1948692" y="1447245"/>
                </a:cubicBezTo>
                <a:lnTo>
                  <a:pt x="2122562" y="1593132"/>
                </a:lnTo>
                <a:lnTo>
                  <a:pt x="2031904" y="1750157"/>
                </a:lnTo>
                <a:lnTo>
                  <a:pt x="1818627" y="1672524"/>
                </a:lnTo>
                <a:cubicBezTo>
                  <a:pt x="1743241" y="1767759"/>
                  <a:pt x="1649240" y="1846634"/>
                  <a:pt x="1542362" y="1904338"/>
                </a:cubicBezTo>
                <a:lnTo>
                  <a:pt x="1581780" y="2127856"/>
                </a:lnTo>
                <a:lnTo>
                  <a:pt x="1411398" y="2189870"/>
                </a:lnTo>
                <a:lnTo>
                  <a:pt x="1297919" y="1993308"/>
                </a:lnTo>
                <a:cubicBezTo>
                  <a:pt x="1178954" y="2017804"/>
                  <a:pt x="1056245" y="2017804"/>
                  <a:pt x="937280" y="1993308"/>
                </a:cubicBezTo>
                <a:lnTo>
                  <a:pt x="823802" y="2189870"/>
                </a:lnTo>
                <a:lnTo>
                  <a:pt x="653420" y="2127856"/>
                </a:lnTo>
                <a:lnTo>
                  <a:pt x="692839" y="1904338"/>
                </a:lnTo>
                <a:cubicBezTo>
                  <a:pt x="585961" y="1846634"/>
                  <a:pt x="491960" y="1767758"/>
                  <a:pt x="416574" y="1672524"/>
                </a:cubicBezTo>
                <a:lnTo>
                  <a:pt x="203296" y="1750157"/>
                </a:lnTo>
                <a:lnTo>
                  <a:pt x="112638" y="1593132"/>
                </a:lnTo>
                <a:lnTo>
                  <a:pt x="286508" y="1447245"/>
                </a:lnTo>
                <a:cubicBezTo>
                  <a:pt x="241726" y="1334341"/>
                  <a:pt x="220417" y="1213496"/>
                  <a:pt x="223884" y="1092085"/>
                </a:cubicBezTo>
                <a:lnTo>
                  <a:pt x="10603" y="1014463"/>
                </a:lnTo>
                <a:lnTo>
                  <a:pt x="42088" y="835901"/>
                </a:lnTo>
                <a:lnTo>
                  <a:pt x="269055" y="835907"/>
                </a:lnTo>
                <a:cubicBezTo>
                  <a:pt x="307323" y="720632"/>
                  <a:pt x="368677" y="614363"/>
                  <a:pt x="449374" y="523585"/>
                </a:cubicBezTo>
                <a:lnTo>
                  <a:pt x="335886" y="327029"/>
                </a:lnTo>
                <a:lnTo>
                  <a:pt x="474782" y="210481"/>
                </a:lnTo>
                <a:lnTo>
                  <a:pt x="648645" y="356377"/>
                </a:lnTo>
                <a:cubicBezTo>
                  <a:pt x="752057" y="292669"/>
                  <a:pt x="867366" y="250701"/>
                  <a:pt x="987535" y="233031"/>
                </a:cubicBezTo>
                <a:lnTo>
                  <a:pt x="1026942" y="9511"/>
                </a:lnTo>
                <a:lnTo>
                  <a:pt x="1208258" y="9511"/>
                </a:lnTo>
                <a:lnTo>
                  <a:pt x="1247665" y="233031"/>
                </a:lnTo>
                <a:cubicBezTo>
                  <a:pt x="1367834" y="250700"/>
                  <a:pt x="1483142" y="292669"/>
                  <a:pt x="1586555" y="356377"/>
                </a:cubicBezTo>
                <a:close/>
              </a:path>
            </a:pathLst>
          </a:custGeom>
          <a:solidFill>
            <a:srgbClr val="EF9F35"/>
          </a:solidFill>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spcFirstLastPara="0" vert="horz" wrap="square" lIns="490015" tIns="564225" rIns="490015" bIns="603316" numCol="1" spcCol="1270" anchor="ctr" anchorCtr="0">
            <a:noAutofit/>
          </a:bodyPr>
          <a:lstStyle/>
          <a:p>
            <a:pPr lvl="0" algn="ctr" defTabSz="1422400">
              <a:lnSpc>
                <a:spcPct val="90000"/>
              </a:lnSpc>
              <a:spcBef>
                <a:spcPct val="0"/>
              </a:spcBef>
              <a:spcAft>
                <a:spcPct val="35000"/>
              </a:spcAft>
            </a:pPr>
            <a:r>
              <a:rPr lang="ru-RU" sz="2400" kern="1200" dirty="0" smtClean="0">
                <a:solidFill>
                  <a:schemeClr val="accent5">
                    <a:lumMod val="10000"/>
                  </a:schemeClr>
                </a:solidFill>
              </a:rPr>
              <a:t>1353</a:t>
            </a:r>
          </a:p>
        </p:txBody>
      </p:sp>
      <p:sp>
        <p:nvSpPr>
          <p:cNvPr id="35" name="Полилиния 34"/>
          <p:cNvSpPr/>
          <p:nvPr/>
        </p:nvSpPr>
        <p:spPr>
          <a:xfrm>
            <a:off x="3695701" y="4229102"/>
            <a:ext cx="1666874" cy="1581148"/>
          </a:xfrm>
          <a:custGeom>
            <a:avLst/>
            <a:gdLst>
              <a:gd name="connsiteX0" fmla="*/ 1586555 w 2235200"/>
              <a:gd name="connsiteY0" fmla="*/ 356377 h 2235200"/>
              <a:gd name="connsiteX1" fmla="*/ 1760418 w 2235200"/>
              <a:gd name="connsiteY1" fmla="*/ 210481 h 2235200"/>
              <a:gd name="connsiteX2" fmla="*/ 1899314 w 2235200"/>
              <a:gd name="connsiteY2" fmla="*/ 327029 h 2235200"/>
              <a:gd name="connsiteX3" fmla="*/ 1785825 w 2235200"/>
              <a:gd name="connsiteY3" fmla="*/ 523585 h 2235200"/>
              <a:gd name="connsiteX4" fmla="*/ 1966144 w 2235200"/>
              <a:gd name="connsiteY4" fmla="*/ 835907 h 2235200"/>
              <a:gd name="connsiteX5" fmla="*/ 2193112 w 2235200"/>
              <a:gd name="connsiteY5" fmla="*/ 835901 h 2235200"/>
              <a:gd name="connsiteX6" fmla="*/ 2224597 w 2235200"/>
              <a:gd name="connsiteY6" fmla="*/ 1014463 h 2235200"/>
              <a:gd name="connsiteX7" fmla="*/ 2011316 w 2235200"/>
              <a:gd name="connsiteY7" fmla="*/ 1092085 h 2235200"/>
              <a:gd name="connsiteX8" fmla="*/ 1948692 w 2235200"/>
              <a:gd name="connsiteY8" fmla="*/ 1447245 h 2235200"/>
              <a:gd name="connsiteX9" fmla="*/ 2122562 w 2235200"/>
              <a:gd name="connsiteY9" fmla="*/ 1593132 h 2235200"/>
              <a:gd name="connsiteX10" fmla="*/ 2031904 w 2235200"/>
              <a:gd name="connsiteY10" fmla="*/ 1750157 h 2235200"/>
              <a:gd name="connsiteX11" fmla="*/ 1818627 w 2235200"/>
              <a:gd name="connsiteY11" fmla="*/ 1672524 h 2235200"/>
              <a:gd name="connsiteX12" fmla="*/ 1542362 w 2235200"/>
              <a:gd name="connsiteY12" fmla="*/ 1904338 h 2235200"/>
              <a:gd name="connsiteX13" fmla="*/ 1581780 w 2235200"/>
              <a:gd name="connsiteY13" fmla="*/ 2127856 h 2235200"/>
              <a:gd name="connsiteX14" fmla="*/ 1411398 w 2235200"/>
              <a:gd name="connsiteY14" fmla="*/ 2189870 h 2235200"/>
              <a:gd name="connsiteX15" fmla="*/ 1297919 w 2235200"/>
              <a:gd name="connsiteY15" fmla="*/ 1993308 h 2235200"/>
              <a:gd name="connsiteX16" fmla="*/ 937280 w 2235200"/>
              <a:gd name="connsiteY16" fmla="*/ 1993308 h 2235200"/>
              <a:gd name="connsiteX17" fmla="*/ 823802 w 2235200"/>
              <a:gd name="connsiteY17" fmla="*/ 2189870 h 2235200"/>
              <a:gd name="connsiteX18" fmla="*/ 653420 w 2235200"/>
              <a:gd name="connsiteY18" fmla="*/ 2127856 h 2235200"/>
              <a:gd name="connsiteX19" fmla="*/ 692839 w 2235200"/>
              <a:gd name="connsiteY19" fmla="*/ 1904338 h 2235200"/>
              <a:gd name="connsiteX20" fmla="*/ 416574 w 2235200"/>
              <a:gd name="connsiteY20" fmla="*/ 1672524 h 2235200"/>
              <a:gd name="connsiteX21" fmla="*/ 203296 w 2235200"/>
              <a:gd name="connsiteY21" fmla="*/ 1750157 h 2235200"/>
              <a:gd name="connsiteX22" fmla="*/ 112638 w 2235200"/>
              <a:gd name="connsiteY22" fmla="*/ 1593132 h 2235200"/>
              <a:gd name="connsiteX23" fmla="*/ 286508 w 2235200"/>
              <a:gd name="connsiteY23" fmla="*/ 1447245 h 2235200"/>
              <a:gd name="connsiteX24" fmla="*/ 223884 w 2235200"/>
              <a:gd name="connsiteY24" fmla="*/ 1092085 h 2235200"/>
              <a:gd name="connsiteX25" fmla="*/ 10603 w 2235200"/>
              <a:gd name="connsiteY25" fmla="*/ 1014463 h 2235200"/>
              <a:gd name="connsiteX26" fmla="*/ 42088 w 2235200"/>
              <a:gd name="connsiteY26" fmla="*/ 835901 h 2235200"/>
              <a:gd name="connsiteX27" fmla="*/ 269055 w 2235200"/>
              <a:gd name="connsiteY27" fmla="*/ 835907 h 2235200"/>
              <a:gd name="connsiteX28" fmla="*/ 449374 w 2235200"/>
              <a:gd name="connsiteY28" fmla="*/ 523585 h 2235200"/>
              <a:gd name="connsiteX29" fmla="*/ 335886 w 2235200"/>
              <a:gd name="connsiteY29" fmla="*/ 327029 h 2235200"/>
              <a:gd name="connsiteX30" fmla="*/ 474782 w 2235200"/>
              <a:gd name="connsiteY30" fmla="*/ 210481 h 2235200"/>
              <a:gd name="connsiteX31" fmla="*/ 648645 w 2235200"/>
              <a:gd name="connsiteY31" fmla="*/ 356377 h 2235200"/>
              <a:gd name="connsiteX32" fmla="*/ 987535 w 2235200"/>
              <a:gd name="connsiteY32" fmla="*/ 233031 h 2235200"/>
              <a:gd name="connsiteX33" fmla="*/ 1026942 w 2235200"/>
              <a:gd name="connsiteY33" fmla="*/ 9511 h 2235200"/>
              <a:gd name="connsiteX34" fmla="*/ 1208258 w 2235200"/>
              <a:gd name="connsiteY34" fmla="*/ 9511 h 2235200"/>
              <a:gd name="connsiteX35" fmla="*/ 1247665 w 2235200"/>
              <a:gd name="connsiteY35" fmla="*/ 233031 h 2235200"/>
              <a:gd name="connsiteX36" fmla="*/ 1586555 w 2235200"/>
              <a:gd name="connsiteY36" fmla="*/ 356377 h 223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235200" h="2235200">
                <a:moveTo>
                  <a:pt x="1586555" y="356377"/>
                </a:moveTo>
                <a:lnTo>
                  <a:pt x="1760418" y="210481"/>
                </a:lnTo>
                <a:lnTo>
                  <a:pt x="1899314" y="327029"/>
                </a:lnTo>
                <a:lnTo>
                  <a:pt x="1785825" y="523585"/>
                </a:lnTo>
                <a:cubicBezTo>
                  <a:pt x="1866522" y="614364"/>
                  <a:pt x="1927876" y="720632"/>
                  <a:pt x="1966144" y="835907"/>
                </a:cubicBezTo>
                <a:lnTo>
                  <a:pt x="2193112" y="835901"/>
                </a:lnTo>
                <a:lnTo>
                  <a:pt x="2224597" y="1014463"/>
                </a:lnTo>
                <a:lnTo>
                  <a:pt x="2011316" y="1092085"/>
                </a:lnTo>
                <a:cubicBezTo>
                  <a:pt x="2014782" y="1213496"/>
                  <a:pt x="1993474" y="1334341"/>
                  <a:pt x="1948692" y="1447245"/>
                </a:cubicBezTo>
                <a:lnTo>
                  <a:pt x="2122562" y="1593132"/>
                </a:lnTo>
                <a:lnTo>
                  <a:pt x="2031904" y="1750157"/>
                </a:lnTo>
                <a:lnTo>
                  <a:pt x="1818627" y="1672524"/>
                </a:lnTo>
                <a:cubicBezTo>
                  <a:pt x="1743241" y="1767759"/>
                  <a:pt x="1649240" y="1846634"/>
                  <a:pt x="1542362" y="1904338"/>
                </a:cubicBezTo>
                <a:lnTo>
                  <a:pt x="1581780" y="2127856"/>
                </a:lnTo>
                <a:lnTo>
                  <a:pt x="1411398" y="2189870"/>
                </a:lnTo>
                <a:lnTo>
                  <a:pt x="1297919" y="1993308"/>
                </a:lnTo>
                <a:cubicBezTo>
                  <a:pt x="1178954" y="2017804"/>
                  <a:pt x="1056245" y="2017804"/>
                  <a:pt x="937280" y="1993308"/>
                </a:cubicBezTo>
                <a:lnTo>
                  <a:pt x="823802" y="2189870"/>
                </a:lnTo>
                <a:lnTo>
                  <a:pt x="653420" y="2127856"/>
                </a:lnTo>
                <a:lnTo>
                  <a:pt x="692839" y="1904338"/>
                </a:lnTo>
                <a:cubicBezTo>
                  <a:pt x="585961" y="1846634"/>
                  <a:pt x="491960" y="1767758"/>
                  <a:pt x="416574" y="1672524"/>
                </a:cubicBezTo>
                <a:lnTo>
                  <a:pt x="203296" y="1750157"/>
                </a:lnTo>
                <a:lnTo>
                  <a:pt x="112638" y="1593132"/>
                </a:lnTo>
                <a:lnTo>
                  <a:pt x="286508" y="1447245"/>
                </a:lnTo>
                <a:cubicBezTo>
                  <a:pt x="241726" y="1334341"/>
                  <a:pt x="220417" y="1213496"/>
                  <a:pt x="223884" y="1092085"/>
                </a:cubicBezTo>
                <a:lnTo>
                  <a:pt x="10603" y="1014463"/>
                </a:lnTo>
                <a:lnTo>
                  <a:pt x="42088" y="835901"/>
                </a:lnTo>
                <a:lnTo>
                  <a:pt x="269055" y="835907"/>
                </a:lnTo>
                <a:cubicBezTo>
                  <a:pt x="307323" y="720632"/>
                  <a:pt x="368677" y="614363"/>
                  <a:pt x="449374" y="523585"/>
                </a:cubicBezTo>
                <a:lnTo>
                  <a:pt x="335886" y="327029"/>
                </a:lnTo>
                <a:lnTo>
                  <a:pt x="474782" y="210481"/>
                </a:lnTo>
                <a:lnTo>
                  <a:pt x="648645" y="356377"/>
                </a:lnTo>
                <a:cubicBezTo>
                  <a:pt x="752057" y="292669"/>
                  <a:pt x="867366" y="250701"/>
                  <a:pt x="987535" y="233031"/>
                </a:cubicBezTo>
                <a:lnTo>
                  <a:pt x="1026942" y="9511"/>
                </a:lnTo>
                <a:lnTo>
                  <a:pt x="1208258" y="9511"/>
                </a:lnTo>
                <a:lnTo>
                  <a:pt x="1247665" y="233031"/>
                </a:lnTo>
                <a:cubicBezTo>
                  <a:pt x="1367834" y="250700"/>
                  <a:pt x="1483142" y="292669"/>
                  <a:pt x="1586555" y="356377"/>
                </a:cubicBezTo>
                <a:close/>
              </a:path>
            </a:pathLst>
          </a:custGeom>
        </p:spPr>
        <p:style>
          <a:lnRef idx="0">
            <a:schemeClr val="lt1">
              <a:hueOff val="0"/>
              <a:satOff val="0"/>
              <a:lumOff val="0"/>
              <a:alphaOff val="0"/>
            </a:schemeClr>
          </a:lnRef>
          <a:fillRef idx="1001">
            <a:schemeClr val="lt2"/>
          </a:fillRef>
          <a:effectRef idx="3">
            <a:schemeClr val="accent1">
              <a:hueOff val="0"/>
              <a:satOff val="0"/>
              <a:lumOff val="0"/>
              <a:alphaOff val="0"/>
            </a:schemeClr>
          </a:effectRef>
          <a:fontRef idx="minor">
            <a:schemeClr val="lt1"/>
          </a:fontRef>
        </p:style>
        <p:txBody>
          <a:bodyPr spcFirstLastPara="0" vert="horz" wrap="square" lIns="490015" tIns="564225" rIns="490015" bIns="603316" numCol="1" spcCol="1270" anchor="ctr" anchorCtr="0">
            <a:noAutofit/>
          </a:bodyPr>
          <a:lstStyle/>
          <a:p>
            <a:pPr lvl="0" algn="ctr" defTabSz="1422400">
              <a:lnSpc>
                <a:spcPct val="90000"/>
              </a:lnSpc>
              <a:spcBef>
                <a:spcPct val="0"/>
              </a:spcBef>
              <a:spcAft>
                <a:spcPct val="35000"/>
              </a:spcAft>
            </a:pPr>
            <a:r>
              <a:rPr lang="ru-RU" sz="2400" b="1" kern="1200" dirty="0" smtClean="0">
                <a:solidFill>
                  <a:schemeClr val="accent5">
                    <a:lumMod val="10000"/>
                  </a:schemeClr>
                </a:solidFill>
              </a:rPr>
              <a:t>1352</a:t>
            </a:r>
          </a:p>
        </p:txBody>
      </p:sp>
      <p:sp>
        <p:nvSpPr>
          <p:cNvPr id="37" name="TextBox 36"/>
          <p:cNvSpPr txBox="1"/>
          <p:nvPr/>
        </p:nvSpPr>
        <p:spPr>
          <a:xfrm rot="2683268">
            <a:off x="2867023" y="3695701"/>
            <a:ext cx="1123951" cy="488082"/>
          </a:xfrm>
          <a:prstGeom prst="rect">
            <a:avLst/>
          </a:prstGeom>
          <a:noFill/>
          <a:ln w="28575">
            <a:solidFill>
              <a:schemeClr val="tx2">
                <a:lumMod val="75000"/>
              </a:schemeClr>
            </a:solidFill>
            <a:prstDash val="sysDash"/>
          </a:ln>
        </p:spPr>
        <p:txBody>
          <a:bodyPr wrap="square" rtlCol="0">
            <a:spAutoFit/>
          </a:bodyPr>
          <a:lstStyle/>
          <a:p>
            <a:r>
              <a:rPr lang="ru-RU" sz="800" b="1" dirty="0" smtClean="0">
                <a:solidFill>
                  <a:schemeClr val="accent4">
                    <a:lumMod val="90000"/>
                    <a:lumOff val="10000"/>
                  </a:schemeClr>
                </a:solidFill>
              </a:rPr>
              <a:t>Передача материалов в эксплуатацию</a:t>
            </a:r>
            <a:endParaRPr lang="ru-RU" sz="800" b="1" dirty="0">
              <a:solidFill>
                <a:schemeClr val="accent4">
                  <a:lumMod val="90000"/>
                  <a:lumOff val="10000"/>
                </a:schemeClr>
              </a:solidFill>
            </a:endParaRPr>
          </a:p>
        </p:txBody>
      </p:sp>
      <p:sp>
        <p:nvSpPr>
          <p:cNvPr id="41" name="Стрелка вправо 40"/>
          <p:cNvSpPr/>
          <p:nvPr/>
        </p:nvSpPr>
        <p:spPr bwMode="auto">
          <a:xfrm rot="8158678">
            <a:off x="3267074" y="3638551"/>
            <a:ext cx="1162050" cy="304800"/>
          </a:xfrm>
          <a:prstGeom prst="rightArrow">
            <a:avLst/>
          </a:prstGeom>
          <a:solidFill>
            <a:schemeClr val="accent5">
              <a:lumMod val="75000"/>
            </a:schemeClr>
          </a:solidFill>
          <a:ln>
            <a:headEnd type="none" w="med" len="med"/>
            <a:tailEnd type="none" w="med" len="med"/>
          </a:ln>
          <a:scene3d>
            <a:camera prst="orthographicFront">
              <a:rot lat="0" lon="0" rev="5400000"/>
            </a:camera>
            <a:lightRig rig="threePt" dir="t">
              <a:rot lat="0" lon="0" rev="1200000"/>
            </a:lightRig>
          </a:scene3d>
          <a:sp3d>
            <a:bevelT w="63500" h="25400"/>
          </a:sp3d>
        </p:spPr>
        <p:style>
          <a:lnRef idx="0">
            <a:schemeClr val="accent4"/>
          </a:lnRef>
          <a:fillRef idx="3">
            <a:schemeClr val="accent4"/>
          </a:fillRef>
          <a:effectRef idx="3">
            <a:schemeClr val="accent4"/>
          </a:effectRef>
          <a:fontRef idx="minor">
            <a:schemeClr val="lt1"/>
          </a:fontRef>
        </p:style>
        <p:txBody>
          <a:bodyPr vert="horz" wrap="none" lIns="91440" tIns="0" rIns="91440" bIns="45720" numCol="1" rtlCol="0" anchor="ctr" anchorCtr="0" compatLnSpc="1">
            <a:prstTxWarp prst="textNoShape">
              <a:avLst/>
            </a:prstTxWarp>
          </a:bodyPr>
          <a:lstStyle/>
          <a:p>
            <a:pPr marL="0" marR="0" indent="0" algn="ctr" defTabSz="914400" rtl="0" eaLnBrk="0" fontAlgn="base" latinLnBrk="0" hangingPunct="0">
              <a:lnSpc>
                <a:spcPct val="110000"/>
              </a:lnSpc>
              <a:spcBef>
                <a:spcPct val="50000"/>
              </a:spcBef>
              <a:spcAft>
                <a:spcPct val="0"/>
              </a:spcAft>
              <a:buClrTx/>
              <a:buSzTx/>
              <a:buFontTx/>
              <a:buNone/>
              <a:tabLst/>
            </a:pPr>
            <a:endParaRPr kumimoji="0" lang="ru-RU" sz="1600" b="0" i="0" u="none" strike="noStrike" cap="none" normalizeH="0" baseline="0" smtClean="0">
              <a:ln>
                <a:noFill/>
              </a:ln>
              <a:solidFill>
                <a:schemeClr val="tx1"/>
              </a:solidFill>
              <a:effectLst/>
              <a:latin typeface="Arial" charset="0"/>
            </a:endParaRPr>
          </a:p>
        </p:txBody>
      </p:sp>
      <p:sp>
        <p:nvSpPr>
          <p:cNvPr id="42" name="Стрелка вправо 41"/>
          <p:cNvSpPr/>
          <p:nvPr/>
        </p:nvSpPr>
        <p:spPr bwMode="auto">
          <a:xfrm rot="1673903">
            <a:off x="4658137" y="3411001"/>
            <a:ext cx="1411557" cy="354953"/>
          </a:xfrm>
          <a:prstGeom prst="rightArrow">
            <a:avLst/>
          </a:prstGeom>
          <a:ln>
            <a:headEnd type="none" w="med" len="med"/>
            <a:tailEnd type="none" w="med" len="med"/>
          </a:ln>
          <a:scene3d>
            <a:camera prst="orthographicFront">
              <a:rot lat="0" lon="0" rev="5400000"/>
            </a:camera>
            <a:lightRig rig="threePt" dir="t">
              <a:rot lat="0" lon="0" rev="1200000"/>
            </a:lightRig>
          </a:scene3d>
          <a:sp3d>
            <a:bevelT w="63500" h="25400"/>
          </a:sp3d>
        </p:spPr>
        <p:style>
          <a:lnRef idx="0">
            <a:schemeClr val="accent4"/>
          </a:lnRef>
          <a:fillRef idx="1001">
            <a:schemeClr val="lt2"/>
          </a:fillRef>
          <a:effectRef idx="3">
            <a:schemeClr val="accent4"/>
          </a:effectRef>
          <a:fontRef idx="minor">
            <a:schemeClr val="lt1"/>
          </a:fontRef>
        </p:style>
        <p:txBody>
          <a:bodyPr vert="horz" wrap="none" lIns="91440" tIns="0" rIns="91440" bIns="45720" numCol="1" rtlCol="0" anchor="ctr" anchorCtr="0" compatLnSpc="1">
            <a:prstTxWarp prst="textNoShape">
              <a:avLst/>
            </a:prstTxWarp>
          </a:bodyPr>
          <a:lstStyle/>
          <a:p>
            <a:pPr marL="0" marR="0" indent="0" algn="ctr" defTabSz="914400" rtl="0" eaLnBrk="0" fontAlgn="base" latinLnBrk="0" hangingPunct="0">
              <a:lnSpc>
                <a:spcPct val="110000"/>
              </a:lnSpc>
              <a:spcBef>
                <a:spcPct val="50000"/>
              </a:spcBef>
              <a:spcAft>
                <a:spcPct val="0"/>
              </a:spcAft>
              <a:buClrTx/>
              <a:buSzTx/>
              <a:buFontTx/>
              <a:buNone/>
              <a:tabLst/>
            </a:pPr>
            <a:endParaRPr kumimoji="0" lang="ru-RU" sz="1600" b="0" i="0" u="none" strike="noStrike" cap="none" normalizeH="0" baseline="0" smtClean="0">
              <a:ln>
                <a:noFill/>
              </a:ln>
              <a:solidFill>
                <a:schemeClr val="tx1"/>
              </a:solidFill>
              <a:effectLst/>
              <a:latin typeface="Arial" charset="0"/>
            </a:endParaRPr>
          </a:p>
        </p:txBody>
      </p:sp>
      <p:sp>
        <p:nvSpPr>
          <p:cNvPr id="43" name="TextBox 42"/>
          <p:cNvSpPr txBox="1"/>
          <p:nvPr/>
        </p:nvSpPr>
        <p:spPr>
          <a:xfrm rot="17925540">
            <a:off x="4257672" y="3080844"/>
            <a:ext cx="1123951" cy="498598"/>
          </a:xfrm>
          <a:prstGeom prst="rect">
            <a:avLst/>
          </a:prstGeom>
          <a:noFill/>
          <a:ln w="28575">
            <a:solidFill>
              <a:schemeClr val="tx2">
                <a:lumMod val="75000"/>
              </a:schemeClr>
            </a:solidFill>
            <a:prstDash val="sysDash"/>
          </a:ln>
        </p:spPr>
        <p:txBody>
          <a:bodyPr wrap="square" rtlCol="0">
            <a:spAutoFit/>
          </a:bodyPr>
          <a:lstStyle/>
          <a:p>
            <a:r>
              <a:rPr lang="ru-RU" sz="800" b="1" dirty="0" smtClean="0">
                <a:solidFill>
                  <a:schemeClr val="accent4">
                    <a:lumMod val="90000"/>
                    <a:lumOff val="10000"/>
                  </a:schemeClr>
                </a:solidFill>
              </a:rPr>
              <a:t>Возврат материалов из эксплуатации</a:t>
            </a:r>
            <a:endParaRPr lang="ru-RU" sz="800" b="1" dirty="0">
              <a:solidFill>
                <a:schemeClr val="accent4">
                  <a:lumMod val="90000"/>
                  <a:lumOff val="10000"/>
                </a:schemeClr>
              </a:solidFill>
            </a:endParaRPr>
          </a:p>
        </p:txBody>
      </p:sp>
      <p:sp>
        <p:nvSpPr>
          <p:cNvPr id="44" name="Стрелка вправо 43"/>
          <p:cNvSpPr/>
          <p:nvPr/>
        </p:nvSpPr>
        <p:spPr bwMode="auto">
          <a:xfrm rot="1523688">
            <a:off x="5122944" y="3590414"/>
            <a:ext cx="1608455" cy="354953"/>
          </a:xfrm>
          <a:prstGeom prst="rightArrow">
            <a:avLst/>
          </a:prstGeom>
          <a:solidFill>
            <a:srgbClr val="EF9F35"/>
          </a:solidFill>
          <a:ln>
            <a:headEnd type="none" w="med" len="med"/>
            <a:tailEnd type="none" w="med" len="med"/>
          </a:ln>
          <a:scene3d>
            <a:camera prst="orthographicFront">
              <a:rot lat="0" lon="0" rev="16200000"/>
            </a:camera>
            <a:lightRig rig="threePt" dir="t">
              <a:rot lat="0" lon="0" rev="1200000"/>
            </a:lightRig>
          </a:scene3d>
          <a:sp3d>
            <a:bevelT w="63500" h="25400"/>
          </a:sp3d>
        </p:spPr>
        <p:style>
          <a:lnRef idx="0">
            <a:schemeClr val="accent4"/>
          </a:lnRef>
          <a:fillRef idx="3">
            <a:schemeClr val="accent4"/>
          </a:fillRef>
          <a:effectRef idx="3">
            <a:schemeClr val="accent4"/>
          </a:effectRef>
          <a:fontRef idx="minor">
            <a:schemeClr val="lt1"/>
          </a:fontRef>
        </p:style>
        <p:txBody>
          <a:bodyPr vert="horz" wrap="none" lIns="91440" tIns="0" rIns="91440" bIns="45720" numCol="1" rtlCol="0" anchor="ctr" anchorCtr="0" compatLnSpc="1">
            <a:prstTxWarp prst="textNoShape">
              <a:avLst/>
            </a:prstTxWarp>
          </a:bodyPr>
          <a:lstStyle/>
          <a:p>
            <a:pPr marL="0" marR="0" indent="0" algn="ctr" defTabSz="914400" rtl="0" eaLnBrk="0" fontAlgn="base" latinLnBrk="0" hangingPunct="0">
              <a:lnSpc>
                <a:spcPct val="110000"/>
              </a:lnSpc>
              <a:spcBef>
                <a:spcPct val="50000"/>
              </a:spcBef>
              <a:spcAft>
                <a:spcPct val="0"/>
              </a:spcAft>
              <a:buClrTx/>
              <a:buSzTx/>
              <a:buFontTx/>
              <a:buNone/>
              <a:tabLst/>
            </a:pPr>
            <a:endParaRPr kumimoji="0" lang="ru-RU" sz="1600" b="0" i="0" u="none" strike="noStrike" cap="none" normalizeH="0" baseline="0" smtClean="0">
              <a:ln>
                <a:noFill/>
              </a:ln>
              <a:solidFill>
                <a:schemeClr val="tx1"/>
              </a:solidFill>
              <a:effectLst/>
              <a:latin typeface="Arial" charset="0"/>
            </a:endParaRPr>
          </a:p>
        </p:txBody>
      </p:sp>
      <p:sp>
        <p:nvSpPr>
          <p:cNvPr id="45" name="TextBox 44"/>
          <p:cNvSpPr txBox="1"/>
          <p:nvPr/>
        </p:nvSpPr>
        <p:spPr>
          <a:xfrm rot="17756965">
            <a:off x="5829299" y="3648076"/>
            <a:ext cx="1123951" cy="488082"/>
          </a:xfrm>
          <a:prstGeom prst="rect">
            <a:avLst/>
          </a:prstGeom>
          <a:noFill/>
          <a:ln w="28575">
            <a:solidFill>
              <a:schemeClr val="tx2">
                <a:lumMod val="75000"/>
              </a:schemeClr>
            </a:solidFill>
            <a:prstDash val="sysDash"/>
          </a:ln>
        </p:spPr>
        <p:txBody>
          <a:bodyPr wrap="square" rtlCol="0">
            <a:spAutoFit/>
          </a:bodyPr>
          <a:lstStyle/>
          <a:p>
            <a:r>
              <a:rPr lang="ru-RU" sz="800" b="1" dirty="0" smtClean="0">
                <a:solidFill>
                  <a:schemeClr val="accent4">
                    <a:lumMod val="90000"/>
                    <a:lumOff val="10000"/>
                  </a:schemeClr>
                </a:solidFill>
              </a:rPr>
              <a:t>Передача материалов в эксплуатацию</a:t>
            </a:r>
            <a:endParaRPr lang="ru-RU" sz="800" b="1" dirty="0">
              <a:solidFill>
                <a:schemeClr val="accent4">
                  <a:lumMod val="90000"/>
                  <a:lumOff val="10000"/>
                </a:schemeClr>
              </a:solidFill>
            </a:endParaRPr>
          </a:p>
        </p:txBody>
      </p:sp>
      <p:sp>
        <p:nvSpPr>
          <p:cNvPr id="46" name="Стрелка вправо 45"/>
          <p:cNvSpPr/>
          <p:nvPr/>
        </p:nvSpPr>
        <p:spPr bwMode="auto">
          <a:xfrm>
            <a:off x="5839236" y="4658776"/>
            <a:ext cx="1714089" cy="354953"/>
          </a:xfrm>
          <a:prstGeom prst="rightArrow">
            <a:avLst/>
          </a:prstGeom>
          <a:ln>
            <a:headEnd type="none" w="med" len="med"/>
            <a:tailEnd type="none" w="med" len="med"/>
          </a:ln>
          <a:scene3d>
            <a:camera prst="orthographicFront">
              <a:rot lat="0" lon="0" rev="0"/>
            </a:camera>
            <a:lightRig rig="threePt" dir="t">
              <a:rot lat="0" lon="0" rev="1200000"/>
            </a:lightRig>
          </a:scene3d>
          <a:sp3d>
            <a:bevelT w="63500" h="25400"/>
          </a:sp3d>
        </p:spPr>
        <p:style>
          <a:lnRef idx="0">
            <a:schemeClr val="accent4"/>
          </a:lnRef>
          <a:fillRef idx="1001">
            <a:schemeClr val="lt2"/>
          </a:fillRef>
          <a:effectRef idx="3">
            <a:schemeClr val="accent4"/>
          </a:effectRef>
          <a:fontRef idx="minor">
            <a:schemeClr val="lt1"/>
          </a:fontRef>
        </p:style>
        <p:txBody>
          <a:bodyPr vert="horz" wrap="none" lIns="91440" tIns="0" rIns="91440" bIns="45720" numCol="1" rtlCol="0" anchor="ctr" anchorCtr="0" compatLnSpc="1">
            <a:prstTxWarp prst="textNoShape">
              <a:avLst/>
            </a:prstTxWarp>
          </a:bodyPr>
          <a:lstStyle/>
          <a:p>
            <a:pPr marL="0" marR="0" indent="0" algn="ctr" defTabSz="914400" rtl="0" eaLnBrk="0" fontAlgn="base" latinLnBrk="0" hangingPunct="0">
              <a:lnSpc>
                <a:spcPct val="110000"/>
              </a:lnSpc>
              <a:spcBef>
                <a:spcPct val="50000"/>
              </a:spcBef>
              <a:spcAft>
                <a:spcPct val="0"/>
              </a:spcAft>
              <a:buClrTx/>
              <a:buSzTx/>
              <a:buFontTx/>
              <a:buNone/>
              <a:tabLst/>
            </a:pPr>
            <a:endParaRPr kumimoji="0" lang="ru-RU" sz="1600" b="0" i="0" u="none" strike="noStrike" cap="none" normalizeH="0" baseline="0" smtClean="0">
              <a:ln>
                <a:noFill/>
              </a:ln>
              <a:solidFill>
                <a:schemeClr val="tx1"/>
              </a:solidFill>
              <a:effectLst/>
              <a:latin typeface="Arial" charset="0"/>
            </a:endParaRPr>
          </a:p>
        </p:txBody>
      </p:sp>
      <p:sp>
        <p:nvSpPr>
          <p:cNvPr id="49" name="TextBox 48"/>
          <p:cNvSpPr txBox="1"/>
          <p:nvPr/>
        </p:nvSpPr>
        <p:spPr>
          <a:xfrm>
            <a:off x="7639049" y="4667250"/>
            <a:ext cx="1181101" cy="363176"/>
          </a:xfrm>
          <a:prstGeom prst="rect">
            <a:avLst/>
          </a:prstGeom>
          <a:noFill/>
          <a:ln w="28575">
            <a:solidFill>
              <a:schemeClr val="tx2">
                <a:lumMod val="75000"/>
              </a:schemeClr>
            </a:solidFill>
            <a:prstDash val="sysDash"/>
          </a:ln>
        </p:spPr>
        <p:txBody>
          <a:bodyPr wrap="square" rtlCol="0">
            <a:spAutoFit/>
          </a:bodyPr>
          <a:lstStyle/>
          <a:p>
            <a:r>
              <a:rPr lang="ru-RU" sz="800" b="1" dirty="0" smtClean="0">
                <a:solidFill>
                  <a:schemeClr val="accent4">
                    <a:lumMod val="90000"/>
                    <a:lumOff val="10000"/>
                  </a:schemeClr>
                </a:solidFill>
              </a:rPr>
              <a:t>Списание материалов</a:t>
            </a:r>
            <a:endParaRPr lang="ru-RU" sz="800" b="1" dirty="0">
              <a:solidFill>
                <a:schemeClr val="accent4">
                  <a:lumMod val="90000"/>
                  <a:lumOff val="10000"/>
                </a:schemeClr>
              </a:solidFill>
            </a:endParaRPr>
          </a:p>
        </p:txBody>
      </p:sp>
      <p:sp>
        <p:nvSpPr>
          <p:cNvPr id="50" name="TextBox 49"/>
          <p:cNvSpPr txBox="1"/>
          <p:nvPr/>
        </p:nvSpPr>
        <p:spPr>
          <a:xfrm>
            <a:off x="7639049" y="1781175"/>
            <a:ext cx="1181101" cy="363176"/>
          </a:xfrm>
          <a:prstGeom prst="rect">
            <a:avLst/>
          </a:prstGeom>
          <a:noFill/>
          <a:ln w="28575">
            <a:solidFill>
              <a:schemeClr val="tx2">
                <a:lumMod val="75000"/>
              </a:schemeClr>
            </a:solidFill>
            <a:prstDash val="sysDash"/>
          </a:ln>
        </p:spPr>
        <p:txBody>
          <a:bodyPr wrap="square" rtlCol="0">
            <a:spAutoFit/>
          </a:bodyPr>
          <a:lstStyle/>
          <a:p>
            <a:r>
              <a:rPr lang="ru-RU" sz="800" b="1" dirty="0" smtClean="0">
                <a:solidFill>
                  <a:schemeClr val="accent4">
                    <a:lumMod val="90000"/>
                    <a:lumOff val="10000"/>
                  </a:schemeClr>
                </a:solidFill>
              </a:rPr>
              <a:t>Списание материалов</a:t>
            </a:r>
            <a:endParaRPr lang="ru-RU" sz="800" b="1" dirty="0">
              <a:solidFill>
                <a:schemeClr val="accent4">
                  <a:lumMod val="90000"/>
                  <a:lumOff val="10000"/>
                </a:schemeClr>
              </a:solidFill>
            </a:endParaRPr>
          </a:p>
        </p:txBody>
      </p:sp>
      <p:sp>
        <p:nvSpPr>
          <p:cNvPr id="51" name="Стрелка вправо 50"/>
          <p:cNvSpPr/>
          <p:nvPr/>
        </p:nvSpPr>
        <p:spPr bwMode="auto">
          <a:xfrm>
            <a:off x="6953249" y="1809750"/>
            <a:ext cx="609601" cy="304800"/>
          </a:xfrm>
          <a:prstGeom prst="rightArrow">
            <a:avLst/>
          </a:prstGeom>
          <a:solidFill>
            <a:srgbClr val="EF9F35"/>
          </a:solidFill>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none" lIns="91440" tIns="0" rIns="91440" bIns="45720" numCol="1" rtlCol="0" anchor="ctr" anchorCtr="0" compatLnSpc="1">
            <a:prstTxWarp prst="textNoShape">
              <a:avLst/>
            </a:prstTxWarp>
          </a:bodyPr>
          <a:lstStyle/>
          <a:p>
            <a:pPr marL="0" marR="0" indent="0" algn="ctr" defTabSz="914400" rtl="0" eaLnBrk="0" fontAlgn="base" latinLnBrk="0" hangingPunct="0">
              <a:lnSpc>
                <a:spcPct val="110000"/>
              </a:lnSpc>
              <a:spcBef>
                <a:spcPct val="50000"/>
              </a:spcBef>
              <a:spcAft>
                <a:spcPct val="0"/>
              </a:spcAft>
              <a:buClrTx/>
              <a:buSzTx/>
              <a:buFontTx/>
              <a:buNone/>
              <a:tabLst/>
            </a:pPr>
            <a:endParaRPr kumimoji="0" lang="ru-RU" sz="1600" b="0" i="0" u="none" strike="noStrike" cap="none" normalizeH="0" baseline="0" smtClean="0">
              <a:ln>
                <a:noFill/>
              </a:ln>
              <a:solidFill>
                <a:schemeClr val="tx1"/>
              </a:solidFill>
              <a:effectLst/>
              <a:latin typeface="Arial" charset="0"/>
            </a:endParaRPr>
          </a:p>
        </p:txBody>
      </p:sp>
      <p:sp>
        <p:nvSpPr>
          <p:cNvPr id="54" name="TextBox 53"/>
          <p:cNvSpPr txBox="1"/>
          <p:nvPr/>
        </p:nvSpPr>
        <p:spPr>
          <a:xfrm>
            <a:off x="4572000" y="5905500"/>
            <a:ext cx="866776" cy="498598"/>
          </a:xfrm>
          <a:prstGeom prst="rect">
            <a:avLst/>
          </a:prstGeom>
          <a:noFill/>
          <a:ln w="28575">
            <a:solidFill>
              <a:schemeClr val="tx2">
                <a:lumMod val="75000"/>
              </a:schemeClr>
            </a:solidFill>
            <a:prstDash val="sysDash"/>
          </a:ln>
        </p:spPr>
        <p:txBody>
          <a:bodyPr wrap="square" rtlCol="0">
            <a:spAutoFit/>
          </a:bodyPr>
          <a:lstStyle/>
          <a:p>
            <a:r>
              <a:rPr lang="ru-RU" sz="800" b="1" dirty="0" smtClean="0">
                <a:solidFill>
                  <a:schemeClr val="accent4">
                    <a:lumMod val="90000"/>
                    <a:lumOff val="10000"/>
                  </a:schemeClr>
                </a:solidFill>
              </a:rPr>
              <a:t>Погашение стоимости материалов</a:t>
            </a:r>
            <a:endParaRPr lang="ru-RU" sz="800" b="1" dirty="0">
              <a:solidFill>
                <a:schemeClr val="accent4">
                  <a:lumMod val="90000"/>
                  <a:lumOff val="10000"/>
                </a:schemeClr>
              </a:solidFill>
            </a:endParaRPr>
          </a:p>
        </p:txBody>
      </p:sp>
      <p:sp>
        <p:nvSpPr>
          <p:cNvPr id="55" name="Стрелка вправо 54"/>
          <p:cNvSpPr/>
          <p:nvPr/>
        </p:nvSpPr>
        <p:spPr bwMode="auto">
          <a:xfrm>
            <a:off x="5543550" y="5963701"/>
            <a:ext cx="552450" cy="354953"/>
          </a:xfrm>
          <a:prstGeom prst="rightArrow">
            <a:avLst/>
          </a:prstGeom>
          <a:ln>
            <a:headEnd type="none" w="med" len="med"/>
            <a:tailEnd type="none" w="med" len="med"/>
          </a:ln>
          <a:scene3d>
            <a:camera prst="orthographicFront">
              <a:rot lat="0" lon="0" rev="0"/>
            </a:camera>
            <a:lightRig rig="threePt" dir="t">
              <a:rot lat="0" lon="0" rev="1200000"/>
            </a:lightRig>
          </a:scene3d>
          <a:sp3d>
            <a:bevelT w="63500" h="25400"/>
          </a:sp3d>
        </p:spPr>
        <p:style>
          <a:lnRef idx="0">
            <a:schemeClr val="accent4"/>
          </a:lnRef>
          <a:fillRef idx="1001">
            <a:schemeClr val="lt2"/>
          </a:fillRef>
          <a:effectRef idx="3">
            <a:schemeClr val="accent4"/>
          </a:effectRef>
          <a:fontRef idx="minor">
            <a:schemeClr val="lt1"/>
          </a:fontRef>
        </p:style>
        <p:txBody>
          <a:bodyPr vert="horz" wrap="none" lIns="91440" tIns="0" rIns="91440" bIns="45720" numCol="1" rtlCol="0" anchor="ctr" anchorCtr="0" compatLnSpc="1">
            <a:prstTxWarp prst="textNoShape">
              <a:avLst/>
            </a:prstTxWarp>
          </a:bodyPr>
          <a:lstStyle/>
          <a:p>
            <a:pPr marL="0" marR="0" indent="0" algn="ctr" defTabSz="914400" rtl="0" eaLnBrk="0" fontAlgn="base" latinLnBrk="0" hangingPunct="0">
              <a:lnSpc>
                <a:spcPct val="110000"/>
              </a:lnSpc>
              <a:spcBef>
                <a:spcPct val="50000"/>
              </a:spcBef>
              <a:spcAft>
                <a:spcPct val="0"/>
              </a:spcAft>
              <a:buClrTx/>
              <a:buSzTx/>
              <a:buFontTx/>
              <a:buNone/>
              <a:tabLst/>
            </a:pPr>
            <a:endParaRPr kumimoji="0" lang="ru-RU" sz="1600" b="0" i="0" u="none" strike="noStrike" cap="none" normalizeH="0" baseline="0" smtClean="0">
              <a:ln>
                <a:noFill/>
              </a:ln>
              <a:solidFill>
                <a:schemeClr val="tx1"/>
              </a:solidFill>
              <a:effectLst/>
              <a:latin typeface="Arial" charset="0"/>
            </a:endParaRPr>
          </a:p>
        </p:txBody>
      </p:sp>
      <p:sp>
        <p:nvSpPr>
          <p:cNvPr id="58" name="TextBox 57"/>
          <p:cNvSpPr txBox="1"/>
          <p:nvPr/>
        </p:nvSpPr>
        <p:spPr>
          <a:xfrm>
            <a:off x="6191249" y="5915025"/>
            <a:ext cx="914401" cy="498598"/>
          </a:xfrm>
          <a:prstGeom prst="rect">
            <a:avLst/>
          </a:prstGeom>
          <a:noFill/>
          <a:ln w="28575">
            <a:solidFill>
              <a:schemeClr val="tx2">
                <a:lumMod val="75000"/>
              </a:schemeClr>
            </a:solidFill>
            <a:prstDash val="sysDash"/>
          </a:ln>
        </p:spPr>
        <p:txBody>
          <a:bodyPr wrap="square" rtlCol="0">
            <a:spAutoFit/>
          </a:bodyPr>
          <a:lstStyle/>
          <a:p>
            <a:r>
              <a:rPr lang="ru-RU" sz="800" b="1" dirty="0" smtClean="0">
                <a:solidFill>
                  <a:schemeClr val="accent4">
                    <a:lumMod val="90000"/>
                    <a:lumOff val="10000"/>
                  </a:schemeClr>
                </a:solidFill>
              </a:rPr>
              <a:t>Выработка материалов в эксплуатации</a:t>
            </a:r>
            <a:endParaRPr lang="ru-RU" sz="800" b="1" dirty="0">
              <a:solidFill>
                <a:schemeClr val="accent4">
                  <a:lumMod val="90000"/>
                  <a:lumOff val="10000"/>
                </a:schemeClr>
              </a:solidFill>
            </a:endParaRPr>
          </a:p>
        </p:txBody>
      </p:sp>
      <p:sp>
        <p:nvSpPr>
          <p:cNvPr id="61" name="Стрелка углом 60"/>
          <p:cNvSpPr/>
          <p:nvPr/>
        </p:nvSpPr>
        <p:spPr bwMode="auto">
          <a:xfrm>
            <a:off x="3762375" y="5572126"/>
            <a:ext cx="761999" cy="762000"/>
          </a:xfrm>
          <a:prstGeom prst="bentArrow">
            <a:avLst/>
          </a:prstGeom>
          <a:ln>
            <a:headEnd type="none" w="med" len="med"/>
            <a:tailEnd type="none" w="med" len="med"/>
          </a:ln>
          <a:scene3d>
            <a:camera prst="orthographicFront">
              <a:rot lat="10800000" lon="0" rev="0"/>
            </a:camera>
            <a:lightRig rig="threePt" dir="t">
              <a:rot lat="0" lon="0" rev="1200000"/>
            </a:lightRig>
          </a:scene3d>
          <a:sp3d>
            <a:bevelT w="63500" h="25400"/>
          </a:sp3d>
        </p:spPr>
        <p:style>
          <a:lnRef idx="0">
            <a:schemeClr val="accent4"/>
          </a:lnRef>
          <a:fillRef idx="1001">
            <a:schemeClr val="lt2"/>
          </a:fillRef>
          <a:effectRef idx="3">
            <a:schemeClr val="accent4"/>
          </a:effectRef>
          <a:fontRef idx="minor">
            <a:schemeClr val="lt1"/>
          </a:fontRef>
        </p:style>
        <p:txBody>
          <a:bodyPr vert="horz" wrap="none" lIns="91440" tIns="0" rIns="91440" bIns="45720" numCol="1" rtlCol="0" anchor="ctr" anchorCtr="0" compatLnSpc="1">
            <a:prstTxWarp prst="textNoShape">
              <a:avLst/>
            </a:prstTxWarp>
          </a:bodyPr>
          <a:lstStyle/>
          <a:p>
            <a:endParaRPr lang="ru-RU" smtClean="0"/>
          </a:p>
        </p:txBody>
      </p:sp>
      <p:sp>
        <p:nvSpPr>
          <p:cNvPr id="62" name="Стрелка вправо 61"/>
          <p:cNvSpPr/>
          <p:nvPr/>
        </p:nvSpPr>
        <p:spPr bwMode="auto">
          <a:xfrm>
            <a:off x="7191375" y="5954176"/>
            <a:ext cx="666750" cy="354953"/>
          </a:xfrm>
          <a:prstGeom prst="rightArrow">
            <a:avLst/>
          </a:prstGeom>
          <a:ln>
            <a:headEnd type="none" w="med" len="med"/>
            <a:tailEnd type="none" w="med" len="med"/>
          </a:ln>
          <a:scene3d>
            <a:camera prst="orthographicFront">
              <a:rot lat="0" lon="0" rev="0"/>
            </a:camera>
            <a:lightRig rig="threePt" dir="t">
              <a:rot lat="0" lon="0" rev="1200000"/>
            </a:lightRig>
          </a:scene3d>
          <a:sp3d>
            <a:bevelT w="63500" h="25400"/>
          </a:sp3d>
        </p:spPr>
        <p:style>
          <a:lnRef idx="0">
            <a:schemeClr val="accent4"/>
          </a:lnRef>
          <a:fillRef idx="1001">
            <a:schemeClr val="lt2"/>
          </a:fillRef>
          <a:effectRef idx="3">
            <a:schemeClr val="accent4"/>
          </a:effectRef>
          <a:fontRef idx="minor">
            <a:schemeClr val="lt1"/>
          </a:fontRef>
        </p:style>
        <p:txBody>
          <a:bodyPr vert="horz" wrap="none" lIns="91440" tIns="0" rIns="91440" bIns="45720" numCol="1" rtlCol="0" anchor="ctr" anchorCtr="0" compatLnSpc="1">
            <a:prstTxWarp prst="textNoShape">
              <a:avLst/>
            </a:prstTxWarp>
          </a:bodyPr>
          <a:lstStyle/>
          <a:p>
            <a:pPr marL="0" marR="0" indent="0" algn="ctr" defTabSz="914400" rtl="0" eaLnBrk="0" fontAlgn="base" latinLnBrk="0" hangingPunct="0">
              <a:lnSpc>
                <a:spcPct val="110000"/>
              </a:lnSpc>
              <a:spcBef>
                <a:spcPct val="50000"/>
              </a:spcBef>
              <a:spcAft>
                <a:spcPct val="0"/>
              </a:spcAft>
              <a:buClrTx/>
              <a:buSzTx/>
              <a:buFontTx/>
              <a:buNone/>
              <a:tabLst/>
            </a:pPr>
            <a:endParaRPr kumimoji="0" lang="ru-RU" sz="1600" b="0" i="0" u="none" strike="noStrike" cap="none" normalizeH="0" baseline="0" smtClean="0">
              <a:ln>
                <a:noFill/>
              </a:ln>
              <a:solidFill>
                <a:schemeClr val="tx1"/>
              </a:solidFill>
              <a:effectLst/>
              <a:latin typeface="Arial" charset="0"/>
            </a:endParaRPr>
          </a:p>
        </p:txBody>
      </p:sp>
      <p:sp>
        <p:nvSpPr>
          <p:cNvPr id="63" name="TextBox 62"/>
          <p:cNvSpPr txBox="1"/>
          <p:nvPr/>
        </p:nvSpPr>
        <p:spPr>
          <a:xfrm>
            <a:off x="7934324" y="5981700"/>
            <a:ext cx="914401" cy="295466"/>
          </a:xfrm>
          <a:prstGeom prst="rect">
            <a:avLst/>
          </a:prstGeom>
          <a:noFill/>
          <a:ln w="28575">
            <a:solidFill>
              <a:schemeClr val="tx1">
                <a:lumMod val="50000"/>
                <a:lumOff val="50000"/>
              </a:schemeClr>
            </a:solidFill>
            <a:prstDash val="sysDash"/>
          </a:ln>
        </p:spPr>
        <p:txBody>
          <a:bodyPr wrap="square" rtlCol="0">
            <a:spAutoFit/>
          </a:bodyPr>
          <a:lstStyle/>
          <a:p>
            <a:r>
              <a:rPr lang="ru-RU" sz="1200" b="1" dirty="0" smtClean="0">
                <a:solidFill>
                  <a:srgbClr val="FF0000"/>
                </a:solidFill>
              </a:rPr>
              <a:t>ЗАТРАТЫ</a:t>
            </a:r>
            <a:endParaRPr lang="ru-RU" sz="1200" b="1" dirty="0">
              <a:solidFill>
                <a:srgbClr val="FF0000"/>
              </a:solidFill>
            </a:endParaRPr>
          </a:p>
        </p:txBody>
      </p:sp>
      <p:sp>
        <p:nvSpPr>
          <p:cNvPr id="64" name="TextBox 63"/>
          <p:cNvSpPr txBox="1"/>
          <p:nvPr/>
        </p:nvSpPr>
        <p:spPr>
          <a:xfrm>
            <a:off x="7038975" y="5781675"/>
            <a:ext cx="933450" cy="227755"/>
          </a:xfrm>
          <a:prstGeom prst="rect">
            <a:avLst/>
          </a:prstGeom>
          <a:noFill/>
          <a:ln>
            <a:noFill/>
          </a:ln>
        </p:spPr>
        <p:txBody>
          <a:bodyPr wrap="square" rtlCol="0">
            <a:spAutoFit/>
          </a:bodyPr>
          <a:lstStyle/>
          <a:p>
            <a:r>
              <a:rPr lang="ru-RU" sz="800" b="1" i="1" dirty="0" smtClean="0">
                <a:solidFill>
                  <a:srgbClr val="FF0000"/>
                </a:solidFill>
              </a:rPr>
              <a:t>амортизация</a:t>
            </a:r>
            <a:endParaRPr lang="ru-RU" sz="800" b="1" i="1" dirty="0">
              <a:solidFill>
                <a:srgbClr val="FF0000"/>
              </a:solidFill>
            </a:endParaRP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Рисунок 13" descr="18.jpeg"/>
          <p:cNvPicPr>
            <a:picLocks noChangeAspect="1"/>
          </p:cNvPicPr>
          <p:nvPr/>
        </p:nvPicPr>
        <p:blipFill>
          <a:blip r:embed="rId3" cstate="print"/>
          <a:srcRect l="15729" r="13309" b="1654"/>
          <a:stretch>
            <a:fillRect/>
          </a:stretch>
        </p:blipFill>
        <p:spPr>
          <a:xfrm>
            <a:off x="8079835" y="1162050"/>
            <a:ext cx="807048" cy="1026622"/>
          </a:xfrm>
          <a:prstGeom prst="rect">
            <a:avLst/>
          </a:prstGeom>
        </p:spPr>
      </p:pic>
      <p:sp>
        <p:nvSpPr>
          <p:cNvPr id="2" name="Заголовок 1"/>
          <p:cNvSpPr>
            <a:spLocks noGrp="1"/>
          </p:cNvSpPr>
          <p:nvPr>
            <p:ph type="title"/>
          </p:nvPr>
        </p:nvSpPr>
        <p:spPr>
          <a:xfrm>
            <a:off x="1125538" y="19050"/>
            <a:ext cx="7871706" cy="805039"/>
          </a:xfrm>
        </p:spPr>
        <p:txBody>
          <a:bodyPr/>
          <a:lstStyle/>
          <a:p>
            <a:r>
              <a:rPr lang="ru-RU" dirty="0" smtClean="0"/>
              <a:t>Учет спецодежды и инвентаря</a:t>
            </a:r>
            <a:br>
              <a:rPr lang="ru-RU" dirty="0" smtClean="0"/>
            </a:br>
            <a:r>
              <a:rPr lang="ru-RU" dirty="0" smtClean="0"/>
              <a:t>Справочник «Номенклатура»</a:t>
            </a:r>
            <a:endParaRPr lang="ru-RU" dirty="0"/>
          </a:p>
        </p:txBody>
      </p:sp>
      <p:sp>
        <p:nvSpPr>
          <p:cNvPr id="13" name="TextBox 12"/>
          <p:cNvSpPr txBox="1"/>
          <p:nvPr/>
        </p:nvSpPr>
        <p:spPr>
          <a:xfrm>
            <a:off x="390524" y="1162050"/>
            <a:ext cx="8429625" cy="363176"/>
          </a:xfrm>
          <a:prstGeom prst="rect">
            <a:avLst/>
          </a:prstGeom>
          <a:noFill/>
        </p:spPr>
        <p:txBody>
          <a:bodyPr wrap="square" rtlCol="0">
            <a:spAutoFit/>
          </a:bodyPr>
          <a:lstStyle/>
          <a:p>
            <a:pPr algn="l"/>
            <a:r>
              <a:rPr lang="ru-RU" b="1" dirty="0" smtClean="0">
                <a:solidFill>
                  <a:schemeClr val="accent4">
                    <a:lumMod val="90000"/>
                    <a:lumOff val="10000"/>
                  </a:schemeClr>
                </a:solidFill>
              </a:rPr>
              <a:t>Раздел «Номенклатура и склад» → «Справочники и настройки»</a:t>
            </a:r>
            <a:endParaRPr lang="ru-RU" b="1" dirty="0">
              <a:solidFill>
                <a:schemeClr val="accent4">
                  <a:lumMod val="90000"/>
                  <a:lumOff val="10000"/>
                </a:schemeClr>
              </a:solidFill>
            </a:endParaRPr>
          </a:p>
        </p:txBody>
      </p:sp>
      <p:pic>
        <p:nvPicPr>
          <p:cNvPr id="3" name="Рисунок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7861" y="1675361"/>
            <a:ext cx="7674200" cy="4337015"/>
          </a:xfrm>
          <a:prstGeom prst="rect">
            <a:avLst/>
          </a:prstGeom>
          <a:ln>
            <a:solidFill>
              <a:schemeClr val="bg2">
                <a:lumMod val="75000"/>
              </a:schemeClr>
            </a:solidFill>
          </a:ln>
        </p:spPr>
      </p:pic>
      <p:grpSp>
        <p:nvGrpSpPr>
          <p:cNvPr id="4" name="Группа 3"/>
          <p:cNvGrpSpPr/>
          <p:nvPr/>
        </p:nvGrpSpPr>
        <p:grpSpPr>
          <a:xfrm>
            <a:off x="6802011" y="4561824"/>
            <a:ext cx="1895474" cy="1809749"/>
            <a:chOff x="6924675" y="4629149"/>
            <a:chExt cx="1895474" cy="1809749"/>
          </a:xfrm>
        </p:grpSpPr>
        <p:sp>
          <p:nvSpPr>
            <p:cNvPr id="8" name="Скругленная прямоугольная выноска 7"/>
            <p:cNvSpPr/>
            <p:nvPr/>
          </p:nvSpPr>
          <p:spPr bwMode="auto">
            <a:xfrm rot="10800000">
              <a:off x="6962772" y="4629149"/>
              <a:ext cx="1800223" cy="1809749"/>
            </a:xfrm>
            <a:prstGeom prst="wedgeRoundRectCallout">
              <a:avLst>
                <a:gd name="adj1" fmla="val 184142"/>
                <a:gd name="adj2" fmla="val 33868"/>
                <a:gd name="adj3" fmla="val 16667"/>
              </a:avLst>
            </a:prstGeom>
            <a:solidFill>
              <a:srgbClr val="F2BF7A"/>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91440" tIns="0" rIns="91440" bIns="45720" numCol="1" rtlCol="0" anchor="ctr" anchorCtr="0" compatLnSpc="1">
              <a:prstTxWarp prst="textNoShape">
                <a:avLst/>
              </a:prstTxWarp>
            </a:bodyPr>
            <a:lstStyle/>
            <a:p>
              <a:pPr marL="0" marR="0" indent="0" algn="ctr" defTabSz="914400" rtl="0" eaLnBrk="0" fontAlgn="base" latinLnBrk="0" hangingPunct="0">
                <a:lnSpc>
                  <a:spcPct val="110000"/>
                </a:lnSpc>
                <a:spcBef>
                  <a:spcPct val="50000"/>
                </a:spcBef>
                <a:spcAft>
                  <a:spcPct val="0"/>
                </a:spcAft>
                <a:buClrTx/>
                <a:buSzTx/>
                <a:buFontTx/>
                <a:buNone/>
                <a:tabLst/>
              </a:pPr>
              <a:endParaRPr kumimoji="0" lang="ru-RU" sz="1600" b="0" i="0" u="none" strike="noStrike" cap="none" normalizeH="0" baseline="0" smtClean="0">
                <a:ln>
                  <a:noFill/>
                </a:ln>
                <a:solidFill>
                  <a:schemeClr val="tx1"/>
                </a:solidFill>
                <a:effectLst/>
                <a:latin typeface="Arial" charset="0"/>
              </a:endParaRPr>
            </a:p>
          </p:txBody>
        </p:sp>
        <p:sp>
          <p:nvSpPr>
            <p:cNvPr id="12" name="Прямоугольник 11"/>
            <p:cNvSpPr/>
            <p:nvPr/>
          </p:nvSpPr>
          <p:spPr>
            <a:xfrm>
              <a:off x="6924675" y="4698522"/>
              <a:ext cx="1895474" cy="1701684"/>
            </a:xfrm>
            <a:prstGeom prst="rect">
              <a:avLst/>
            </a:prstGeom>
          </p:spPr>
          <p:txBody>
            <a:bodyPr wrap="square">
              <a:spAutoFit/>
            </a:bodyPr>
            <a:lstStyle/>
            <a:p>
              <a:r>
                <a:rPr lang="ru-RU" sz="1200" dirty="0" smtClean="0">
                  <a:solidFill>
                    <a:schemeClr val="accent4">
                      <a:lumMod val="90000"/>
                      <a:lumOff val="10000"/>
                    </a:schemeClr>
                  </a:solidFill>
                  <a:latin typeface="+mj-lt"/>
                </a:rPr>
                <a:t>Для использования номенклатурной позиции в подсистеме, у нее должен быть установлен признак того, что она является спецодеждой/ инвентарем</a:t>
              </a:r>
              <a:endParaRPr lang="ru-RU" sz="1200" dirty="0">
                <a:solidFill>
                  <a:schemeClr val="accent4">
                    <a:lumMod val="90000"/>
                    <a:lumOff val="10000"/>
                  </a:schemeClr>
                </a:solidFill>
                <a:latin typeface="+mj-lt"/>
              </a:endParaRPr>
            </a:p>
          </p:txBody>
        </p:sp>
      </p:gr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25538" y="19050"/>
            <a:ext cx="7871706" cy="805039"/>
          </a:xfrm>
        </p:spPr>
        <p:txBody>
          <a:bodyPr/>
          <a:lstStyle/>
          <a:p>
            <a:r>
              <a:rPr lang="ru-RU" dirty="0" smtClean="0"/>
              <a:t>Учет спецодежды и инвентаря</a:t>
            </a:r>
            <a:br>
              <a:rPr lang="ru-RU" dirty="0" smtClean="0"/>
            </a:br>
            <a:r>
              <a:rPr lang="ru-RU" dirty="0" smtClean="0"/>
              <a:t>Справочник «Назначение использования»</a:t>
            </a:r>
            <a:endParaRPr lang="ru-RU" dirty="0"/>
          </a:p>
        </p:txBody>
      </p:sp>
      <p:sp>
        <p:nvSpPr>
          <p:cNvPr id="13" name="TextBox 12"/>
          <p:cNvSpPr txBox="1"/>
          <p:nvPr/>
        </p:nvSpPr>
        <p:spPr>
          <a:xfrm>
            <a:off x="285749" y="1059435"/>
            <a:ext cx="8429625" cy="342145"/>
          </a:xfrm>
          <a:prstGeom prst="rect">
            <a:avLst/>
          </a:prstGeom>
          <a:noFill/>
        </p:spPr>
        <p:txBody>
          <a:bodyPr wrap="square" rtlCol="0">
            <a:spAutoFit/>
          </a:bodyPr>
          <a:lstStyle/>
          <a:p>
            <a:pPr algn="l"/>
            <a:r>
              <a:rPr lang="ru-RU" b="1" dirty="0" smtClean="0">
                <a:solidFill>
                  <a:schemeClr val="accent4">
                    <a:lumMod val="90000"/>
                    <a:lumOff val="10000"/>
                  </a:schemeClr>
                </a:solidFill>
              </a:rPr>
              <a:t>Раздел «Спецодежда и инвентарь» → «Справочники и настройки»</a:t>
            </a:r>
            <a:endParaRPr lang="ru-RU" b="1" dirty="0">
              <a:solidFill>
                <a:schemeClr val="accent4">
                  <a:lumMod val="90000"/>
                  <a:lumOff val="10000"/>
                </a:schemeClr>
              </a:solidFill>
            </a:endParaRPr>
          </a:p>
        </p:txBody>
      </p:sp>
      <p:pic>
        <p:nvPicPr>
          <p:cNvPr id="14" name="Рисунок 13" descr="18.jpeg"/>
          <p:cNvPicPr>
            <a:picLocks noChangeAspect="1"/>
          </p:cNvPicPr>
          <p:nvPr/>
        </p:nvPicPr>
        <p:blipFill>
          <a:blip r:embed="rId3" cstate="print"/>
          <a:stretch>
            <a:fillRect/>
          </a:stretch>
        </p:blipFill>
        <p:spPr>
          <a:xfrm>
            <a:off x="7680006" y="5438775"/>
            <a:ext cx="1016969" cy="933450"/>
          </a:xfrm>
          <a:prstGeom prst="rect">
            <a:avLst/>
          </a:prstGeom>
        </p:spPr>
      </p:pic>
      <p:pic>
        <p:nvPicPr>
          <p:cNvPr id="3" name="Рисунок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5749" y="1451902"/>
            <a:ext cx="8104717" cy="3736715"/>
          </a:xfrm>
          <a:prstGeom prst="rect">
            <a:avLst/>
          </a:prstGeom>
          <a:ln>
            <a:solidFill>
              <a:schemeClr val="bg2">
                <a:lumMod val="75000"/>
              </a:schemeClr>
            </a:solidFill>
          </a:ln>
        </p:spPr>
      </p:pic>
      <p:grpSp>
        <p:nvGrpSpPr>
          <p:cNvPr id="4" name="Группа 3"/>
          <p:cNvGrpSpPr/>
          <p:nvPr/>
        </p:nvGrpSpPr>
        <p:grpSpPr>
          <a:xfrm>
            <a:off x="1215483" y="5188617"/>
            <a:ext cx="4951141" cy="1183608"/>
            <a:chOff x="6696072" y="1800225"/>
            <a:chExt cx="2143125" cy="2564536"/>
          </a:xfrm>
        </p:grpSpPr>
        <p:sp>
          <p:nvSpPr>
            <p:cNvPr id="8" name="Скругленная прямоугольная выноска 7"/>
            <p:cNvSpPr/>
            <p:nvPr/>
          </p:nvSpPr>
          <p:spPr bwMode="auto">
            <a:xfrm rot="10800000">
              <a:off x="6696072" y="1800225"/>
              <a:ext cx="2143125" cy="2552699"/>
            </a:xfrm>
            <a:prstGeom prst="wedgeRoundRectCallout">
              <a:avLst>
                <a:gd name="adj1" fmla="val -18786"/>
                <a:gd name="adj2" fmla="val 82870"/>
                <a:gd name="adj3" fmla="val 16667"/>
              </a:avLst>
            </a:prstGeom>
            <a:solidFill>
              <a:srgbClr val="F2BF7A"/>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91440" tIns="0" rIns="91440" bIns="45720" numCol="1" rtlCol="0" anchor="ctr" anchorCtr="0" compatLnSpc="1">
              <a:prstTxWarp prst="textNoShape">
                <a:avLst/>
              </a:prstTxWarp>
            </a:bodyPr>
            <a:lstStyle/>
            <a:p>
              <a:pPr marL="0" marR="0" indent="0" algn="ctr" defTabSz="914400" rtl="0" eaLnBrk="0" fontAlgn="base" latinLnBrk="0" hangingPunct="0">
                <a:lnSpc>
                  <a:spcPct val="110000"/>
                </a:lnSpc>
                <a:spcBef>
                  <a:spcPct val="50000"/>
                </a:spcBef>
                <a:spcAft>
                  <a:spcPct val="0"/>
                </a:spcAft>
                <a:buClrTx/>
                <a:buSzTx/>
                <a:buFontTx/>
                <a:buNone/>
                <a:tabLst/>
              </a:pPr>
              <a:endParaRPr kumimoji="0" lang="ru-RU" sz="1600" b="0" i="0" u="none" strike="noStrike" cap="none" normalizeH="0" baseline="0" smtClean="0">
                <a:ln>
                  <a:noFill/>
                </a:ln>
                <a:solidFill>
                  <a:schemeClr val="tx1"/>
                </a:solidFill>
                <a:effectLst/>
                <a:latin typeface="Arial" charset="0"/>
              </a:endParaRPr>
            </a:p>
          </p:txBody>
        </p:sp>
        <p:sp>
          <p:nvSpPr>
            <p:cNvPr id="12" name="Прямоугольник 11"/>
            <p:cNvSpPr/>
            <p:nvPr/>
          </p:nvSpPr>
          <p:spPr>
            <a:xfrm>
              <a:off x="6715125" y="1850547"/>
              <a:ext cx="2114549" cy="2514214"/>
            </a:xfrm>
            <a:prstGeom prst="rect">
              <a:avLst/>
            </a:prstGeom>
          </p:spPr>
          <p:txBody>
            <a:bodyPr wrap="square">
              <a:spAutoFit/>
            </a:bodyPr>
            <a:lstStyle/>
            <a:p>
              <a:r>
                <a:rPr lang="ru-RU" sz="1200" dirty="0" smtClean="0">
                  <a:solidFill>
                    <a:schemeClr val="accent4">
                      <a:lumMod val="90000"/>
                      <a:lumOff val="10000"/>
                    </a:schemeClr>
                  </a:solidFill>
                  <a:latin typeface="+mj-lt"/>
                </a:rPr>
                <a:t>Для определения способа погашения стоимости, срока полезного использования и способа отражения расходов в бухгалтерском учете при списании или погашении стоимости необходимо внести соответствующие данные в справочник «Назначение использования»</a:t>
              </a:r>
            </a:p>
          </p:txBody>
        </p:sp>
      </p:gr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25538" y="19050"/>
            <a:ext cx="7871706" cy="805039"/>
          </a:xfrm>
        </p:spPr>
        <p:txBody>
          <a:bodyPr/>
          <a:lstStyle/>
          <a:p>
            <a:r>
              <a:rPr lang="ru-RU" dirty="0" smtClean="0"/>
              <a:t>Учет спецодежды и инвентаря</a:t>
            </a:r>
            <a:br>
              <a:rPr lang="ru-RU" dirty="0" smtClean="0"/>
            </a:br>
            <a:r>
              <a:rPr lang="ru-RU" dirty="0" smtClean="0"/>
              <a:t>Передача материалов в эксплуатацию</a:t>
            </a:r>
            <a:endParaRPr lang="ru-RU" dirty="0"/>
          </a:p>
        </p:txBody>
      </p:sp>
      <p:sp>
        <p:nvSpPr>
          <p:cNvPr id="13" name="TextBox 12"/>
          <p:cNvSpPr txBox="1"/>
          <p:nvPr/>
        </p:nvSpPr>
        <p:spPr>
          <a:xfrm>
            <a:off x="371474" y="1209675"/>
            <a:ext cx="8429625" cy="342145"/>
          </a:xfrm>
          <a:prstGeom prst="rect">
            <a:avLst/>
          </a:prstGeom>
          <a:noFill/>
        </p:spPr>
        <p:txBody>
          <a:bodyPr wrap="square" rtlCol="0">
            <a:spAutoFit/>
          </a:bodyPr>
          <a:lstStyle/>
          <a:p>
            <a:pPr algn="l"/>
            <a:r>
              <a:rPr lang="ru-RU" b="1" dirty="0" smtClean="0">
                <a:solidFill>
                  <a:schemeClr val="accent4">
                    <a:lumMod val="90000"/>
                    <a:lumOff val="10000"/>
                  </a:schemeClr>
                </a:solidFill>
              </a:rPr>
              <a:t>Раздел «Спецодежда и инвентарь» → «Эксплуатация спецодежды»</a:t>
            </a:r>
            <a:endParaRPr lang="ru-RU" b="1" dirty="0">
              <a:solidFill>
                <a:schemeClr val="accent4">
                  <a:lumMod val="90000"/>
                  <a:lumOff val="10000"/>
                </a:schemeClr>
              </a:solidFill>
            </a:endParaRPr>
          </a:p>
        </p:txBody>
      </p:sp>
      <p:pic>
        <p:nvPicPr>
          <p:cNvPr id="18" name="Рисунок 17" descr="5236045-2xs.jpg"/>
          <p:cNvPicPr>
            <a:picLocks noChangeAspect="1"/>
          </p:cNvPicPr>
          <p:nvPr/>
        </p:nvPicPr>
        <p:blipFill>
          <a:blip r:embed="rId3" cstate="print"/>
          <a:stretch>
            <a:fillRect/>
          </a:stretch>
        </p:blipFill>
        <p:spPr>
          <a:xfrm>
            <a:off x="280441" y="1723710"/>
            <a:ext cx="1190625" cy="1190625"/>
          </a:xfrm>
          <a:prstGeom prst="rect">
            <a:avLst/>
          </a:prstGeom>
        </p:spPr>
      </p:pic>
      <p:grpSp>
        <p:nvGrpSpPr>
          <p:cNvPr id="17" name="Группа 16"/>
          <p:cNvGrpSpPr/>
          <p:nvPr/>
        </p:nvGrpSpPr>
        <p:grpSpPr>
          <a:xfrm>
            <a:off x="7077074" y="1538705"/>
            <a:ext cx="1914525" cy="1733550"/>
            <a:chOff x="6877050" y="2952750"/>
            <a:chExt cx="1914525" cy="1733550"/>
          </a:xfrm>
        </p:grpSpPr>
        <p:sp>
          <p:nvSpPr>
            <p:cNvPr id="19" name="TextBox 18"/>
            <p:cNvSpPr txBox="1"/>
            <p:nvPr/>
          </p:nvSpPr>
          <p:spPr>
            <a:xfrm>
              <a:off x="6877050" y="3028950"/>
              <a:ext cx="1914525" cy="1514261"/>
            </a:xfrm>
            <a:prstGeom prst="rect">
              <a:avLst/>
            </a:prstGeom>
            <a:noFill/>
          </p:spPr>
          <p:txBody>
            <a:bodyPr wrap="square" rtlCol="0">
              <a:spAutoFit/>
            </a:bodyPr>
            <a:lstStyle/>
            <a:p>
              <a:pPr>
                <a:spcBef>
                  <a:spcPts val="0"/>
                </a:spcBef>
              </a:pPr>
              <a:r>
                <a:rPr lang="ru-RU" sz="1200" b="1" dirty="0" smtClean="0"/>
                <a:t>При первичной передаче </a:t>
              </a:r>
            </a:p>
            <a:p>
              <a:pPr>
                <a:spcBef>
                  <a:spcPts val="0"/>
                </a:spcBef>
              </a:pPr>
              <a:r>
                <a:rPr lang="ru-RU" sz="1200" b="1" dirty="0" smtClean="0">
                  <a:solidFill>
                    <a:srgbClr val="FF0000"/>
                  </a:solidFill>
                </a:rPr>
                <a:t>Дт1352 Кт1310</a:t>
              </a:r>
            </a:p>
            <a:p>
              <a:pPr>
                <a:spcBef>
                  <a:spcPts val="0"/>
                </a:spcBef>
              </a:pPr>
              <a:endParaRPr lang="ru-RU" sz="1200" b="1" dirty="0" smtClean="0"/>
            </a:p>
            <a:p>
              <a:pPr>
                <a:spcBef>
                  <a:spcPts val="0"/>
                </a:spcBef>
              </a:pPr>
              <a:r>
                <a:rPr lang="ru-RU" sz="1200" b="1" dirty="0" smtClean="0"/>
                <a:t>При передаче материалов б/у</a:t>
              </a:r>
            </a:p>
            <a:p>
              <a:pPr>
                <a:spcBef>
                  <a:spcPts val="0"/>
                </a:spcBef>
              </a:pPr>
              <a:r>
                <a:rPr lang="ru-RU" sz="1200" b="1" dirty="0" smtClean="0">
                  <a:solidFill>
                    <a:srgbClr val="FF0000"/>
                  </a:solidFill>
                </a:rPr>
                <a:t>Дт1352 Кт1353</a:t>
              </a:r>
              <a:endParaRPr lang="ru-RU" sz="1200" b="1" dirty="0">
                <a:solidFill>
                  <a:srgbClr val="FF0000"/>
                </a:solidFill>
              </a:endParaRPr>
            </a:p>
          </p:txBody>
        </p:sp>
        <p:sp>
          <p:nvSpPr>
            <p:cNvPr id="16" name="Скругленный прямоугольник 15"/>
            <p:cNvSpPr/>
            <p:nvPr/>
          </p:nvSpPr>
          <p:spPr bwMode="auto">
            <a:xfrm>
              <a:off x="7105650" y="2952750"/>
              <a:ext cx="1495425" cy="1733550"/>
            </a:xfrm>
            <a:prstGeom prst="roundRect">
              <a:avLst/>
            </a:prstGeom>
            <a:noFill/>
            <a:ln w="44450" cap="flat" cmpd="sng" algn="ctr">
              <a:solidFill>
                <a:srgbClr val="0070C0"/>
              </a:solidFill>
              <a:prstDash val="sysDot"/>
              <a:round/>
              <a:headEnd type="none" w="med" len="med"/>
              <a:tailEnd type="none" w="med" len="med"/>
            </a:ln>
            <a:effectLst/>
          </p:spPr>
          <p:txBody>
            <a:bodyPr vert="horz" wrap="none" lIns="91440" tIns="0" rIns="91440" bIns="45720" numCol="1" rtlCol="0" anchor="ctr" anchorCtr="0" compatLnSpc="1">
              <a:prstTxWarp prst="textNoShape">
                <a:avLst/>
              </a:prstTxWarp>
            </a:bodyPr>
            <a:lstStyle/>
            <a:p>
              <a:pPr marL="0" marR="0" indent="0" algn="ctr" defTabSz="914400" rtl="0" eaLnBrk="0" fontAlgn="base" latinLnBrk="0" hangingPunct="0">
                <a:lnSpc>
                  <a:spcPct val="110000"/>
                </a:lnSpc>
                <a:spcBef>
                  <a:spcPct val="50000"/>
                </a:spcBef>
                <a:spcAft>
                  <a:spcPct val="0"/>
                </a:spcAft>
                <a:buClrTx/>
                <a:buSzTx/>
                <a:buFontTx/>
                <a:buNone/>
                <a:tabLst/>
              </a:pPr>
              <a:endParaRPr kumimoji="0" lang="ru-RU" sz="1600" b="0" i="0" u="none" strike="noStrike" cap="none" normalizeH="0" baseline="0" smtClean="0">
                <a:ln>
                  <a:noFill/>
                </a:ln>
                <a:solidFill>
                  <a:schemeClr val="tx1"/>
                </a:solidFill>
                <a:effectLst/>
                <a:latin typeface="Arial" charset="0"/>
              </a:endParaRPr>
            </a:p>
          </p:txBody>
        </p:sp>
      </p:grpSp>
      <p:pic>
        <p:nvPicPr>
          <p:cNvPr id="3" name="Рисунок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0441" y="3374661"/>
            <a:ext cx="8520658" cy="3016372"/>
          </a:xfrm>
          <a:prstGeom prst="rect">
            <a:avLst/>
          </a:prstGeom>
          <a:ln>
            <a:solidFill>
              <a:schemeClr val="bg2">
                <a:lumMod val="75000"/>
              </a:schemeClr>
            </a:solidFill>
          </a:ln>
        </p:spPr>
      </p:pic>
      <p:grpSp>
        <p:nvGrpSpPr>
          <p:cNvPr id="4" name="Группа 3"/>
          <p:cNvGrpSpPr/>
          <p:nvPr/>
        </p:nvGrpSpPr>
        <p:grpSpPr>
          <a:xfrm>
            <a:off x="1661566" y="2178105"/>
            <a:ext cx="3399825" cy="828677"/>
            <a:chOff x="609599" y="1733547"/>
            <a:chExt cx="3399825" cy="828677"/>
          </a:xfrm>
        </p:grpSpPr>
        <p:sp>
          <p:nvSpPr>
            <p:cNvPr id="8" name="Скругленная прямоугольная выноска 7"/>
            <p:cNvSpPr/>
            <p:nvPr/>
          </p:nvSpPr>
          <p:spPr bwMode="auto">
            <a:xfrm rot="10800000">
              <a:off x="704846" y="1733547"/>
              <a:ext cx="3228978" cy="828677"/>
            </a:xfrm>
            <a:prstGeom prst="wedgeRoundRectCallout">
              <a:avLst>
                <a:gd name="adj1" fmla="val -36853"/>
                <a:gd name="adj2" fmla="val -90782"/>
                <a:gd name="adj3" fmla="val 16667"/>
              </a:avLst>
            </a:prstGeom>
            <a:solidFill>
              <a:srgbClr val="F2BF7A"/>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91440" tIns="0" rIns="91440" bIns="45720" numCol="1" rtlCol="0" anchor="ctr" anchorCtr="0" compatLnSpc="1">
              <a:prstTxWarp prst="textNoShape">
                <a:avLst/>
              </a:prstTxWarp>
            </a:bodyPr>
            <a:lstStyle/>
            <a:p>
              <a:pPr marL="0" marR="0" indent="0" algn="ctr" defTabSz="914400" rtl="0" eaLnBrk="0" fontAlgn="base" latinLnBrk="0" hangingPunct="0">
                <a:lnSpc>
                  <a:spcPct val="110000"/>
                </a:lnSpc>
                <a:spcBef>
                  <a:spcPct val="50000"/>
                </a:spcBef>
                <a:spcAft>
                  <a:spcPct val="0"/>
                </a:spcAft>
                <a:buClrTx/>
                <a:buSzTx/>
                <a:buFontTx/>
                <a:buNone/>
                <a:tabLst/>
              </a:pPr>
              <a:endParaRPr kumimoji="0" lang="ru-RU" sz="1600" b="0" i="0" u="none" strike="noStrike" cap="none" normalizeH="0" baseline="0" smtClean="0">
                <a:ln>
                  <a:noFill/>
                </a:ln>
                <a:solidFill>
                  <a:schemeClr val="tx1"/>
                </a:solidFill>
                <a:effectLst/>
                <a:latin typeface="Arial" charset="0"/>
              </a:endParaRPr>
            </a:p>
          </p:txBody>
        </p:sp>
        <p:sp>
          <p:nvSpPr>
            <p:cNvPr id="12" name="Прямоугольник 11"/>
            <p:cNvSpPr/>
            <p:nvPr/>
          </p:nvSpPr>
          <p:spPr>
            <a:xfrm>
              <a:off x="609599" y="1802923"/>
              <a:ext cx="3399825" cy="701731"/>
            </a:xfrm>
            <a:prstGeom prst="rect">
              <a:avLst/>
            </a:prstGeom>
          </p:spPr>
          <p:txBody>
            <a:bodyPr wrap="square">
              <a:spAutoFit/>
            </a:bodyPr>
            <a:lstStyle/>
            <a:p>
              <a:r>
                <a:rPr lang="ru-RU" sz="1200" dirty="0" smtClean="0">
                  <a:solidFill>
                    <a:schemeClr val="accent4">
                      <a:lumMod val="90000"/>
                      <a:lumOff val="10000"/>
                    </a:schemeClr>
                  </a:solidFill>
                  <a:latin typeface="+mj-lt"/>
                </a:rPr>
                <a:t>Предназначен для отражения передачи материалов (спецодежды и инвентаря) в эксплуатацию</a:t>
              </a:r>
              <a:endParaRPr lang="ru-RU" sz="1200" dirty="0">
                <a:solidFill>
                  <a:schemeClr val="accent4">
                    <a:lumMod val="90000"/>
                    <a:lumOff val="10000"/>
                  </a:schemeClr>
                </a:solidFill>
                <a:latin typeface="+mj-lt"/>
              </a:endParaRPr>
            </a:p>
          </p:txBody>
        </p:sp>
      </p:gr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25538" y="19050"/>
            <a:ext cx="7871706" cy="805039"/>
          </a:xfrm>
        </p:spPr>
        <p:txBody>
          <a:bodyPr/>
          <a:lstStyle/>
          <a:p>
            <a:r>
              <a:rPr lang="ru-RU" dirty="0" smtClean="0"/>
              <a:t>Учет спецодежды и инвентаря</a:t>
            </a:r>
            <a:br>
              <a:rPr lang="ru-RU" dirty="0" smtClean="0"/>
            </a:br>
            <a:r>
              <a:rPr lang="ru-RU" dirty="0" smtClean="0"/>
              <a:t>Возврат материалов из эксплуатации</a:t>
            </a:r>
            <a:endParaRPr lang="ru-RU" dirty="0"/>
          </a:p>
        </p:txBody>
      </p:sp>
      <p:grpSp>
        <p:nvGrpSpPr>
          <p:cNvPr id="4" name="Группа 3"/>
          <p:cNvGrpSpPr/>
          <p:nvPr/>
        </p:nvGrpSpPr>
        <p:grpSpPr>
          <a:xfrm>
            <a:off x="1817556" y="2424867"/>
            <a:ext cx="4333876" cy="828677"/>
            <a:chOff x="476248" y="1619245"/>
            <a:chExt cx="4333876" cy="828677"/>
          </a:xfrm>
        </p:grpSpPr>
        <p:sp>
          <p:nvSpPr>
            <p:cNvPr id="8" name="Скругленная прямоугольная выноска 7"/>
            <p:cNvSpPr/>
            <p:nvPr/>
          </p:nvSpPr>
          <p:spPr bwMode="auto">
            <a:xfrm rot="10800000">
              <a:off x="571494" y="1619245"/>
              <a:ext cx="4238630" cy="828677"/>
            </a:xfrm>
            <a:prstGeom prst="wedgeRoundRectCallout">
              <a:avLst>
                <a:gd name="adj1" fmla="val -36853"/>
                <a:gd name="adj2" fmla="val -90782"/>
                <a:gd name="adj3" fmla="val 16667"/>
              </a:avLst>
            </a:prstGeom>
            <a:solidFill>
              <a:srgbClr val="F2BF7A"/>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91440" tIns="0" rIns="91440" bIns="45720" numCol="1" rtlCol="0" anchor="ctr" anchorCtr="0" compatLnSpc="1">
              <a:prstTxWarp prst="textNoShape">
                <a:avLst/>
              </a:prstTxWarp>
            </a:bodyPr>
            <a:lstStyle/>
            <a:p>
              <a:pPr marL="0" marR="0" indent="0" algn="ctr" defTabSz="914400" rtl="0" eaLnBrk="0" fontAlgn="base" latinLnBrk="0" hangingPunct="0">
                <a:lnSpc>
                  <a:spcPct val="110000"/>
                </a:lnSpc>
                <a:spcBef>
                  <a:spcPct val="50000"/>
                </a:spcBef>
                <a:spcAft>
                  <a:spcPct val="0"/>
                </a:spcAft>
                <a:buClrTx/>
                <a:buSzTx/>
                <a:buFontTx/>
                <a:buNone/>
                <a:tabLst/>
              </a:pPr>
              <a:endParaRPr kumimoji="0" lang="ru-RU" sz="1600" b="0" i="0" u="none" strike="noStrike" cap="none" normalizeH="0" baseline="0" smtClean="0">
                <a:ln>
                  <a:noFill/>
                </a:ln>
                <a:solidFill>
                  <a:schemeClr val="tx1"/>
                </a:solidFill>
                <a:effectLst/>
                <a:latin typeface="Arial" charset="0"/>
              </a:endParaRPr>
            </a:p>
          </p:txBody>
        </p:sp>
        <p:sp>
          <p:nvSpPr>
            <p:cNvPr id="12" name="Прямоугольник 11"/>
            <p:cNvSpPr/>
            <p:nvPr/>
          </p:nvSpPr>
          <p:spPr>
            <a:xfrm>
              <a:off x="476248" y="1688623"/>
              <a:ext cx="4248151" cy="701731"/>
            </a:xfrm>
            <a:prstGeom prst="rect">
              <a:avLst/>
            </a:prstGeom>
          </p:spPr>
          <p:txBody>
            <a:bodyPr wrap="square">
              <a:spAutoFit/>
            </a:bodyPr>
            <a:lstStyle/>
            <a:p>
              <a:r>
                <a:rPr lang="ru-RU" sz="1200" dirty="0" smtClean="0">
                  <a:solidFill>
                    <a:schemeClr val="accent4">
                      <a:lumMod val="90000"/>
                      <a:lumOff val="10000"/>
                    </a:schemeClr>
                  </a:solidFill>
                  <a:latin typeface="+mj-lt"/>
                </a:rPr>
                <a:t>Предназначен для  отражения возврата из эксплуатации материалов от ответственного лица на склад предприятия </a:t>
              </a:r>
              <a:endParaRPr lang="ru-RU" sz="1200" dirty="0">
                <a:solidFill>
                  <a:schemeClr val="accent4">
                    <a:lumMod val="90000"/>
                    <a:lumOff val="10000"/>
                  </a:schemeClr>
                </a:solidFill>
                <a:latin typeface="+mj-lt"/>
              </a:endParaRPr>
            </a:p>
          </p:txBody>
        </p:sp>
      </p:grpSp>
      <p:sp>
        <p:nvSpPr>
          <p:cNvPr id="13" name="TextBox 12"/>
          <p:cNvSpPr txBox="1"/>
          <p:nvPr/>
        </p:nvSpPr>
        <p:spPr>
          <a:xfrm>
            <a:off x="427142" y="1092338"/>
            <a:ext cx="8429625" cy="342145"/>
          </a:xfrm>
          <a:prstGeom prst="rect">
            <a:avLst/>
          </a:prstGeom>
          <a:noFill/>
        </p:spPr>
        <p:txBody>
          <a:bodyPr wrap="square" rtlCol="0">
            <a:spAutoFit/>
          </a:bodyPr>
          <a:lstStyle/>
          <a:p>
            <a:pPr algn="l"/>
            <a:r>
              <a:rPr lang="ru-RU" b="1" dirty="0" smtClean="0">
                <a:solidFill>
                  <a:schemeClr val="accent4">
                    <a:lumMod val="90000"/>
                    <a:lumOff val="10000"/>
                  </a:schemeClr>
                </a:solidFill>
              </a:rPr>
              <a:t>Раздел «Спецодежда и инвентарь» → «Эксплуатация спецодежды»</a:t>
            </a:r>
            <a:endParaRPr lang="ru-RU" b="1" dirty="0">
              <a:solidFill>
                <a:schemeClr val="accent4">
                  <a:lumMod val="90000"/>
                  <a:lumOff val="10000"/>
                </a:schemeClr>
              </a:solidFill>
            </a:endParaRPr>
          </a:p>
        </p:txBody>
      </p:sp>
      <p:pic>
        <p:nvPicPr>
          <p:cNvPr id="18" name="Рисунок 17" descr="5236045-2xs.jpg"/>
          <p:cNvPicPr>
            <a:picLocks noChangeAspect="1"/>
          </p:cNvPicPr>
          <p:nvPr/>
        </p:nvPicPr>
        <p:blipFill>
          <a:blip r:embed="rId3" cstate="print"/>
          <a:stretch>
            <a:fillRect/>
          </a:stretch>
        </p:blipFill>
        <p:spPr>
          <a:xfrm>
            <a:off x="314837" y="1671640"/>
            <a:ext cx="1200150" cy="1200150"/>
          </a:xfrm>
          <a:prstGeom prst="rect">
            <a:avLst/>
          </a:prstGeom>
        </p:spPr>
      </p:pic>
      <p:grpSp>
        <p:nvGrpSpPr>
          <p:cNvPr id="10" name="Группа 9"/>
          <p:cNvGrpSpPr/>
          <p:nvPr/>
        </p:nvGrpSpPr>
        <p:grpSpPr>
          <a:xfrm>
            <a:off x="6692126" y="2090840"/>
            <a:ext cx="1914525" cy="857250"/>
            <a:chOff x="6915150" y="1638300"/>
            <a:chExt cx="1914525" cy="857250"/>
          </a:xfrm>
        </p:grpSpPr>
        <p:sp>
          <p:nvSpPr>
            <p:cNvPr id="16" name="TextBox 15"/>
            <p:cNvSpPr txBox="1"/>
            <p:nvPr/>
          </p:nvSpPr>
          <p:spPr>
            <a:xfrm>
              <a:off x="6915150" y="1724025"/>
              <a:ext cx="1914525" cy="701731"/>
            </a:xfrm>
            <a:prstGeom prst="rect">
              <a:avLst/>
            </a:prstGeom>
            <a:noFill/>
          </p:spPr>
          <p:txBody>
            <a:bodyPr wrap="square" rtlCol="0">
              <a:spAutoFit/>
            </a:bodyPr>
            <a:lstStyle/>
            <a:p>
              <a:pPr>
                <a:spcBef>
                  <a:spcPts val="0"/>
                </a:spcBef>
              </a:pPr>
              <a:r>
                <a:rPr lang="ru-RU" sz="1200" b="1" dirty="0" smtClean="0"/>
                <a:t>При возврате материалов б/у</a:t>
              </a:r>
            </a:p>
            <a:p>
              <a:pPr>
                <a:spcBef>
                  <a:spcPts val="0"/>
                </a:spcBef>
              </a:pPr>
              <a:r>
                <a:rPr lang="ru-RU" sz="1200" b="1" dirty="0" smtClean="0">
                  <a:solidFill>
                    <a:srgbClr val="FF0000"/>
                  </a:solidFill>
                </a:rPr>
                <a:t>Дт1353 Кт1352</a:t>
              </a:r>
              <a:endParaRPr lang="ru-RU" sz="1200" b="1" dirty="0">
                <a:solidFill>
                  <a:srgbClr val="FF0000"/>
                </a:solidFill>
              </a:endParaRPr>
            </a:p>
          </p:txBody>
        </p:sp>
        <p:sp>
          <p:nvSpPr>
            <p:cNvPr id="9" name="Скругленный прямоугольник 8"/>
            <p:cNvSpPr/>
            <p:nvPr/>
          </p:nvSpPr>
          <p:spPr bwMode="auto">
            <a:xfrm>
              <a:off x="7153275" y="1638300"/>
              <a:ext cx="1495425" cy="857250"/>
            </a:xfrm>
            <a:prstGeom prst="roundRect">
              <a:avLst/>
            </a:prstGeom>
            <a:noFill/>
            <a:ln w="44450" cap="flat" cmpd="sng" algn="ctr">
              <a:solidFill>
                <a:srgbClr val="0070C0"/>
              </a:solidFill>
              <a:prstDash val="sysDot"/>
              <a:round/>
              <a:headEnd type="none" w="med" len="med"/>
              <a:tailEnd type="none" w="med" len="med"/>
            </a:ln>
            <a:effectLst/>
          </p:spPr>
          <p:txBody>
            <a:bodyPr vert="horz" wrap="none" lIns="91440" tIns="0" rIns="91440" bIns="45720" numCol="1" rtlCol="0" anchor="ctr" anchorCtr="0" compatLnSpc="1">
              <a:prstTxWarp prst="textNoShape">
                <a:avLst/>
              </a:prstTxWarp>
            </a:bodyPr>
            <a:lstStyle/>
            <a:p>
              <a:pPr marL="0" marR="0" indent="0" algn="ctr" defTabSz="914400" rtl="0" eaLnBrk="0" fontAlgn="base" latinLnBrk="0" hangingPunct="0">
                <a:lnSpc>
                  <a:spcPct val="110000"/>
                </a:lnSpc>
                <a:spcBef>
                  <a:spcPct val="50000"/>
                </a:spcBef>
                <a:spcAft>
                  <a:spcPct val="0"/>
                </a:spcAft>
                <a:buClrTx/>
                <a:buSzTx/>
                <a:buFontTx/>
                <a:buNone/>
                <a:tabLst/>
              </a:pPr>
              <a:endParaRPr kumimoji="0" lang="ru-RU" sz="1600" b="0" i="0" u="none" strike="noStrike" cap="none" normalizeH="0" baseline="0" smtClean="0">
                <a:ln>
                  <a:noFill/>
                </a:ln>
                <a:solidFill>
                  <a:schemeClr val="tx1"/>
                </a:solidFill>
                <a:effectLst/>
                <a:latin typeface="Arial" charset="0"/>
              </a:endParaRPr>
            </a:p>
          </p:txBody>
        </p:sp>
      </p:grpSp>
      <p:pic>
        <p:nvPicPr>
          <p:cNvPr id="3" name="Рисунок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6667" y="3635298"/>
            <a:ext cx="8710577" cy="2701382"/>
          </a:xfrm>
          <a:prstGeom prst="rect">
            <a:avLst/>
          </a:prstGeom>
          <a:ln>
            <a:solidFill>
              <a:schemeClr val="bg2">
                <a:lumMod val="75000"/>
              </a:schemeClr>
            </a:solidFill>
          </a:ln>
        </p:spPr>
      </p:pic>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25538" y="19050"/>
            <a:ext cx="7871706" cy="805039"/>
          </a:xfrm>
        </p:spPr>
        <p:txBody>
          <a:bodyPr/>
          <a:lstStyle/>
          <a:p>
            <a:r>
              <a:rPr lang="ru-RU" dirty="0" smtClean="0"/>
              <a:t>Учет спецодежды и инвентаря</a:t>
            </a:r>
            <a:br>
              <a:rPr lang="ru-RU" dirty="0" smtClean="0"/>
            </a:br>
            <a:r>
              <a:rPr lang="ru-RU" dirty="0" smtClean="0"/>
              <a:t>Списание материалов из эксплуатации</a:t>
            </a:r>
            <a:endParaRPr lang="ru-RU" dirty="0"/>
          </a:p>
        </p:txBody>
      </p:sp>
      <p:sp>
        <p:nvSpPr>
          <p:cNvPr id="13" name="TextBox 12"/>
          <p:cNvSpPr txBox="1"/>
          <p:nvPr/>
        </p:nvSpPr>
        <p:spPr>
          <a:xfrm>
            <a:off x="316090" y="1035014"/>
            <a:ext cx="8429625" cy="342145"/>
          </a:xfrm>
          <a:prstGeom prst="rect">
            <a:avLst/>
          </a:prstGeom>
          <a:noFill/>
        </p:spPr>
        <p:txBody>
          <a:bodyPr wrap="square" rtlCol="0">
            <a:spAutoFit/>
          </a:bodyPr>
          <a:lstStyle/>
          <a:p>
            <a:pPr algn="l"/>
            <a:r>
              <a:rPr lang="ru-RU" b="1" dirty="0" smtClean="0">
                <a:solidFill>
                  <a:schemeClr val="accent4">
                    <a:lumMod val="90000"/>
                    <a:lumOff val="10000"/>
                  </a:schemeClr>
                </a:solidFill>
              </a:rPr>
              <a:t>Раздел «Спецодежда и инвентарь» → «Эксплуатация спецодежды»</a:t>
            </a:r>
            <a:endParaRPr lang="ru-RU" b="1" dirty="0">
              <a:solidFill>
                <a:schemeClr val="accent4">
                  <a:lumMod val="90000"/>
                  <a:lumOff val="10000"/>
                </a:schemeClr>
              </a:solidFill>
            </a:endParaRPr>
          </a:p>
        </p:txBody>
      </p:sp>
      <p:pic>
        <p:nvPicPr>
          <p:cNvPr id="18" name="Рисунок 17" descr="5236045-2xs.jpg"/>
          <p:cNvPicPr>
            <a:picLocks noChangeAspect="1"/>
          </p:cNvPicPr>
          <p:nvPr/>
        </p:nvPicPr>
        <p:blipFill>
          <a:blip r:embed="rId3" cstate="print"/>
          <a:stretch>
            <a:fillRect/>
          </a:stretch>
        </p:blipFill>
        <p:spPr>
          <a:xfrm>
            <a:off x="345864" y="1588084"/>
            <a:ext cx="1263650" cy="1263650"/>
          </a:xfrm>
          <a:prstGeom prst="rect">
            <a:avLst/>
          </a:prstGeom>
        </p:spPr>
      </p:pic>
      <p:pic>
        <p:nvPicPr>
          <p:cNvPr id="3" name="Рисунок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8124" y="3554064"/>
            <a:ext cx="8585559" cy="2579107"/>
          </a:xfrm>
          <a:prstGeom prst="rect">
            <a:avLst/>
          </a:prstGeom>
          <a:ln>
            <a:solidFill>
              <a:schemeClr val="bg2">
                <a:lumMod val="75000"/>
              </a:schemeClr>
            </a:solidFill>
          </a:ln>
        </p:spPr>
      </p:pic>
      <p:pic>
        <p:nvPicPr>
          <p:cNvPr id="4" name="Рисунок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50600" y="1616916"/>
            <a:ext cx="3536096" cy="1872051"/>
          </a:xfrm>
          <a:prstGeom prst="rect">
            <a:avLst/>
          </a:prstGeom>
          <a:ln>
            <a:solidFill>
              <a:schemeClr val="bg2">
                <a:lumMod val="75000"/>
              </a:schemeClr>
            </a:solidFill>
          </a:ln>
        </p:spPr>
      </p:pic>
      <p:grpSp>
        <p:nvGrpSpPr>
          <p:cNvPr id="5" name="Группа 4"/>
          <p:cNvGrpSpPr/>
          <p:nvPr/>
        </p:nvGrpSpPr>
        <p:grpSpPr>
          <a:xfrm>
            <a:off x="1965936" y="2219909"/>
            <a:ext cx="2828242" cy="999959"/>
            <a:chOff x="571494" y="1619245"/>
            <a:chExt cx="4238630" cy="828677"/>
          </a:xfrm>
        </p:grpSpPr>
        <p:sp>
          <p:nvSpPr>
            <p:cNvPr id="8" name="Скругленная прямоугольная выноска 7"/>
            <p:cNvSpPr/>
            <p:nvPr/>
          </p:nvSpPr>
          <p:spPr bwMode="auto">
            <a:xfrm rot="10800000">
              <a:off x="571494" y="1619245"/>
              <a:ext cx="4238630" cy="828677"/>
            </a:xfrm>
            <a:prstGeom prst="wedgeRoundRectCallout">
              <a:avLst>
                <a:gd name="adj1" fmla="val -36853"/>
                <a:gd name="adj2" fmla="val -90782"/>
                <a:gd name="adj3" fmla="val 16667"/>
              </a:avLst>
            </a:prstGeom>
            <a:solidFill>
              <a:srgbClr val="F2BF7A"/>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91440" tIns="0" rIns="91440" bIns="45720" numCol="1" rtlCol="0" anchor="ctr" anchorCtr="0" compatLnSpc="1">
              <a:prstTxWarp prst="textNoShape">
                <a:avLst/>
              </a:prstTxWarp>
            </a:bodyPr>
            <a:lstStyle/>
            <a:p>
              <a:pPr marL="0" marR="0" indent="0" algn="ctr" defTabSz="914400" rtl="0" eaLnBrk="0" fontAlgn="base" latinLnBrk="0" hangingPunct="0">
                <a:lnSpc>
                  <a:spcPct val="110000"/>
                </a:lnSpc>
                <a:spcBef>
                  <a:spcPct val="50000"/>
                </a:spcBef>
                <a:spcAft>
                  <a:spcPct val="0"/>
                </a:spcAft>
                <a:buClrTx/>
                <a:buSzTx/>
                <a:buFontTx/>
                <a:buNone/>
                <a:tabLst/>
              </a:pPr>
              <a:endParaRPr kumimoji="0" lang="ru-RU" sz="1600" b="0" i="0" u="none" strike="noStrike" cap="none" normalizeH="0" baseline="0" smtClean="0">
                <a:ln>
                  <a:noFill/>
                </a:ln>
                <a:solidFill>
                  <a:schemeClr val="tx1"/>
                </a:solidFill>
                <a:effectLst/>
                <a:latin typeface="Arial" charset="0"/>
              </a:endParaRPr>
            </a:p>
          </p:txBody>
        </p:sp>
        <p:sp>
          <p:nvSpPr>
            <p:cNvPr id="12" name="Прямоугольник 11"/>
            <p:cNvSpPr/>
            <p:nvPr/>
          </p:nvSpPr>
          <p:spPr>
            <a:xfrm>
              <a:off x="638174" y="1679098"/>
              <a:ext cx="4048126" cy="701731"/>
            </a:xfrm>
            <a:prstGeom prst="rect">
              <a:avLst/>
            </a:prstGeom>
          </p:spPr>
          <p:txBody>
            <a:bodyPr wrap="square">
              <a:spAutoFit/>
            </a:bodyPr>
            <a:lstStyle/>
            <a:p>
              <a:r>
                <a:rPr lang="ru-RU" sz="1200" dirty="0" smtClean="0">
                  <a:solidFill>
                    <a:schemeClr val="accent4">
                      <a:lumMod val="90000"/>
                      <a:lumOff val="10000"/>
                    </a:schemeClr>
                  </a:solidFill>
                  <a:latin typeface="+mj-lt"/>
                </a:rPr>
                <a:t>Предназначен для списания материалов как находящихся в эксплуатации, так и возвращенных из эксплуатации</a:t>
              </a:r>
              <a:endParaRPr lang="ru-RU" sz="1200" dirty="0">
                <a:solidFill>
                  <a:schemeClr val="accent4">
                    <a:lumMod val="90000"/>
                    <a:lumOff val="10000"/>
                  </a:schemeClr>
                </a:solidFill>
                <a:latin typeface="+mj-lt"/>
              </a:endParaRPr>
            </a:p>
          </p:txBody>
        </p:sp>
      </p:gr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25538" y="19050"/>
            <a:ext cx="7871706" cy="805039"/>
          </a:xfrm>
        </p:spPr>
        <p:txBody>
          <a:bodyPr/>
          <a:lstStyle/>
          <a:p>
            <a:r>
              <a:rPr lang="ru-RU" dirty="0" smtClean="0"/>
              <a:t>Учет спецодежды и инвентаря</a:t>
            </a:r>
            <a:br>
              <a:rPr lang="ru-RU" dirty="0" smtClean="0"/>
            </a:br>
            <a:r>
              <a:rPr lang="ru-RU" dirty="0" smtClean="0"/>
              <a:t>Перемещение материалов в эксплуатации</a:t>
            </a:r>
            <a:endParaRPr lang="ru-RU" dirty="0"/>
          </a:p>
        </p:txBody>
      </p:sp>
      <p:sp>
        <p:nvSpPr>
          <p:cNvPr id="13" name="TextBox 12"/>
          <p:cNvSpPr txBox="1"/>
          <p:nvPr/>
        </p:nvSpPr>
        <p:spPr>
          <a:xfrm>
            <a:off x="361949" y="1085850"/>
            <a:ext cx="8429625" cy="342145"/>
          </a:xfrm>
          <a:prstGeom prst="rect">
            <a:avLst/>
          </a:prstGeom>
          <a:noFill/>
        </p:spPr>
        <p:txBody>
          <a:bodyPr wrap="square" rtlCol="0">
            <a:spAutoFit/>
          </a:bodyPr>
          <a:lstStyle/>
          <a:p>
            <a:pPr algn="l"/>
            <a:r>
              <a:rPr lang="ru-RU" b="1" dirty="0" smtClean="0">
                <a:solidFill>
                  <a:schemeClr val="accent4">
                    <a:lumMod val="90000"/>
                    <a:lumOff val="10000"/>
                  </a:schemeClr>
                </a:solidFill>
              </a:rPr>
              <a:t>Раздел «Спецодежда и инвентарь» → «Эксплуатация спецодежды»</a:t>
            </a:r>
            <a:endParaRPr lang="ru-RU" b="1" dirty="0">
              <a:solidFill>
                <a:schemeClr val="accent4">
                  <a:lumMod val="90000"/>
                  <a:lumOff val="10000"/>
                </a:schemeClr>
              </a:solidFill>
            </a:endParaRPr>
          </a:p>
        </p:txBody>
      </p:sp>
      <p:pic>
        <p:nvPicPr>
          <p:cNvPr id="16" name="Рисунок 15" descr="9258156_xxl.jpg"/>
          <p:cNvPicPr>
            <a:picLocks noChangeAspect="1"/>
          </p:cNvPicPr>
          <p:nvPr/>
        </p:nvPicPr>
        <p:blipFill>
          <a:blip r:embed="rId3" cstate="print"/>
          <a:stretch>
            <a:fillRect/>
          </a:stretch>
        </p:blipFill>
        <p:spPr>
          <a:xfrm>
            <a:off x="361949" y="5029517"/>
            <a:ext cx="1132314" cy="1132314"/>
          </a:xfrm>
          <a:prstGeom prst="rect">
            <a:avLst/>
          </a:prstGeom>
        </p:spPr>
      </p:pic>
      <p:pic>
        <p:nvPicPr>
          <p:cNvPr id="3" name="Рисунок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1949" y="1613945"/>
            <a:ext cx="8175438" cy="3124521"/>
          </a:xfrm>
          <a:prstGeom prst="rect">
            <a:avLst/>
          </a:prstGeom>
          <a:ln>
            <a:solidFill>
              <a:schemeClr val="bg2">
                <a:lumMod val="75000"/>
              </a:schemeClr>
            </a:solidFill>
          </a:ln>
        </p:spPr>
      </p:pic>
      <p:grpSp>
        <p:nvGrpSpPr>
          <p:cNvPr id="4" name="Группа 3"/>
          <p:cNvGrpSpPr/>
          <p:nvPr/>
        </p:nvGrpSpPr>
        <p:grpSpPr>
          <a:xfrm>
            <a:off x="2646548" y="4924416"/>
            <a:ext cx="5619758" cy="1463318"/>
            <a:chOff x="3047992" y="4924416"/>
            <a:chExt cx="5619758" cy="1463318"/>
          </a:xfrm>
        </p:grpSpPr>
        <p:sp>
          <p:nvSpPr>
            <p:cNvPr id="8" name="Скругленная прямоугольная выноска 7"/>
            <p:cNvSpPr/>
            <p:nvPr/>
          </p:nvSpPr>
          <p:spPr bwMode="auto">
            <a:xfrm rot="10800000">
              <a:off x="3047992" y="4924416"/>
              <a:ext cx="5619758" cy="1343033"/>
            </a:xfrm>
            <a:prstGeom prst="wedgeRoundRectCallout">
              <a:avLst>
                <a:gd name="adj1" fmla="val 30484"/>
                <a:gd name="adj2" fmla="val 86197"/>
                <a:gd name="adj3" fmla="val 16667"/>
              </a:avLst>
            </a:prstGeom>
            <a:solidFill>
              <a:srgbClr val="F2BF7A"/>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91440" tIns="0" rIns="91440" bIns="45720" numCol="1" rtlCol="0" anchor="ctr" anchorCtr="0" compatLnSpc="1">
              <a:prstTxWarp prst="textNoShape">
                <a:avLst/>
              </a:prstTxWarp>
            </a:bodyPr>
            <a:lstStyle/>
            <a:p>
              <a:pPr marL="0" marR="0" indent="0" algn="ctr" defTabSz="914400" rtl="0" eaLnBrk="0" fontAlgn="base" latinLnBrk="0" hangingPunct="0">
                <a:lnSpc>
                  <a:spcPct val="110000"/>
                </a:lnSpc>
                <a:spcBef>
                  <a:spcPct val="50000"/>
                </a:spcBef>
                <a:spcAft>
                  <a:spcPct val="0"/>
                </a:spcAft>
                <a:buClrTx/>
                <a:buSzTx/>
                <a:buFontTx/>
                <a:buNone/>
                <a:tabLst/>
              </a:pPr>
              <a:endParaRPr kumimoji="0" lang="ru-RU" sz="1600" b="0" i="0" u="none" strike="noStrike" cap="none" normalizeH="0" baseline="0" smtClean="0">
                <a:ln>
                  <a:noFill/>
                </a:ln>
                <a:solidFill>
                  <a:schemeClr val="tx1"/>
                </a:solidFill>
                <a:effectLst/>
                <a:latin typeface="Arial" charset="0"/>
              </a:endParaRPr>
            </a:p>
          </p:txBody>
        </p:sp>
        <p:sp>
          <p:nvSpPr>
            <p:cNvPr id="12" name="Прямоугольник 11"/>
            <p:cNvSpPr/>
            <p:nvPr/>
          </p:nvSpPr>
          <p:spPr>
            <a:xfrm>
              <a:off x="3152774" y="4984273"/>
              <a:ext cx="5495926" cy="1403461"/>
            </a:xfrm>
            <a:prstGeom prst="rect">
              <a:avLst/>
            </a:prstGeom>
          </p:spPr>
          <p:txBody>
            <a:bodyPr wrap="square">
              <a:spAutoFit/>
            </a:bodyPr>
            <a:lstStyle/>
            <a:p>
              <a:pPr algn="l">
                <a:spcBef>
                  <a:spcPts val="0"/>
                </a:spcBef>
              </a:pPr>
              <a:r>
                <a:rPr lang="ru-RU" sz="1200" dirty="0" smtClean="0">
                  <a:solidFill>
                    <a:schemeClr val="accent4">
                      <a:lumMod val="90000"/>
                      <a:lumOff val="10000"/>
                    </a:schemeClr>
                  </a:solidFill>
                  <a:latin typeface="+mj-lt"/>
                </a:rPr>
                <a:t>Документ предназначен для перемещения:</a:t>
              </a:r>
            </a:p>
            <a:p>
              <a:pPr lvl="0" algn="l">
                <a:spcBef>
                  <a:spcPts val="0"/>
                </a:spcBef>
                <a:buFont typeface="Arial" pitchFamily="34" charset="0"/>
                <a:buChar char="•"/>
              </a:pPr>
              <a:r>
                <a:rPr lang="ru-RU" sz="1200" dirty="0" smtClean="0">
                  <a:solidFill>
                    <a:schemeClr val="accent4">
                      <a:lumMod val="90000"/>
                      <a:lumOff val="10000"/>
                    </a:schemeClr>
                  </a:solidFill>
                  <a:latin typeface="+mj-lt"/>
                </a:rPr>
                <a:t>материалов, находящихся в эксплуатации, между подразделениями, сотрудниками, и для изменения назначения использования</a:t>
              </a:r>
            </a:p>
            <a:p>
              <a:pPr lvl="0" algn="l">
                <a:spcBef>
                  <a:spcPts val="0"/>
                </a:spcBef>
                <a:buFont typeface="Arial" pitchFamily="34" charset="0"/>
                <a:buChar char="•"/>
              </a:pPr>
              <a:r>
                <a:rPr lang="ru-RU" sz="1200" dirty="0" smtClean="0">
                  <a:solidFill>
                    <a:schemeClr val="accent4">
                      <a:lumMod val="90000"/>
                      <a:lumOff val="10000"/>
                    </a:schemeClr>
                  </a:solidFill>
                  <a:latin typeface="+mj-lt"/>
                </a:rPr>
                <a:t>материалов, возвращенных из эксплуатации, между складами и для изменения назначения использования</a:t>
              </a:r>
            </a:p>
            <a:p>
              <a:pPr algn="l">
                <a:buFont typeface="Arial" pitchFamily="34" charset="0"/>
                <a:buNone/>
              </a:pPr>
              <a:endParaRPr lang="ru-RU" sz="1200" dirty="0">
                <a:solidFill>
                  <a:schemeClr val="accent4">
                    <a:lumMod val="90000"/>
                    <a:lumOff val="10000"/>
                  </a:schemeClr>
                </a:solidFill>
                <a:latin typeface="+mj-lt"/>
              </a:endParaRPr>
            </a:p>
          </p:txBody>
        </p:sp>
      </p:gr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Рисунок 19" descr="9.jpeg"/>
          <p:cNvPicPr>
            <a:picLocks noChangeAspect="1"/>
          </p:cNvPicPr>
          <p:nvPr/>
        </p:nvPicPr>
        <p:blipFill>
          <a:blip r:embed="rId3" cstate="print"/>
          <a:srcRect l="13463" r="12744"/>
          <a:stretch>
            <a:fillRect/>
          </a:stretch>
        </p:blipFill>
        <p:spPr>
          <a:xfrm>
            <a:off x="7292898" y="5375884"/>
            <a:ext cx="1498676" cy="1063016"/>
          </a:xfrm>
          <a:prstGeom prst="rect">
            <a:avLst/>
          </a:prstGeom>
        </p:spPr>
      </p:pic>
      <p:sp>
        <p:nvSpPr>
          <p:cNvPr id="2" name="Заголовок 1"/>
          <p:cNvSpPr>
            <a:spLocks noGrp="1"/>
          </p:cNvSpPr>
          <p:nvPr>
            <p:ph type="title"/>
          </p:nvPr>
        </p:nvSpPr>
        <p:spPr>
          <a:xfrm>
            <a:off x="1125538" y="19050"/>
            <a:ext cx="7871706" cy="805039"/>
          </a:xfrm>
        </p:spPr>
        <p:txBody>
          <a:bodyPr/>
          <a:lstStyle/>
          <a:p>
            <a:r>
              <a:rPr lang="ru-RU" dirty="0" smtClean="0"/>
              <a:t>Учет спецодежды и инвентаря</a:t>
            </a:r>
            <a:br>
              <a:rPr lang="ru-RU" dirty="0" smtClean="0"/>
            </a:br>
            <a:r>
              <a:rPr lang="ru-RU" dirty="0" smtClean="0"/>
              <a:t>Выработка материалов в эксплуатации</a:t>
            </a:r>
            <a:endParaRPr lang="ru-RU" dirty="0"/>
          </a:p>
        </p:txBody>
      </p:sp>
      <p:grpSp>
        <p:nvGrpSpPr>
          <p:cNvPr id="4" name="Группа 3"/>
          <p:cNvGrpSpPr/>
          <p:nvPr/>
        </p:nvGrpSpPr>
        <p:grpSpPr>
          <a:xfrm>
            <a:off x="514252" y="5270490"/>
            <a:ext cx="5892258" cy="809940"/>
            <a:chOff x="257176" y="3277577"/>
            <a:chExt cx="2152650" cy="2947637"/>
          </a:xfrm>
        </p:grpSpPr>
        <p:sp>
          <p:nvSpPr>
            <p:cNvPr id="8" name="Скругленная прямоугольная выноска 7"/>
            <p:cNvSpPr/>
            <p:nvPr/>
          </p:nvSpPr>
          <p:spPr bwMode="auto">
            <a:xfrm rot="10800000">
              <a:off x="301048" y="3277577"/>
              <a:ext cx="2064905" cy="2947637"/>
            </a:xfrm>
            <a:prstGeom prst="wedgeRoundRectCallout">
              <a:avLst>
                <a:gd name="adj1" fmla="val -15484"/>
                <a:gd name="adj2" fmla="val 73663"/>
                <a:gd name="adj3" fmla="val 16667"/>
              </a:avLst>
            </a:prstGeom>
            <a:solidFill>
              <a:srgbClr val="F2BF7A"/>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91440" tIns="0" rIns="91440" bIns="45720" numCol="1" rtlCol="0" anchor="ctr" anchorCtr="0" compatLnSpc="1">
              <a:prstTxWarp prst="textNoShape">
                <a:avLst/>
              </a:prstTxWarp>
            </a:bodyPr>
            <a:lstStyle/>
            <a:p>
              <a:pPr marL="0" marR="0" indent="0" algn="ctr" defTabSz="914400" rtl="0" eaLnBrk="0" fontAlgn="base" latinLnBrk="0" hangingPunct="0">
                <a:lnSpc>
                  <a:spcPct val="110000"/>
                </a:lnSpc>
                <a:spcBef>
                  <a:spcPct val="50000"/>
                </a:spcBef>
                <a:spcAft>
                  <a:spcPct val="0"/>
                </a:spcAft>
                <a:buClrTx/>
                <a:buSzTx/>
                <a:buFontTx/>
                <a:buNone/>
                <a:tabLst/>
              </a:pPr>
              <a:endParaRPr kumimoji="0" lang="ru-RU" sz="1600" b="0" i="0" u="none" strike="noStrike" cap="none" normalizeH="0" baseline="0" smtClean="0">
                <a:ln>
                  <a:noFill/>
                </a:ln>
                <a:solidFill>
                  <a:schemeClr val="tx1"/>
                </a:solidFill>
                <a:effectLst/>
                <a:latin typeface="Arial" charset="0"/>
              </a:endParaRPr>
            </a:p>
          </p:txBody>
        </p:sp>
        <p:sp>
          <p:nvSpPr>
            <p:cNvPr id="12" name="Прямоугольник 11"/>
            <p:cNvSpPr/>
            <p:nvPr/>
          </p:nvSpPr>
          <p:spPr>
            <a:xfrm>
              <a:off x="257176" y="3588001"/>
              <a:ext cx="2152650" cy="2326790"/>
            </a:xfrm>
            <a:prstGeom prst="rect">
              <a:avLst/>
            </a:prstGeom>
          </p:spPr>
          <p:txBody>
            <a:bodyPr wrap="square">
              <a:spAutoFit/>
            </a:bodyPr>
            <a:lstStyle/>
            <a:p>
              <a:pPr>
                <a:spcBef>
                  <a:spcPts val="0"/>
                </a:spcBef>
              </a:pPr>
              <a:r>
                <a:rPr lang="ru-RU" sz="1200" dirty="0" smtClean="0">
                  <a:solidFill>
                    <a:schemeClr val="accent4">
                      <a:lumMod val="90000"/>
                      <a:lumOff val="10000"/>
                    </a:schemeClr>
                  </a:solidFill>
                  <a:latin typeface="+mj-lt"/>
                </a:rPr>
                <a:t>Используется для отражения фактического количества оборотов материалов в эксплуатации, используемого для расчета амортизации спецодежды и инвентаря, стоимость которых погашается производственным способом</a:t>
              </a:r>
              <a:endParaRPr lang="ru-RU" sz="1200" dirty="0">
                <a:solidFill>
                  <a:schemeClr val="accent4">
                    <a:lumMod val="90000"/>
                    <a:lumOff val="10000"/>
                  </a:schemeClr>
                </a:solidFill>
                <a:latin typeface="+mj-lt"/>
              </a:endParaRPr>
            </a:p>
          </p:txBody>
        </p:sp>
      </p:grpSp>
      <p:sp>
        <p:nvSpPr>
          <p:cNvPr id="13" name="TextBox 12"/>
          <p:cNvSpPr txBox="1"/>
          <p:nvPr/>
        </p:nvSpPr>
        <p:spPr>
          <a:xfrm>
            <a:off x="352424" y="1019175"/>
            <a:ext cx="8429625" cy="342145"/>
          </a:xfrm>
          <a:prstGeom prst="rect">
            <a:avLst/>
          </a:prstGeom>
          <a:noFill/>
        </p:spPr>
        <p:txBody>
          <a:bodyPr wrap="square" rtlCol="0">
            <a:spAutoFit/>
          </a:bodyPr>
          <a:lstStyle/>
          <a:p>
            <a:pPr algn="l"/>
            <a:r>
              <a:rPr lang="ru-RU" b="1" dirty="0" smtClean="0">
                <a:solidFill>
                  <a:schemeClr val="accent4">
                    <a:lumMod val="90000"/>
                    <a:lumOff val="10000"/>
                  </a:schemeClr>
                </a:solidFill>
              </a:rPr>
              <a:t>Раздел «Спецодежда и инвентарь» → «Выработка и амортизация»</a:t>
            </a:r>
            <a:endParaRPr lang="ru-RU" b="1" dirty="0">
              <a:solidFill>
                <a:schemeClr val="accent4">
                  <a:lumMod val="90000"/>
                  <a:lumOff val="10000"/>
                </a:schemeClr>
              </a:solidFill>
            </a:endParaRPr>
          </a:p>
        </p:txBody>
      </p:sp>
      <p:pic>
        <p:nvPicPr>
          <p:cNvPr id="3" name="Рисунок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4252" y="1412919"/>
            <a:ext cx="8105967" cy="3644851"/>
          </a:xfrm>
          <a:prstGeom prst="rect">
            <a:avLst/>
          </a:prstGeom>
          <a:ln>
            <a:solidFill>
              <a:schemeClr val="bg2">
                <a:lumMod val="75000"/>
              </a:schemeClr>
            </a:solidFill>
          </a:ln>
        </p:spPr>
      </p:pic>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Рисунок 22" descr="55.jpg"/>
          <p:cNvPicPr>
            <a:picLocks noChangeAspect="1"/>
          </p:cNvPicPr>
          <p:nvPr/>
        </p:nvPicPr>
        <p:blipFill>
          <a:blip r:embed="rId3" cstate="print"/>
          <a:stretch>
            <a:fillRect/>
          </a:stretch>
        </p:blipFill>
        <p:spPr>
          <a:xfrm>
            <a:off x="438150" y="4891318"/>
            <a:ext cx="1245684" cy="1557106"/>
          </a:xfrm>
          <a:prstGeom prst="rect">
            <a:avLst/>
          </a:prstGeom>
        </p:spPr>
      </p:pic>
      <p:sp>
        <p:nvSpPr>
          <p:cNvPr id="2" name="Заголовок 1"/>
          <p:cNvSpPr>
            <a:spLocks noGrp="1"/>
          </p:cNvSpPr>
          <p:nvPr>
            <p:ph type="title"/>
          </p:nvPr>
        </p:nvSpPr>
        <p:spPr>
          <a:xfrm>
            <a:off x="1125538" y="19050"/>
            <a:ext cx="7871706" cy="805039"/>
          </a:xfrm>
        </p:spPr>
        <p:txBody>
          <a:bodyPr/>
          <a:lstStyle/>
          <a:p>
            <a:r>
              <a:rPr lang="ru-RU" dirty="0" smtClean="0"/>
              <a:t>Учет спецодежды и инвентаря</a:t>
            </a:r>
            <a:br>
              <a:rPr lang="ru-RU" dirty="0" smtClean="0"/>
            </a:br>
            <a:r>
              <a:rPr lang="ru-RU" dirty="0" smtClean="0"/>
              <a:t>Погашение стоимости материалов</a:t>
            </a:r>
            <a:endParaRPr lang="ru-RU" dirty="0"/>
          </a:p>
        </p:txBody>
      </p:sp>
      <p:sp>
        <p:nvSpPr>
          <p:cNvPr id="8" name="Скругленная прямоугольная выноска 7"/>
          <p:cNvSpPr/>
          <p:nvPr/>
        </p:nvSpPr>
        <p:spPr bwMode="auto">
          <a:xfrm rot="10800000">
            <a:off x="2738313" y="4433886"/>
            <a:ext cx="4419608" cy="1181100"/>
          </a:xfrm>
          <a:prstGeom prst="wedgeRoundRectCallout">
            <a:avLst>
              <a:gd name="adj1" fmla="val 35480"/>
              <a:gd name="adj2" fmla="val 73611"/>
              <a:gd name="adj3" fmla="val 16667"/>
            </a:avLst>
          </a:prstGeom>
          <a:solidFill>
            <a:srgbClr val="F2BF7A"/>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91440" tIns="0" rIns="91440" bIns="45720" numCol="1" rtlCol="0" anchor="ctr" anchorCtr="0" compatLnSpc="1">
            <a:prstTxWarp prst="textNoShape">
              <a:avLst/>
            </a:prstTxWarp>
          </a:bodyPr>
          <a:lstStyle/>
          <a:p>
            <a:pPr marL="0" marR="0" indent="0" algn="ctr" defTabSz="914400" rtl="0" eaLnBrk="0" fontAlgn="base" latinLnBrk="0" hangingPunct="0">
              <a:lnSpc>
                <a:spcPct val="110000"/>
              </a:lnSpc>
              <a:spcBef>
                <a:spcPct val="50000"/>
              </a:spcBef>
              <a:spcAft>
                <a:spcPct val="0"/>
              </a:spcAft>
              <a:buClrTx/>
              <a:buSzTx/>
              <a:buFontTx/>
              <a:buNone/>
              <a:tabLst/>
            </a:pPr>
            <a:endParaRPr kumimoji="0" lang="ru-RU" sz="1600" i="0" u="none" strike="noStrike" cap="none" normalizeH="0" baseline="0" dirty="0" smtClean="0">
              <a:ln>
                <a:noFill/>
              </a:ln>
              <a:solidFill>
                <a:schemeClr val="tx1"/>
              </a:solidFill>
              <a:effectLst/>
              <a:latin typeface="Arial" charset="0"/>
            </a:endParaRPr>
          </a:p>
        </p:txBody>
      </p:sp>
      <p:sp>
        <p:nvSpPr>
          <p:cNvPr id="12" name="Прямоугольник 11"/>
          <p:cNvSpPr/>
          <p:nvPr/>
        </p:nvSpPr>
        <p:spPr>
          <a:xfrm>
            <a:off x="2819278" y="4469658"/>
            <a:ext cx="4257676" cy="1107996"/>
          </a:xfrm>
          <a:prstGeom prst="rect">
            <a:avLst/>
          </a:prstGeom>
        </p:spPr>
        <p:txBody>
          <a:bodyPr wrap="square">
            <a:spAutoFit/>
          </a:bodyPr>
          <a:lstStyle/>
          <a:p>
            <a:pPr algn="l">
              <a:spcBef>
                <a:spcPts val="0"/>
              </a:spcBef>
            </a:pPr>
            <a:r>
              <a:rPr lang="ru-RU" sz="1200" dirty="0" smtClean="0">
                <a:solidFill>
                  <a:schemeClr val="accent4">
                    <a:lumMod val="90000"/>
                    <a:lumOff val="10000"/>
                  </a:schemeClr>
                </a:solidFill>
                <a:latin typeface="+mj-lt"/>
              </a:rPr>
              <a:t>предназначен для погашения амортизированной стоимости и срока службы материалов в эксплуатации, документ необходимо оформлять ежемесячно последней датой отчетного периода, до закрытия производственных счетов</a:t>
            </a:r>
            <a:endParaRPr lang="ru-RU" sz="1200" dirty="0">
              <a:solidFill>
                <a:schemeClr val="accent4">
                  <a:lumMod val="90000"/>
                  <a:lumOff val="10000"/>
                </a:schemeClr>
              </a:solidFill>
              <a:latin typeface="+mj-lt"/>
            </a:endParaRPr>
          </a:p>
        </p:txBody>
      </p:sp>
      <p:sp>
        <p:nvSpPr>
          <p:cNvPr id="13" name="TextBox 12"/>
          <p:cNvSpPr txBox="1"/>
          <p:nvPr/>
        </p:nvSpPr>
        <p:spPr>
          <a:xfrm>
            <a:off x="333374" y="1243483"/>
            <a:ext cx="8429625" cy="342145"/>
          </a:xfrm>
          <a:prstGeom prst="rect">
            <a:avLst/>
          </a:prstGeom>
          <a:noFill/>
        </p:spPr>
        <p:txBody>
          <a:bodyPr wrap="square" rtlCol="0">
            <a:spAutoFit/>
          </a:bodyPr>
          <a:lstStyle/>
          <a:p>
            <a:pPr algn="l"/>
            <a:r>
              <a:rPr lang="ru-RU" b="1" dirty="0" smtClean="0">
                <a:solidFill>
                  <a:schemeClr val="accent4">
                    <a:lumMod val="90000"/>
                    <a:lumOff val="10000"/>
                  </a:schemeClr>
                </a:solidFill>
              </a:rPr>
              <a:t>Раздел «Спецодежда и инвентарь» → «Выработка и амортизация»</a:t>
            </a:r>
            <a:endParaRPr lang="ru-RU" b="1" dirty="0">
              <a:solidFill>
                <a:schemeClr val="accent4">
                  <a:lumMod val="90000"/>
                  <a:lumOff val="10000"/>
                </a:schemeClr>
              </a:solidFill>
            </a:endParaRPr>
          </a:p>
        </p:txBody>
      </p:sp>
      <p:pic>
        <p:nvPicPr>
          <p:cNvPr id="3" name="Рисунок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4935" y="1940311"/>
            <a:ext cx="8378064" cy="2074181"/>
          </a:xfrm>
          <a:prstGeom prst="rect">
            <a:avLst/>
          </a:prstGeom>
          <a:ln>
            <a:solidFill>
              <a:schemeClr val="bg2">
                <a:lumMod val="75000"/>
              </a:schemeClr>
            </a:solidFill>
          </a:ln>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0" descr="8.jpg"/>
          <p:cNvPicPr>
            <a:picLocks noChangeAspect="1"/>
          </p:cNvPicPr>
          <p:nvPr/>
        </p:nvPicPr>
        <p:blipFill>
          <a:blip r:embed="rId3" cstate="print"/>
          <a:stretch>
            <a:fillRect/>
          </a:stretch>
        </p:blipFill>
        <p:spPr>
          <a:xfrm>
            <a:off x="7805857" y="2409824"/>
            <a:ext cx="1044080" cy="1276349"/>
          </a:xfrm>
          <a:prstGeom prst="rect">
            <a:avLst/>
          </a:prstGeom>
        </p:spPr>
      </p:pic>
      <p:pic>
        <p:nvPicPr>
          <p:cNvPr id="19" name="Рисунок 18" descr="7.jpg"/>
          <p:cNvPicPr>
            <a:picLocks noChangeAspect="1"/>
          </p:cNvPicPr>
          <p:nvPr/>
        </p:nvPicPr>
        <p:blipFill>
          <a:blip r:embed="rId4" cstate="print"/>
          <a:stretch>
            <a:fillRect/>
          </a:stretch>
        </p:blipFill>
        <p:spPr>
          <a:xfrm>
            <a:off x="7691755" y="4581525"/>
            <a:ext cx="1033938" cy="1285874"/>
          </a:xfrm>
          <a:prstGeom prst="rect">
            <a:avLst/>
          </a:prstGeom>
        </p:spPr>
      </p:pic>
      <p:sp>
        <p:nvSpPr>
          <p:cNvPr id="8" name="Прямоугольник 7"/>
          <p:cNvSpPr/>
          <p:nvPr/>
        </p:nvSpPr>
        <p:spPr>
          <a:xfrm>
            <a:off x="2152650" y="1476375"/>
            <a:ext cx="6573043" cy="1277273"/>
          </a:xfrm>
          <a:prstGeom prst="rect">
            <a:avLst/>
          </a:prstGeom>
        </p:spPr>
        <p:txBody>
          <a:bodyPr wrap="square">
            <a:spAutoFit/>
          </a:bodyPr>
          <a:lstStyle/>
          <a:p>
            <a:pPr algn="l">
              <a:spcBef>
                <a:spcPts val="0"/>
              </a:spcBef>
            </a:pPr>
            <a:r>
              <a:rPr lang="ru-RU" sz="1400" b="1" dirty="0" smtClean="0">
                <a:solidFill>
                  <a:schemeClr val="accent4">
                    <a:lumMod val="90000"/>
                    <a:lumOff val="10000"/>
                  </a:schemeClr>
                </a:solidFill>
                <a:latin typeface="+mn-lt"/>
              </a:rPr>
              <a:t>Перед Вами стоит нелегкая задача учесть все затраты на производство СМР с детализацией по объектам</a:t>
            </a:r>
            <a:r>
              <a:rPr lang="en-US" sz="1400" b="1" dirty="0" smtClean="0">
                <a:solidFill>
                  <a:schemeClr val="accent4">
                    <a:lumMod val="90000"/>
                    <a:lumOff val="10000"/>
                  </a:schemeClr>
                </a:solidFill>
                <a:latin typeface="+mn-lt"/>
              </a:rPr>
              <a:t> </a:t>
            </a:r>
            <a:r>
              <a:rPr lang="ru-RU" sz="1400" b="1" dirty="0" smtClean="0">
                <a:solidFill>
                  <a:schemeClr val="accent4">
                    <a:lumMod val="90000"/>
                    <a:lumOff val="10000"/>
                  </a:schemeClr>
                </a:solidFill>
                <a:latin typeface="+mn-lt"/>
              </a:rPr>
              <a:t>строительства и подразделениям! </a:t>
            </a:r>
          </a:p>
          <a:p>
            <a:pPr algn="l">
              <a:spcBef>
                <a:spcPts val="0"/>
              </a:spcBef>
            </a:pPr>
            <a:endParaRPr lang="ru-RU" sz="1200" b="1" dirty="0" smtClean="0">
              <a:solidFill>
                <a:schemeClr val="tx1">
                  <a:lumMod val="50000"/>
                  <a:lumOff val="50000"/>
                </a:schemeClr>
              </a:solidFill>
              <a:latin typeface="+mn-lt"/>
            </a:endParaRPr>
          </a:p>
          <a:p>
            <a:pPr algn="l">
              <a:spcBef>
                <a:spcPts val="0"/>
              </a:spcBef>
            </a:pPr>
            <a:r>
              <a:rPr lang="ru-RU" sz="1400" b="1" dirty="0" smtClean="0">
                <a:solidFill>
                  <a:schemeClr val="tx1">
                    <a:lumMod val="50000"/>
                    <a:lumOff val="50000"/>
                  </a:schemeClr>
                </a:solidFill>
                <a:latin typeface="+mn-lt"/>
              </a:rPr>
              <a:t>Возможно ли оперативно вести бухгалтерский учет в строительной организации по следующим направлениям?</a:t>
            </a:r>
          </a:p>
        </p:txBody>
      </p:sp>
      <p:sp>
        <p:nvSpPr>
          <p:cNvPr id="7" name="Прямоугольник 6"/>
          <p:cNvSpPr/>
          <p:nvPr/>
        </p:nvSpPr>
        <p:spPr>
          <a:xfrm>
            <a:off x="2476500" y="1068699"/>
            <a:ext cx="5962650" cy="373436"/>
          </a:xfrm>
          <a:prstGeom prst="rect">
            <a:avLst/>
          </a:prstGeom>
        </p:spPr>
        <p:txBody>
          <a:bodyPr wrap="square">
            <a:spAutoFit/>
          </a:bodyPr>
          <a:lstStyle/>
          <a:p>
            <a:r>
              <a:rPr lang="ru-RU" sz="1800" dirty="0" smtClean="0">
                <a:solidFill>
                  <a:schemeClr val="accent4">
                    <a:lumMod val="90000"/>
                    <a:lumOff val="10000"/>
                  </a:schemeClr>
                </a:solidFill>
                <a:cs typeface="Times New Roman" pitchFamily="18" charset="0"/>
              </a:rPr>
              <a:t>Итак, Вы – </a:t>
            </a:r>
            <a:r>
              <a:rPr lang="ru-RU" b="1" u="sng" dirty="0" smtClean="0">
                <a:solidFill>
                  <a:schemeClr val="accent4">
                    <a:lumMod val="90000"/>
                    <a:lumOff val="10000"/>
                  </a:schemeClr>
                </a:solidFill>
                <a:cs typeface="Times New Roman" pitchFamily="18" charset="0"/>
              </a:rPr>
              <a:t>бухгалтер строительной организации</a:t>
            </a:r>
          </a:p>
        </p:txBody>
      </p:sp>
      <p:sp>
        <p:nvSpPr>
          <p:cNvPr id="10" name="Прямоугольник 9"/>
          <p:cNvSpPr/>
          <p:nvPr/>
        </p:nvSpPr>
        <p:spPr>
          <a:xfrm>
            <a:off x="294571" y="5675366"/>
            <a:ext cx="8544629" cy="1148007"/>
          </a:xfrm>
          <a:prstGeom prst="rect">
            <a:avLst/>
          </a:prstGeom>
        </p:spPr>
        <p:txBody>
          <a:bodyPr wrap="square">
            <a:spAutoFit/>
          </a:bodyPr>
          <a:lstStyle/>
          <a:p>
            <a:pPr algn="l"/>
            <a:r>
              <a:rPr lang="ru-RU" sz="1400" b="1" dirty="0" smtClean="0">
                <a:solidFill>
                  <a:schemeClr val="accent4">
                    <a:lumMod val="90000"/>
                    <a:lumOff val="10000"/>
                  </a:schemeClr>
                </a:solidFill>
              </a:rPr>
              <a:t>С программным продуктом </a:t>
            </a:r>
            <a:r>
              <a:rPr lang="ru-RU" sz="1400" b="1" dirty="0" smtClean="0">
                <a:solidFill>
                  <a:srgbClr val="0070C0"/>
                </a:solidFill>
              </a:rPr>
              <a:t>«1С:Бухгалтерия строительной организации для Казахстана»</a:t>
            </a:r>
            <a:r>
              <a:rPr lang="en-US" sz="1400" b="1" dirty="0" smtClean="0">
                <a:solidFill>
                  <a:srgbClr val="0070C0"/>
                </a:solidFill>
              </a:rPr>
              <a:t> </a:t>
            </a:r>
            <a:r>
              <a:rPr lang="ru-RU" sz="1400" b="1" dirty="0" smtClean="0">
                <a:solidFill>
                  <a:schemeClr val="accent4">
                    <a:lumMod val="90000"/>
                    <a:lumOff val="10000"/>
                  </a:schemeClr>
                </a:solidFill>
              </a:rPr>
              <a:t>у Вас появилась возможность  легко и просто вести все виды бухгалтерского учета в строительстве с максимальной детализацией </a:t>
            </a:r>
          </a:p>
          <a:p>
            <a:pPr algn="l"/>
            <a:endParaRPr lang="ru-RU" sz="1400" b="1" dirty="0">
              <a:solidFill>
                <a:schemeClr val="accent4">
                  <a:lumMod val="90000"/>
                  <a:lumOff val="10000"/>
                </a:schemeClr>
              </a:solidFill>
            </a:endParaRPr>
          </a:p>
        </p:txBody>
      </p:sp>
      <p:sp>
        <p:nvSpPr>
          <p:cNvPr id="13" name="Прямоугольник 12"/>
          <p:cNvSpPr/>
          <p:nvPr/>
        </p:nvSpPr>
        <p:spPr>
          <a:xfrm>
            <a:off x="314324" y="2876550"/>
            <a:ext cx="8505825" cy="2733056"/>
          </a:xfrm>
          <a:prstGeom prst="rect">
            <a:avLst/>
          </a:prstGeom>
        </p:spPr>
        <p:txBody>
          <a:bodyPr wrap="square">
            <a:spAutoFit/>
          </a:bodyPr>
          <a:lstStyle/>
          <a:p>
            <a:pPr algn="l">
              <a:spcBef>
                <a:spcPts val="0"/>
              </a:spcBef>
              <a:buFont typeface="Wingdings" pitchFamily="2" charset="2"/>
              <a:buChar char="ü"/>
            </a:pPr>
            <a:r>
              <a:rPr lang="ru-RU" sz="1200" b="1" dirty="0" smtClean="0">
                <a:solidFill>
                  <a:schemeClr val="accent4">
                    <a:lumMod val="90000"/>
                    <a:lumOff val="10000"/>
                  </a:schemeClr>
                </a:solidFill>
              </a:rPr>
              <a:t>Учет финансирования, использования средств источников финансирования</a:t>
            </a:r>
          </a:p>
          <a:p>
            <a:pPr algn="l">
              <a:spcBef>
                <a:spcPts val="0"/>
              </a:spcBef>
              <a:buFont typeface="Wingdings" pitchFamily="2" charset="2"/>
              <a:buChar char="ü"/>
            </a:pPr>
            <a:endParaRPr lang="ru-RU" sz="1200" b="1" dirty="0" smtClean="0">
              <a:solidFill>
                <a:schemeClr val="accent4">
                  <a:lumMod val="90000"/>
                  <a:lumOff val="10000"/>
                </a:schemeClr>
              </a:solidFill>
            </a:endParaRPr>
          </a:p>
          <a:p>
            <a:pPr algn="l">
              <a:spcBef>
                <a:spcPts val="0"/>
              </a:spcBef>
              <a:buFont typeface="Wingdings" pitchFamily="2" charset="2"/>
              <a:buChar char="ü"/>
            </a:pPr>
            <a:r>
              <a:rPr lang="ru-RU" sz="1200" b="1" dirty="0" smtClean="0">
                <a:solidFill>
                  <a:schemeClr val="accent4">
                    <a:lumMod val="90000"/>
                    <a:lumOff val="10000"/>
                  </a:schemeClr>
                </a:solidFill>
              </a:rPr>
              <a:t>Учет затрат организации на выполнение строительных работ в разрезе объектов строительства</a:t>
            </a:r>
          </a:p>
          <a:p>
            <a:pPr algn="l">
              <a:spcBef>
                <a:spcPts val="0"/>
              </a:spcBef>
              <a:buFont typeface="Wingdings" pitchFamily="2" charset="2"/>
              <a:buChar char="ü"/>
            </a:pPr>
            <a:endParaRPr lang="ru-RU" sz="1200" b="1" dirty="0" smtClean="0">
              <a:solidFill>
                <a:schemeClr val="accent4">
                  <a:lumMod val="90000"/>
                  <a:lumOff val="10000"/>
                </a:schemeClr>
              </a:solidFill>
            </a:endParaRPr>
          </a:p>
          <a:p>
            <a:pPr algn="l">
              <a:spcBef>
                <a:spcPts val="0"/>
              </a:spcBef>
              <a:buFont typeface="Wingdings" pitchFamily="2" charset="2"/>
              <a:buChar char="ü"/>
            </a:pPr>
            <a:r>
              <a:rPr lang="ru-RU" sz="1200" b="1" dirty="0" smtClean="0">
                <a:solidFill>
                  <a:schemeClr val="accent4">
                    <a:lumMod val="90000"/>
                    <a:lumOff val="10000"/>
                  </a:schemeClr>
                </a:solidFill>
              </a:rPr>
              <a:t>Оплата труда и учет отработанного времени</a:t>
            </a:r>
          </a:p>
          <a:p>
            <a:pPr algn="l">
              <a:spcBef>
                <a:spcPts val="0"/>
              </a:spcBef>
              <a:buFont typeface="Wingdings" pitchFamily="2" charset="2"/>
              <a:buChar char="ü"/>
            </a:pPr>
            <a:endParaRPr lang="ru-RU" sz="1200" b="1" dirty="0" smtClean="0">
              <a:solidFill>
                <a:schemeClr val="accent4">
                  <a:lumMod val="90000"/>
                  <a:lumOff val="10000"/>
                </a:schemeClr>
              </a:solidFill>
            </a:endParaRPr>
          </a:p>
          <a:p>
            <a:pPr algn="l">
              <a:spcBef>
                <a:spcPts val="0"/>
              </a:spcBef>
              <a:buFont typeface="Wingdings" pitchFamily="2" charset="2"/>
              <a:buChar char="ü"/>
            </a:pPr>
            <a:r>
              <a:rPr lang="ru-RU" sz="1200" b="1" dirty="0" smtClean="0">
                <a:solidFill>
                  <a:schemeClr val="accent4">
                    <a:lumMod val="90000"/>
                    <a:lumOff val="10000"/>
                  </a:schemeClr>
                </a:solidFill>
              </a:rPr>
              <a:t>Материальный учет</a:t>
            </a:r>
          </a:p>
          <a:p>
            <a:pPr algn="l">
              <a:spcBef>
                <a:spcPts val="0"/>
              </a:spcBef>
              <a:buFont typeface="Wingdings" pitchFamily="2" charset="2"/>
              <a:buChar char="ü"/>
            </a:pPr>
            <a:endParaRPr lang="ru-RU" sz="1200" b="1" dirty="0" smtClean="0">
              <a:solidFill>
                <a:schemeClr val="accent4">
                  <a:lumMod val="90000"/>
                  <a:lumOff val="10000"/>
                </a:schemeClr>
              </a:solidFill>
            </a:endParaRPr>
          </a:p>
          <a:p>
            <a:pPr algn="l">
              <a:spcBef>
                <a:spcPts val="0"/>
              </a:spcBef>
              <a:buFont typeface="Wingdings" pitchFamily="2" charset="2"/>
              <a:buChar char="ü"/>
            </a:pPr>
            <a:r>
              <a:rPr lang="ru-RU" sz="1200" b="1" dirty="0" smtClean="0">
                <a:solidFill>
                  <a:schemeClr val="accent4">
                    <a:lumMod val="90000"/>
                    <a:lumOff val="10000"/>
                  </a:schemeClr>
                </a:solidFill>
              </a:rPr>
              <a:t>Учет механизации СМР</a:t>
            </a:r>
          </a:p>
          <a:p>
            <a:pPr algn="l">
              <a:spcBef>
                <a:spcPts val="0"/>
              </a:spcBef>
              <a:buFont typeface="Wingdings" pitchFamily="2" charset="2"/>
              <a:buChar char="ü"/>
            </a:pPr>
            <a:endParaRPr lang="ru-RU" sz="1200" b="1" dirty="0" smtClean="0">
              <a:solidFill>
                <a:schemeClr val="accent4">
                  <a:lumMod val="90000"/>
                  <a:lumOff val="10000"/>
                </a:schemeClr>
              </a:solidFill>
            </a:endParaRPr>
          </a:p>
          <a:p>
            <a:pPr algn="l">
              <a:spcBef>
                <a:spcPts val="0"/>
              </a:spcBef>
              <a:buFont typeface="Wingdings" pitchFamily="2" charset="2"/>
              <a:buChar char="ü"/>
            </a:pPr>
            <a:r>
              <a:rPr lang="ru-RU" sz="1200" b="1" dirty="0" smtClean="0">
                <a:solidFill>
                  <a:schemeClr val="accent4">
                    <a:lumMod val="90000"/>
                    <a:lumOff val="10000"/>
                  </a:schemeClr>
                </a:solidFill>
              </a:rPr>
              <a:t>Расчет себестоимости строительно-монтажных работ</a:t>
            </a:r>
          </a:p>
          <a:p>
            <a:pPr algn="l">
              <a:spcBef>
                <a:spcPts val="0"/>
              </a:spcBef>
              <a:buFont typeface="Wingdings" pitchFamily="2" charset="2"/>
              <a:buChar char="ü"/>
            </a:pPr>
            <a:endParaRPr lang="ru-RU" sz="1200" b="1" dirty="0" smtClean="0">
              <a:solidFill>
                <a:schemeClr val="accent4">
                  <a:lumMod val="90000"/>
                  <a:lumOff val="10000"/>
                </a:schemeClr>
              </a:solidFill>
            </a:endParaRPr>
          </a:p>
          <a:p>
            <a:pPr algn="l">
              <a:spcBef>
                <a:spcPts val="0"/>
              </a:spcBef>
              <a:buFont typeface="Wingdings" pitchFamily="2" charset="2"/>
              <a:buChar char="ü"/>
            </a:pPr>
            <a:r>
              <a:rPr lang="ru-RU" sz="1200" b="1" dirty="0" smtClean="0">
                <a:solidFill>
                  <a:schemeClr val="accent4">
                    <a:lumMod val="90000"/>
                    <a:lumOff val="10000"/>
                  </a:schemeClr>
                </a:solidFill>
              </a:rPr>
              <a:t> Учет незавершенного производства строительно-монтажных работ</a:t>
            </a:r>
          </a:p>
        </p:txBody>
      </p:sp>
      <p:pic>
        <p:nvPicPr>
          <p:cNvPr id="12" name="Рисунок 11" descr="39.jpeg"/>
          <p:cNvPicPr>
            <a:picLocks noChangeAspect="1"/>
          </p:cNvPicPr>
          <p:nvPr/>
        </p:nvPicPr>
        <p:blipFill>
          <a:blip r:embed="rId5" cstate="print"/>
          <a:stretch>
            <a:fillRect/>
          </a:stretch>
        </p:blipFill>
        <p:spPr>
          <a:xfrm>
            <a:off x="366712" y="1085850"/>
            <a:ext cx="1866399" cy="1619250"/>
          </a:xfrm>
          <a:prstGeom prst="rect">
            <a:avLst/>
          </a:prstGeom>
        </p:spPr>
      </p:pic>
      <p:sp>
        <p:nvSpPr>
          <p:cNvPr id="9" name="Rectangle 2"/>
          <p:cNvSpPr>
            <a:spLocks noGrp="1" noChangeArrowheads="1"/>
          </p:cNvSpPr>
          <p:nvPr>
            <p:ph type="title"/>
          </p:nvPr>
        </p:nvSpPr>
        <p:spPr>
          <a:xfrm>
            <a:off x="1073150" y="0"/>
            <a:ext cx="8070850" cy="800100"/>
          </a:xfrm>
        </p:spPr>
        <p:txBody>
          <a:bodyPr/>
          <a:lstStyle/>
          <a:p>
            <a:r>
              <a:rPr lang="ru-RU" dirty="0" smtClean="0">
                <a:cs typeface="Times New Roman" pitchFamily="18" charset="0"/>
              </a:rPr>
              <a:t>1С:Бухгалтерия </a:t>
            </a:r>
            <a:r>
              <a:rPr lang="ru-RU" dirty="0">
                <a:cs typeface="Times New Roman" pitchFamily="18" charset="0"/>
              </a:rPr>
              <a:t>строительной </a:t>
            </a:r>
            <a:r>
              <a:rPr lang="ru-RU" dirty="0" smtClean="0">
                <a:cs typeface="Times New Roman" pitchFamily="18" charset="0"/>
              </a:rPr>
              <a:t>организации для Казахстана</a:t>
            </a:r>
            <a:endParaRPr lang="ru-RU" dirty="0">
              <a:cs typeface="Times New Roman" pitchFamily="18" charset="0"/>
            </a:endParaRP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Рисунок 20" descr="19.jpeg"/>
          <p:cNvPicPr>
            <a:picLocks noChangeAspect="1"/>
          </p:cNvPicPr>
          <p:nvPr/>
        </p:nvPicPr>
        <p:blipFill>
          <a:blip r:embed="rId3" cstate="print"/>
          <a:stretch>
            <a:fillRect/>
          </a:stretch>
        </p:blipFill>
        <p:spPr>
          <a:xfrm>
            <a:off x="342895" y="5386286"/>
            <a:ext cx="993207" cy="742950"/>
          </a:xfrm>
          <a:prstGeom prst="rect">
            <a:avLst/>
          </a:prstGeom>
        </p:spPr>
      </p:pic>
      <p:sp>
        <p:nvSpPr>
          <p:cNvPr id="2" name="Заголовок 1"/>
          <p:cNvSpPr>
            <a:spLocks noGrp="1"/>
          </p:cNvSpPr>
          <p:nvPr>
            <p:ph type="title"/>
          </p:nvPr>
        </p:nvSpPr>
        <p:spPr>
          <a:xfrm>
            <a:off x="1125538" y="19050"/>
            <a:ext cx="7871706" cy="805039"/>
          </a:xfrm>
        </p:spPr>
        <p:txBody>
          <a:bodyPr/>
          <a:lstStyle/>
          <a:p>
            <a:r>
              <a:rPr lang="ru-RU" dirty="0" smtClean="0"/>
              <a:t>Учет спецодежды и инвентаря</a:t>
            </a:r>
            <a:br>
              <a:rPr lang="ru-RU" dirty="0" smtClean="0"/>
            </a:br>
            <a:r>
              <a:rPr lang="ru-RU" dirty="0" smtClean="0"/>
              <a:t>Планирование обеспеченности материалами</a:t>
            </a:r>
            <a:endParaRPr lang="ru-RU" dirty="0"/>
          </a:p>
        </p:txBody>
      </p:sp>
      <p:sp>
        <p:nvSpPr>
          <p:cNvPr id="13" name="TextBox 12"/>
          <p:cNvSpPr txBox="1"/>
          <p:nvPr/>
        </p:nvSpPr>
        <p:spPr>
          <a:xfrm>
            <a:off x="361949" y="1085850"/>
            <a:ext cx="8429625" cy="342145"/>
          </a:xfrm>
          <a:prstGeom prst="rect">
            <a:avLst/>
          </a:prstGeom>
          <a:noFill/>
        </p:spPr>
        <p:txBody>
          <a:bodyPr wrap="square" rtlCol="0">
            <a:spAutoFit/>
          </a:bodyPr>
          <a:lstStyle/>
          <a:p>
            <a:pPr algn="l"/>
            <a:r>
              <a:rPr lang="ru-RU" b="1" dirty="0" smtClean="0">
                <a:solidFill>
                  <a:schemeClr val="accent4">
                    <a:lumMod val="90000"/>
                    <a:lumOff val="10000"/>
                  </a:schemeClr>
                </a:solidFill>
              </a:rPr>
              <a:t>Раздел «Спецодежда и инвентарь» → «Планирование обеспеченности»</a:t>
            </a:r>
            <a:endParaRPr lang="ru-RU" b="1" dirty="0">
              <a:solidFill>
                <a:schemeClr val="accent4">
                  <a:lumMod val="90000"/>
                  <a:lumOff val="10000"/>
                </a:schemeClr>
              </a:solidFill>
            </a:endParaRPr>
          </a:p>
        </p:txBody>
      </p:sp>
      <p:grpSp>
        <p:nvGrpSpPr>
          <p:cNvPr id="6" name="Группа 5"/>
          <p:cNvGrpSpPr/>
          <p:nvPr/>
        </p:nvGrpSpPr>
        <p:grpSpPr>
          <a:xfrm>
            <a:off x="516209" y="3634522"/>
            <a:ext cx="3848103" cy="866777"/>
            <a:chOff x="342895" y="4219573"/>
            <a:chExt cx="3848103" cy="866777"/>
          </a:xfrm>
        </p:grpSpPr>
        <p:sp>
          <p:nvSpPr>
            <p:cNvPr id="20" name="Скругленная прямоугольная выноска 19"/>
            <p:cNvSpPr/>
            <p:nvPr/>
          </p:nvSpPr>
          <p:spPr bwMode="auto">
            <a:xfrm rot="10800000">
              <a:off x="342895" y="4219573"/>
              <a:ext cx="3848103" cy="866777"/>
            </a:xfrm>
            <a:prstGeom prst="wedgeRoundRectCallout">
              <a:avLst>
                <a:gd name="adj1" fmla="val -61775"/>
                <a:gd name="adj2" fmla="val -58772"/>
                <a:gd name="adj3" fmla="val 16667"/>
              </a:avLst>
            </a:prstGeom>
            <a:solidFill>
              <a:srgbClr val="F2BF7A"/>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91440" tIns="0" rIns="91440" bIns="45720" numCol="1" rtlCol="0" anchor="ctr" anchorCtr="0" compatLnSpc="1">
              <a:prstTxWarp prst="textNoShape">
                <a:avLst/>
              </a:prstTxWarp>
            </a:bodyPr>
            <a:lstStyle/>
            <a:p>
              <a:pPr marL="0" marR="0" indent="0" algn="ctr" defTabSz="914400" rtl="0" eaLnBrk="0" fontAlgn="base" latinLnBrk="0" hangingPunct="0">
                <a:lnSpc>
                  <a:spcPct val="110000"/>
                </a:lnSpc>
                <a:spcBef>
                  <a:spcPct val="50000"/>
                </a:spcBef>
                <a:spcAft>
                  <a:spcPct val="0"/>
                </a:spcAft>
                <a:buClrTx/>
                <a:buSzTx/>
                <a:buFontTx/>
                <a:buNone/>
                <a:tabLst/>
              </a:pPr>
              <a:endParaRPr kumimoji="0" lang="ru-RU" sz="1600" b="0" i="0" u="none" strike="noStrike" cap="none" normalizeH="0" baseline="0" smtClean="0">
                <a:ln>
                  <a:noFill/>
                </a:ln>
                <a:solidFill>
                  <a:schemeClr val="tx1"/>
                </a:solidFill>
                <a:effectLst/>
                <a:latin typeface="Arial" charset="0"/>
              </a:endParaRPr>
            </a:p>
          </p:txBody>
        </p:sp>
        <p:sp>
          <p:nvSpPr>
            <p:cNvPr id="17" name="Прямоугольник 16"/>
            <p:cNvSpPr/>
            <p:nvPr/>
          </p:nvSpPr>
          <p:spPr>
            <a:xfrm>
              <a:off x="352425" y="4327047"/>
              <a:ext cx="3781425" cy="701731"/>
            </a:xfrm>
            <a:prstGeom prst="rect">
              <a:avLst/>
            </a:prstGeom>
          </p:spPr>
          <p:txBody>
            <a:bodyPr wrap="square">
              <a:spAutoFit/>
            </a:bodyPr>
            <a:lstStyle/>
            <a:p>
              <a:r>
                <a:rPr lang="ru-RU" sz="1200" dirty="0" smtClean="0">
                  <a:solidFill>
                    <a:schemeClr val="accent4">
                      <a:lumMod val="90000"/>
                      <a:lumOff val="10000"/>
                    </a:schemeClr>
                  </a:solidFill>
                </a:rPr>
                <a:t>Хранит количественные нормы обеспеченности спецодеждой и инвентарем на штатную единицу. Составляется в разрезе должностей организации</a:t>
              </a:r>
            </a:p>
          </p:txBody>
        </p:sp>
      </p:grpSp>
      <p:pic>
        <p:nvPicPr>
          <p:cNvPr id="3" name="Рисунок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2895" y="1464045"/>
            <a:ext cx="7373750" cy="2066019"/>
          </a:xfrm>
          <a:prstGeom prst="rect">
            <a:avLst/>
          </a:prstGeom>
          <a:ln>
            <a:solidFill>
              <a:schemeClr val="bg2">
                <a:lumMod val="75000"/>
              </a:schemeClr>
            </a:solidFill>
          </a:ln>
        </p:spPr>
      </p:pic>
      <p:grpSp>
        <p:nvGrpSpPr>
          <p:cNvPr id="4" name="Группа 3"/>
          <p:cNvGrpSpPr/>
          <p:nvPr/>
        </p:nvGrpSpPr>
        <p:grpSpPr>
          <a:xfrm>
            <a:off x="6265127" y="3024920"/>
            <a:ext cx="1895470" cy="1476379"/>
            <a:chOff x="6934200" y="1152520"/>
            <a:chExt cx="1895470" cy="1476379"/>
          </a:xfrm>
        </p:grpSpPr>
        <p:sp>
          <p:nvSpPr>
            <p:cNvPr id="8" name="Скругленная прямоугольная выноска 7"/>
            <p:cNvSpPr/>
            <p:nvPr/>
          </p:nvSpPr>
          <p:spPr bwMode="auto">
            <a:xfrm rot="10800000">
              <a:off x="6943723" y="1152520"/>
              <a:ext cx="1885947" cy="1476379"/>
            </a:xfrm>
            <a:prstGeom prst="wedgeRoundRectCallout">
              <a:avLst>
                <a:gd name="adj1" fmla="val 94960"/>
                <a:gd name="adj2" fmla="val 49311"/>
                <a:gd name="adj3" fmla="val 16667"/>
              </a:avLst>
            </a:prstGeom>
            <a:solidFill>
              <a:srgbClr val="F2BF7A"/>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91440" tIns="0" rIns="91440" bIns="45720" numCol="1" rtlCol="0" anchor="ctr" anchorCtr="0" compatLnSpc="1">
              <a:prstTxWarp prst="textNoShape">
                <a:avLst/>
              </a:prstTxWarp>
            </a:bodyPr>
            <a:lstStyle/>
            <a:p>
              <a:pPr marL="0" marR="0" indent="0" algn="ctr" defTabSz="914400" rtl="0" eaLnBrk="0" fontAlgn="base" latinLnBrk="0" hangingPunct="0">
                <a:lnSpc>
                  <a:spcPct val="110000"/>
                </a:lnSpc>
                <a:spcBef>
                  <a:spcPct val="50000"/>
                </a:spcBef>
                <a:spcAft>
                  <a:spcPct val="0"/>
                </a:spcAft>
                <a:buClrTx/>
                <a:buSzTx/>
                <a:buFontTx/>
                <a:buNone/>
                <a:tabLst/>
              </a:pPr>
              <a:endParaRPr kumimoji="0" lang="ru-RU" sz="1600" b="0" i="0" u="none" strike="noStrike" cap="none" normalizeH="0" baseline="0" smtClean="0">
                <a:ln>
                  <a:noFill/>
                </a:ln>
                <a:solidFill>
                  <a:schemeClr val="tx1"/>
                </a:solidFill>
                <a:effectLst/>
                <a:latin typeface="Arial" charset="0"/>
              </a:endParaRPr>
            </a:p>
          </p:txBody>
        </p:sp>
        <p:sp>
          <p:nvSpPr>
            <p:cNvPr id="12" name="Прямоугольник 11"/>
            <p:cNvSpPr/>
            <p:nvPr/>
          </p:nvSpPr>
          <p:spPr>
            <a:xfrm>
              <a:off x="6934200" y="1231423"/>
              <a:ext cx="1809750" cy="1295419"/>
            </a:xfrm>
            <a:prstGeom prst="rect">
              <a:avLst/>
            </a:prstGeom>
          </p:spPr>
          <p:txBody>
            <a:bodyPr wrap="square">
              <a:spAutoFit/>
            </a:bodyPr>
            <a:lstStyle/>
            <a:p>
              <a:pPr>
                <a:spcBef>
                  <a:spcPts val="0"/>
                </a:spcBef>
              </a:pPr>
              <a:r>
                <a:rPr lang="ru-RU" sz="1200" dirty="0" smtClean="0">
                  <a:solidFill>
                    <a:schemeClr val="accent4">
                      <a:lumMod val="90000"/>
                      <a:lumOff val="10000"/>
                    </a:schemeClr>
                  </a:solidFill>
                  <a:latin typeface="+mj-lt"/>
                </a:rPr>
                <a:t>Позволяет рассчитать на определенную дату потребность в приобретении средств индивидуальной защиты и инвентаря</a:t>
              </a:r>
              <a:endParaRPr lang="ru-RU" sz="1200" dirty="0">
                <a:solidFill>
                  <a:schemeClr val="accent4">
                    <a:lumMod val="90000"/>
                    <a:lumOff val="10000"/>
                  </a:schemeClr>
                </a:solidFill>
                <a:latin typeface="+mj-lt"/>
              </a:endParaRPr>
            </a:p>
          </p:txBody>
        </p:sp>
      </p:grpSp>
      <p:pic>
        <p:nvPicPr>
          <p:cNvPr id="5" name="Рисунок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31357" y="4605758"/>
            <a:ext cx="7422854" cy="1561056"/>
          </a:xfrm>
          <a:prstGeom prst="rect">
            <a:avLst/>
          </a:prstGeom>
          <a:ln>
            <a:solidFill>
              <a:schemeClr val="bg2">
                <a:lumMod val="75000"/>
              </a:schemeClr>
            </a:solidFill>
          </a:ln>
        </p:spPr>
      </p:pic>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Рисунок 18" descr="17.jpeg"/>
          <p:cNvPicPr>
            <a:picLocks noChangeAspect="1"/>
          </p:cNvPicPr>
          <p:nvPr/>
        </p:nvPicPr>
        <p:blipFill>
          <a:blip r:embed="rId3" cstate="print"/>
          <a:stretch>
            <a:fillRect/>
          </a:stretch>
        </p:blipFill>
        <p:spPr>
          <a:xfrm>
            <a:off x="352425" y="1485900"/>
            <a:ext cx="2381651" cy="1057275"/>
          </a:xfrm>
          <a:prstGeom prst="rect">
            <a:avLst/>
          </a:prstGeom>
        </p:spPr>
      </p:pic>
      <p:pic>
        <p:nvPicPr>
          <p:cNvPr id="20" name="Рисунок 19" descr="18.jpeg"/>
          <p:cNvPicPr>
            <a:picLocks noChangeAspect="1"/>
          </p:cNvPicPr>
          <p:nvPr/>
        </p:nvPicPr>
        <p:blipFill>
          <a:blip r:embed="rId4" cstate="print"/>
          <a:stretch>
            <a:fillRect/>
          </a:stretch>
        </p:blipFill>
        <p:spPr>
          <a:xfrm>
            <a:off x="5999698" y="1123950"/>
            <a:ext cx="1172627" cy="1076325"/>
          </a:xfrm>
          <a:prstGeom prst="rect">
            <a:avLst/>
          </a:prstGeom>
        </p:spPr>
      </p:pic>
      <p:graphicFrame>
        <p:nvGraphicFramePr>
          <p:cNvPr id="13" name="Схема 12"/>
          <p:cNvGraphicFramePr/>
          <p:nvPr/>
        </p:nvGraphicFramePr>
        <p:xfrm>
          <a:off x="1579761" y="1425835"/>
          <a:ext cx="6859390" cy="499401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7" name="Рисунок 16" descr="15.jpeg"/>
          <p:cNvPicPr>
            <a:picLocks noChangeAspect="1"/>
          </p:cNvPicPr>
          <p:nvPr/>
        </p:nvPicPr>
        <p:blipFill>
          <a:blip r:embed="rId10" cstate="print"/>
          <a:stretch>
            <a:fillRect/>
          </a:stretch>
        </p:blipFill>
        <p:spPr>
          <a:xfrm>
            <a:off x="512446" y="5286374"/>
            <a:ext cx="1954532" cy="1085851"/>
          </a:xfrm>
          <a:prstGeom prst="rect">
            <a:avLst/>
          </a:prstGeom>
        </p:spPr>
      </p:pic>
      <p:sp>
        <p:nvSpPr>
          <p:cNvPr id="2" name="Заголовок 1"/>
          <p:cNvSpPr>
            <a:spLocks noGrp="1"/>
          </p:cNvSpPr>
          <p:nvPr>
            <p:ph type="title"/>
          </p:nvPr>
        </p:nvSpPr>
        <p:spPr>
          <a:xfrm>
            <a:off x="1125538" y="19050"/>
            <a:ext cx="7871706" cy="805039"/>
          </a:xfrm>
        </p:spPr>
        <p:txBody>
          <a:bodyPr/>
          <a:lstStyle/>
          <a:p>
            <a:r>
              <a:rPr lang="ru-RU" dirty="0" smtClean="0"/>
              <a:t>Ведение ордерного склада</a:t>
            </a:r>
            <a:br>
              <a:rPr lang="ru-RU" dirty="0" smtClean="0"/>
            </a:br>
            <a:r>
              <a:rPr lang="ru-RU" dirty="0" smtClean="0"/>
              <a:t>Отчетность подсистемы «Спецодежда и инвентарь» </a:t>
            </a:r>
            <a:endParaRPr lang="ru-RU" dirty="0"/>
          </a:p>
        </p:txBody>
      </p:sp>
      <p:sp>
        <p:nvSpPr>
          <p:cNvPr id="12" name="TextBox 11"/>
          <p:cNvSpPr txBox="1"/>
          <p:nvPr/>
        </p:nvSpPr>
        <p:spPr>
          <a:xfrm>
            <a:off x="314324" y="1076325"/>
            <a:ext cx="8429625" cy="342145"/>
          </a:xfrm>
          <a:prstGeom prst="rect">
            <a:avLst/>
          </a:prstGeom>
          <a:noFill/>
        </p:spPr>
        <p:txBody>
          <a:bodyPr wrap="square" rtlCol="0">
            <a:spAutoFit/>
          </a:bodyPr>
          <a:lstStyle/>
          <a:p>
            <a:pPr algn="l"/>
            <a:r>
              <a:rPr lang="ru-RU" b="1" dirty="0" smtClean="0">
                <a:solidFill>
                  <a:schemeClr val="accent4">
                    <a:lumMod val="90000"/>
                    <a:lumOff val="10000"/>
                  </a:schemeClr>
                </a:solidFill>
              </a:rPr>
              <a:t>Раздел «Ордерный склад» → «Отчеты»</a:t>
            </a:r>
            <a:endParaRPr lang="ru-RU" b="1" dirty="0">
              <a:solidFill>
                <a:schemeClr val="accent4">
                  <a:lumMod val="90000"/>
                  <a:lumOff val="10000"/>
                </a:schemeClr>
              </a:solidFill>
            </a:endParaRPr>
          </a:p>
        </p:txBody>
      </p:sp>
      <p:pic>
        <p:nvPicPr>
          <p:cNvPr id="18" name="Рисунок 17" descr="14.jpeg"/>
          <p:cNvPicPr>
            <a:picLocks noChangeAspect="1"/>
          </p:cNvPicPr>
          <p:nvPr/>
        </p:nvPicPr>
        <p:blipFill>
          <a:blip r:embed="rId11" cstate="print"/>
          <a:stretch>
            <a:fillRect/>
          </a:stretch>
        </p:blipFill>
        <p:spPr>
          <a:xfrm>
            <a:off x="1362075" y="3105008"/>
            <a:ext cx="752475" cy="1066942"/>
          </a:xfrm>
          <a:prstGeom prst="rect">
            <a:avLst/>
          </a:prstGeom>
        </p:spPr>
      </p:pic>
      <p:pic>
        <p:nvPicPr>
          <p:cNvPr id="11" name="Рисунок 10" descr="5236045-2xs.jpg"/>
          <p:cNvPicPr>
            <a:picLocks noChangeAspect="1"/>
          </p:cNvPicPr>
          <p:nvPr/>
        </p:nvPicPr>
        <p:blipFill>
          <a:blip r:embed="rId12" cstate="print"/>
          <a:stretch>
            <a:fillRect/>
          </a:stretch>
        </p:blipFill>
        <p:spPr>
          <a:xfrm>
            <a:off x="7467600" y="2619375"/>
            <a:ext cx="1247775" cy="1247775"/>
          </a:xfrm>
          <a:prstGeom prst="rect">
            <a:avLst/>
          </a:prstGeom>
        </p:spPr>
      </p:pic>
      <p:pic>
        <p:nvPicPr>
          <p:cNvPr id="15" name="Рисунок 14" descr="31.jpeg"/>
          <p:cNvPicPr>
            <a:picLocks noChangeAspect="1"/>
          </p:cNvPicPr>
          <p:nvPr/>
        </p:nvPicPr>
        <p:blipFill>
          <a:blip r:embed="rId13" cstate="print"/>
          <a:srcRect l="23419" t="7179" r="21880" b="4615"/>
          <a:stretch>
            <a:fillRect/>
          </a:stretch>
        </p:blipFill>
        <p:spPr>
          <a:xfrm>
            <a:off x="7658100" y="5124449"/>
            <a:ext cx="1143000" cy="1228725"/>
          </a:xfrm>
          <a:prstGeom prst="rect">
            <a:avLst/>
          </a:prstGeom>
        </p:spPr>
      </p:pic>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16.jpeg"/>
          <p:cNvPicPr>
            <a:picLocks noChangeAspect="1"/>
          </p:cNvPicPr>
          <p:nvPr/>
        </p:nvPicPr>
        <p:blipFill>
          <a:blip r:embed="rId3" cstate="print"/>
          <a:stretch>
            <a:fillRect/>
          </a:stretch>
        </p:blipFill>
        <p:spPr>
          <a:xfrm>
            <a:off x="366712" y="1066800"/>
            <a:ext cx="1805639" cy="1314450"/>
          </a:xfrm>
          <a:prstGeom prst="rect">
            <a:avLst/>
          </a:prstGeom>
        </p:spPr>
      </p:pic>
      <p:sp>
        <p:nvSpPr>
          <p:cNvPr id="2" name="Заголовок 1"/>
          <p:cNvSpPr>
            <a:spLocks noGrp="1"/>
          </p:cNvSpPr>
          <p:nvPr>
            <p:ph type="title"/>
          </p:nvPr>
        </p:nvSpPr>
        <p:spPr>
          <a:xfrm>
            <a:off x="1125538" y="19050"/>
            <a:ext cx="7871706" cy="805039"/>
          </a:xfrm>
        </p:spPr>
        <p:txBody>
          <a:bodyPr/>
          <a:lstStyle/>
          <a:p>
            <a:r>
              <a:rPr lang="ru-RU" dirty="0" smtClean="0">
                <a:cs typeface="Times New Roman" pitchFamily="18" charset="0"/>
              </a:rPr>
              <a:t>Учет затрат на механизацию СМР</a:t>
            </a:r>
            <a:endParaRPr lang="ru-RU" dirty="0"/>
          </a:p>
        </p:txBody>
      </p:sp>
      <p:graphicFrame>
        <p:nvGraphicFramePr>
          <p:cNvPr id="5" name="Схема 4"/>
          <p:cNvGraphicFramePr/>
          <p:nvPr/>
        </p:nvGraphicFramePr>
        <p:xfrm>
          <a:off x="1314450" y="1301749"/>
          <a:ext cx="7467600" cy="482567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1949" y="1379919"/>
            <a:ext cx="6338626" cy="2572196"/>
          </a:xfrm>
          <a:prstGeom prst="rect">
            <a:avLst/>
          </a:prstGeom>
          <a:ln>
            <a:solidFill>
              <a:schemeClr val="bg2">
                <a:lumMod val="75000"/>
              </a:schemeClr>
            </a:solidFill>
          </a:ln>
        </p:spPr>
      </p:pic>
      <p:pic>
        <p:nvPicPr>
          <p:cNvPr id="4" name="Рисунок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65333" y="3074248"/>
            <a:ext cx="5821467" cy="3326552"/>
          </a:xfrm>
          <a:prstGeom prst="rect">
            <a:avLst/>
          </a:prstGeom>
          <a:ln>
            <a:solidFill>
              <a:schemeClr val="bg2">
                <a:lumMod val="75000"/>
              </a:schemeClr>
            </a:solidFill>
          </a:ln>
        </p:spPr>
      </p:pic>
      <p:sp>
        <p:nvSpPr>
          <p:cNvPr id="2" name="Заголовок 1"/>
          <p:cNvSpPr>
            <a:spLocks noGrp="1"/>
          </p:cNvSpPr>
          <p:nvPr>
            <p:ph type="title"/>
          </p:nvPr>
        </p:nvSpPr>
        <p:spPr>
          <a:xfrm>
            <a:off x="1125538" y="19050"/>
            <a:ext cx="7871706" cy="805039"/>
          </a:xfrm>
        </p:spPr>
        <p:txBody>
          <a:bodyPr/>
          <a:lstStyle/>
          <a:p>
            <a:r>
              <a:rPr lang="ru-RU" dirty="0" smtClean="0">
                <a:cs typeface="Times New Roman" pitchFamily="18" charset="0"/>
              </a:rPr>
              <a:t>Справочник «Виды машин»</a:t>
            </a:r>
            <a:endParaRPr lang="ru-RU" dirty="0"/>
          </a:p>
        </p:txBody>
      </p:sp>
      <p:sp>
        <p:nvSpPr>
          <p:cNvPr id="10" name="Скругленная прямоугольная выноска 9"/>
          <p:cNvSpPr/>
          <p:nvPr/>
        </p:nvSpPr>
        <p:spPr bwMode="auto">
          <a:xfrm rot="10800000">
            <a:off x="254964" y="4150564"/>
            <a:ext cx="2390771" cy="2143134"/>
          </a:xfrm>
          <a:prstGeom prst="wedgeRoundRectCallout">
            <a:avLst>
              <a:gd name="adj1" fmla="val -34274"/>
              <a:gd name="adj2" fmla="val 70029"/>
              <a:gd name="adj3" fmla="val 16667"/>
            </a:avLst>
          </a:prstGeom>
          <a:solidFill>
            <a:srgbClr val="F2BF7A"/>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91440" tIns="0" rIns="91440" bIns="45720" numCol="1" rtlCol="0" anchor="ctr" anchorCtr="0" compatLnSpc="1">
            <a:prstTxWarp prst="textNoShape">
              <a:avLst/>
            </a:prstTxWarp>
          </a:bodyPr>
          <a:lstStyle/>
          <a:p>
            <a:pPr marL="0" marR="0" indent="0" algn="ctr" defTabSz="914400" rtl="0" eaLnBrk="0" fontAlgn="base" latinLnBrk="0" hangingPunct="0">
              <a:lnSpc>
                <a:spcPct val="110000"/>
              </a:lnSpc>
              <a:spcBef>
                <a:spcPct val="50000"/>
              </a:spcBef>
              <a:spcAft>
                <a:spcPct val="0"/>
              </a:spcAft>
              <a:buClrTx/>
              <a:buSzTx/>
              <a:buFontTx/>
              <a:buNone/>
              <a:tabLst/>
            </a:pPr>
            <a:endParaRPr kumimoji="0" lang="ru-RU" sz="1600" b="0" i="0" u="none" strike="noStrike" cap="none" normalizeH="0" baseline="0" smtClean="0">
              <a:ln>
                <a:noFill/>
              </a:ln>
              <a:solidFill>
                <a:schemeClr val="tx1"/>
              </a:solidFill>
              <a:effectLst/>
              <a:latin typeface="Arial" charset="0"/>
            </a:endParaRPr>
          </a:p>
        </p:txBody>
      </p:sp>
      <p:sp>
        <p:nvSpPr>
          <p:cNvPr id="11" name="Прямоугольник 10"/>
          <p:cNvSpPr/>
          <p:nvPr/>
        </p:nvSpPr>
        <p:spPr>
          <a:xfrm>
            <a:off x="321635" y="4198875"/>
            <a:ext cx="2371725" cy="1904817"/>
          </a:xfrm>
          <a:prstGeom prst="rect">
            <a:avLst/>
          </a:prstGeom>
        </p:spPr>
        <p:txBody>
          <a:bodyPr wrap="square">
            <a:spAutoFit/>
          </a:bodyPr>
          <a:lstStyle/>
          <a:p>
            <a:r>
              <a:rPr lang="ru-RU" sz="1200" dirty="0" smtClean="0">
                <a:solidFill>
                  <a:schemeClr val="accent4">
                    <a:lumMod val="90000"/>
                    <a:lumOff val="10000"/>
                  </a:schemeClr>
                </a:solidFill>
                <a:latin typeface="+mj-lt"/>
              </a:rPr>
              <a:t>предназначен для хранения видов машин и строительных механизмов, используется для объединения отдельных машин и механизмов в группы, имеющие общие параметры учета выработки и учета затрат в бухгалтерском учете</a:t>
            </a:r>
            <a:endParaRPr lang="ru-RU" sz="1200" dirty="0">
              <a:ln w="11430"/>
              <a:solidFill>
                <a:schemeClr val="accent4">
                  <a:lumMod val="90000"/>
                  <a:lumOff val="10000"/>
                </a:schemeClr>
              </a:solidFill>
              <a:latin typeface="+mj-lt"/>
            </a:endParaRPr>
          </a:p>
        </p:txBody>
      </p:sp>
      <p:sp>
        <p:nvSpPr>
          <p:cNvPr id="16" name="TextBox 15"/>
          <p:cNvSpPr txBox="1"/>
          <p:nvPr/>
        </p:nvSpPr>
        <p:spPr>
          <a:xfrm>
            <a:off x="361949" y="1038225"/>
            <a:ext cx="8429625" cy="342145"/>
          </a:xfrm>
          <a:prstGeom prst="rect">
            <a:avLst/>
          </a:prstGeom>
          <a:noFill/>
        </p:spPr>
        <p:txBody>
          <a:bodyPr wrap="square" rtlCol="0">
            <a:spAutoFit/>
          </a:bodyPr>
          <a:lstStyle/>
          <a:p>
            <a:pPr algn="l"/>
            <a:r>
              <a:rPr lang="ru-RU" b="1" dirty="0" smtClean="0">
                <a:solidFill>
                  <a:schemeClr val="accent4">
                    <a:lumMod val="90000"/>
                    <a:lumOff val="10000"/>
                  </a:schemeClr>
                </a:solidFill>
              </a:rPr>
              <a:t>Раздел «Учет работы техники» → «Справочники и настройки»</a:t>
            </a:r>
            <a:endParaRPr lang="ru-RU" b="1" dirty="0">
              <a:solidFill>
                <a:schemeClr val="accent4">
                  <a:lumMod val="90000"/>
                  <a:lumOff val="10000"/>
                </a:schemeClr>
              </a:solidFill>
            </a:endParaRPr>
          </a:p>
        </p:txBody>
      </p:sp>
      <p:sp>
        <p:nvSpPr>
          <p:cNvPr id="25" name="Скругленная прямоугольная выноска 24"/>
          <p:cNvSpPr/>
          <p:nvPr/>
        </p:nvSpPr>
        <p:spPr bwMode="auto">
          <a:xfrm rot="10800000">
            <a:off x="6753749" y="4790486"/>
            <a:ext cx="2152648" cy="1485905"/>
          </a:xfrm>
          <a:prstGeom prst="wedgeRoundRectCallout">
            <a:avLst>
              <a:gd name="adj1" fmla="val 33561"/>
              <a:gd name="adj2" fmla="val 66780"/>
              <a:gd name="adj3" fmla="val 16667"/>
            </a:avLst>
          </a:prstGeom>
          <a:solidFill>
            <a:srgbClr val="F2BF7A"/>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91440" tIns="0" rIns="91440" bIns="45720" numCol="1" rtlCol="0" anchor="ctr" anchorCtr="0" compatLnSpc="1">
            <a:prstTxWarp prst="textNoShape">
              <a:avLst/>
            </a:prstTxWarp>
          </a:bodyPr>
          <a:lstStyle/>
          <a:p>
            <a:pPr marL="0" marR="0" indent="0" algn="ctr" defTabSz="914400" rtl="0" eaLnBrk="0" fontAlgn="base" latinLnBrk="0" hangingPunct="0">
              <a:lnSpc>
                <a:spcPct val="110000"/>
              </a:lnSpc>
              <a:spcBef>
                <a:spcPct val="50000"/>
              </a:spcBef>
              <a:spcAft>
                <a:spcPct val="0"/>
              </a:spcAft>
              <a:buClrTx/>
              <a:buSzTx/>
              <a:buFontTx/>
              <a:buNone/>
              <a:tabLst/>
            </a:pPr>
            <a:endParaRPr kumimoji="0" lang="ru-RU" sz="1600" b="0" i="0" u="none" strike="noStrike" cap="none" normalizeH="0" baseline="0" smtClean="0">
              <a:ln>
                <a:noFill/>
              </a:ln>
              <a:solidFill>
                <a:schemeClr val="tx1"/>
              </a:solidFill>
              <a:effectLst/>
              <a:latin typeface="Arial" charset="0"/>
            </a:endParaRPr>
          </a:p>
        </p:txBody>
      </p:sp>
      <p:sp>
        <p:nvSpPr>
          <p:cNvPr id="27" name="Прямоугольник 26"/>
          <p:cNvSpPr/>
          <p:nvPr/>
        </p:nvSpPr>
        <p:spPr>
          <a:xfrm>
            <a:off x="6753749" y="4795286"/>
            <a:ext cx="2247900" cy="1514261"/>
          </a:xfrm>
          <a:prstGeom prst="rect">
            <a:avLst/>
          </a:prstGeom>
        </p:spPr>
        <p:txBody>
          <a:bodyPr wrap="square">
            <a:spAutoFit/>
          </a:bodyPr>
          <a:lstStyle/>
          <a:p>
            <a:r>
              <a:rPr lang="ru-RU" sz="1200" dirty="0" smtClean="0">
                <a:ln w="11430"/>
                <a:solidFill>
                  <a:schemeClr val="accent4">
                    <a:lumMod val="90000"/>
                    <a:lumOff val="10000"/>
                  </a:schemeClr>
                </a:solidFill>
              </a:rPr>
              <a:t>На закладке «Основное» определяются общие параметры учета затрат  в БУ, в том числе при формировании списания  ГСМ  на основании путевых листов</a:t>
            </a:r>
            <a:endParaRPr lang="ru-RU" sz="1200" dirty="0">
              <a:ln w="11430"/>
              <a:solidFill>
                <a:schemeClr val="accent4">
                  <a:lumMod val="90000"/>
                  <a:lumOff val="10000"/>
                </a:schemeClr>
              </a:solidFill>
            </a:endParaRPr>
          </a:p>
        </p:txBody>
      </p:sp>
      <p:pic>
        <p:nvPicPr>
          <p:cNvPr id="24" name="Рисунок 23" descr="1220858-01.jpeg"/>
          <p:cNvPicPr>
            <a:picLocks noChangeAspect="1"/>
          </p:cNvPicPr>
          <p:nvPr/>
        </p:nvPicPr>
        <p:blipFill>
          <a:blip r:embed="rId5" cstate="print"/>
          <a:srcRect l="16776" t="13816" r="13487" b="18421"/>
          <a:stretch>
            <a:fillRect/>
          </a:stretch>
        </p:blipFill>
        <p:spPr>
          <a:xfrm>
            <a:off x="7743548" y="1352550"/>
            <a:ext cx="1019452" cy="990600"/>
          </a:xfrm>
          <a:prstGeom prst="rect">
            <a:avLst/>
          </a:prstGeom>
        </p:spPr>
      </p:pic>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612" y="4142861"/>
            <a:ext cx="5579460" cy="2320489"/>
          </a:xfrm>
          <a:prstGeom prst="rect">
            <a:avLst/>
          </a:prstGeom>
          <a:ln>
            <a:solidFill>
              <a:schemeClr val="bg2">
                <a:lumMod val="75000"/>
              </a:schemeClr>
            </a:solidFill>
          </a:ln>
        </p:spPr>
      </p:pic>
      <p:sp>
        <p:nvSpPr>
          <p:cNvPr id="2" name="Заголовок 1"/>
          <p:cNvSpPr>
            <a:spLocks noGrp="1"/>
          </p:cNvSpPr>
          <p:nvPr>
            <p:ph type="title"/>
          </p:nvPr>
        </p:nvSpPr>
        <p:spPr>
          <a:xfrm>
            <a:off x="1125538" y="19050"/>
            <a:ext cx="7871706" cy="805039"/>
          </a:xfrm>
        </p:spPr>
        <p:txBody>
          <a:bodyPr/>
          <a:lstStyle/>
          <a:p>
            <a:r>
              <a:rPr lang="ru-RU" dirty="0" smtClean="0">
                <a:cs typeface="Times New Roman" pitchFamily="18" charset="0"/>
              </a:rPr>
              <a:t>Справочник «Виды машин»</a:t>
            </a:r>
            <a:endParaRPr lang="ru-RU" dirty="0"/>
          </a:p>
        </p:txBody>
      </p:sp>
      <p:grpSp>
        <p:nvGrpSpPr>
          <p:cNvPr id="6" name="Группа 5"/>
          <p:cNvGrpSpPr/>
          <p:nvPr/>
        </p:nvGrpSpPr>
        <p:grpSpPr>
          <a:xfrm>
            <a:off x="6144148" y="5303105"/>
            <a:ext cx="2247900" cy="990600"/>
            <a:chOff x="266700" y="4676775"/>
            <a:chExt cx="2247900" cy="990600"/>
          </a:xfrm>
        </p:grpSpPr>
        <p:sp>
          <p:nvSpPr>
            <p:cNvPr id="13" name="Скругленная прямоугольная выноска 12"/>
            <p:cNvSpPr/>
            <p:nvPr/>
          </p:nvSpPr>
          <p:spPr bwMode="auto">
            <a:xfrm rot="10800000">
              <a:off x="295274" y="4676775"/>
              <a:ext cx="2152648" cy="990600"/>
            </a:xfrm>
            <a:prstGeom prst="wedgeRoundRectCallout">
              <a:avLst>
                <a:gd name="adj1" fmla="val 66185"/>
                <a:gd name="adj2" fmla="val 40753"/>
                <a:gd name="adj3" fmla="val 16667"/>
              </a:avLst>
            </a:prstGeom>
            <a:solidFill>
              <a:srgbClr val="F2BF7A"/>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91440" tIns="0" rIns="91440" bIns="45720" numCol="1" rtlCol="0" anchor="ctr" anchorCtr="0" compatLnSpc="1">
              <a:prstTxWarp prst="textNoShape">
                <a:avLst/>
              </a:prstTxWarp>
            </a:bodyPr>
            <a:lstStyle/>
            <a:p>
              <a:pPr marL="0" marR="0" indent="0" algn="ctr" defTabSz="914400" rtl="0" eaLnBrk="0" fontAlgn="base" latinLnBrk="0" hangingPunct="0">
                <a:lnSpc>
                  <a:spcPct val="110000"/>
                </a:lnSpc>
                <a:spcBef>
                  <a:spcPct val="50000"/>
                </a:spcBef>
                <a:spcAft>
                  <a:spcPct val="0"/>
                </a:spcAft>
                <a:buClrTx/>
                <a:buSzTx/>
                <a:buFontTx/>
                <a:buNone/>
                <a:tabLst/>
              </a:pPr>
              <a:endParaRPr kumimoji="0" lang="ru-RU" sz="1600" b="0" i="0" u="none" strike="noStrike" cap="none" normalizeH="0" baseline="0" smtClean="0">
                <a:ln>
                  <a:noFill/>
                </a:ln>
                <a:solidFill>
                  <a:schemeClr val="tx1"/>
                </a:solidFill>
                <a:effectLst/>
                <a:latin typeface="Arial" charset="0"/>
              </a:endParaRPr>
            </a:p>
          </p:txBody>
        </p:sp>
        <p:sp>
          <p:nvSpPr>
            <p:cNvPr id="14" name="Прямоугольник 13"/>
            <p:cNvSpPr/>
            <p:nvPr/>
          </p:nvSpPr>
          <p:spPr>
            <a:xfrm>
              <a:off x="266700" y="4708046"/>
              <a:ext cx="2247900" cy="889154"/>
            </a:xfrm>
            <a:prstGeom prst="rect">
              <a:avLst/>
            </a:prstGeom>
          </p:spPr>
          <p:txBody>
            <a:bodyPr wrap="square">
              <a:spAutoFit/>
            </a:bodyPr>
            <a:lstStyle/>
            <a:p>
              <a:r>
                <a:rPr lang="ru-RU" sz="1200" dirty="0" smtClean="0">
                  <a:ln w="11430"/>
                  <a:solidFill>
                    <a:schemeClr val="accent4">
                      <a:lumMod val="90000"/>
                      <a:lumOff val="10000"/>
                    </a:schemeClr>
                  </a:solidFill>
                </a:rPr>
                <a:t>На закладке «Машины» </a:t>
              </a:r>
              <a:r>
                <a:rPr lang="ru-RU" sz="1200" dirty="0" smtClean="0">
                  <a:solidFill>
                    <a:schemeClr val="accent4">
                      <a:lumMod val="90000"/>
                      <a:lumOff val="10000"/>
                    </a:schemeClr>
                  </a:solidFill>
                </a:rPr>
                <a:t>отображается список машин и механизмов, относящихся к данному виду машин</a:t>
              </a:r>
              <a:endParaRPr lang="ru-RU" sz="1200" dirty="0">
                <a:ln w="11430"/>
                <a:solidFill>
                  <a:schemeClr val="accent4">
                    <a:lumMod val="90000"/>
                    <a:lumOff val="10000"/>
                  </a:schemeClr>
                </a:solidFill>
              </a:endParaRPr>
            </a:p>
          </p:txBody>
        </p:sp>
      </p:grpSp>
      <p:pic>
        <p:nvPicPr>
          <p:cNvPr id="3" name="Рисунок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28534" y="1035302"/>
            <a:ext cx="5015725" cy="3603619"/>
          </a:xfrm>
          <a:prstGeom prst="rect">
            <a:avLst/>
          </a:prstGeom>
          <a:ln>
            <a:solidFill>
              <a:schemeClr val="bg2">
                <a:lumMod val="75000"/>
              </a:schemeClr>
            </a:solidFill>
          </a:ln>
        </p:spPr>
      </p:pic>
      <p:grpSp>
        <p:nvGrpSpPr>
          <p:cNvPr id="4" name="Группа 3"/>
          <p:cNvGrpSpPr/>
          <p:nvPr/>
        </p:nvGrpSpPr>
        <p:grpSpPr>
          <a:xfrm>
            <a:off x="320612" y="1828430"/>
            <a:ext cx="2886076" cy="1521304"/>
            <a:chOff x="5895974" y="2021996"/>
            <a:chExt cx="2886076" cy="1521304"/>
          </a:xfrm>
        </p:grpSpPr>
        <p:sp>
          <p:nvSpPr>
            <p:cNvPr id="10" name="Скругленная прямоугольная выноска 9"/>
            <p:cNvSpPr/>
            <p:nvPr/>
          </p:nvSpPr>
          <p:spPr bwMode="auto">
            <a:xfrm rot="10800000">
              <a:off x="5895974" y="2028820"/>
              <a:ext cx="2886076" cy="1514480"/>
            </a:xfrm>
            <a:prstGeom prst="wedgeRoundRectCallout">
              <a:avLst>
                <a:gd name="adj1" fmla="val -69279"/>
                <a:gd name="adj2" fmla="val -915"/>
                <a:gd name="adj3" fmla="val 16667"/>
              </a:avLst>
            </a:prstGeom>
            <a:solidFill>
              <a:srgbClr val="F2BF7A"/>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91440" tIns="0" rIns="91440" bIns="45720" numCol="1" rtlCol="0" anchor="ctr" anchorCtr="0" compatLnSpc="1">
              <a:prstTxWarp prst="textNoShape">
                <a:avLst/>
              </a:prstTxWarp>
            </a:bodyPr>
            <a:lstStyle/>
            <a:p>
              <a:pPr marL="0" marR="0" indent="0" algn="ctr" defTabSz="914400" rtl="0" eaLnBrk="0" fontAlgn="base" latinLnBrk="0" hangingPunct="0">
                <a:lnSpc>
                  <a:spcPct val="110000"/>
                </a:lnSpc>
                <a:spcBef>
                  <a:spcPct val="50000"/>
                </a:spcBef>
                <a:spcAft>
                  <a:spcPct val="0"/>
                </a:spcAft>
                <a:buClrTx/>
                <a:buSzTx/>
                <a:buFontTx/>
                <a:buNone/>
                <a:tabLst/>
              </a:pPr>
              <a:endParaRPr kumimoji="0" lang="ru-RU" sz="1600" b="0" i="0" u="none" strike="noStrike" cap="none" normalizeH="0" baseline="0" smtClean="0">
                <a:ln>
                  <a:noFill/>
                </a:ln>
                <a:solidFill>
                  <a:schemeClr val="tx1"/>
                </a:solidFill>
                <a:effectLst/>
                <a:latin typeface="Arial" charset="0"/>
              </a:endParaRPr>
            </a:p>
          </p:txBody>
        </p:sp>
        <p:sp>
          <p:nvSpPr>
            <p:cNvPr id="11" name="Прямоугольник 10"/>
            <p:cNvSpPr/>
            <p:nvPr/>
          </p:nvSpPr>
          <p:spPr>
            <a:xfrm>
              <a:off x="5972174" y="2021996"/>
              <a:ext cx="2771775" cy="1498552"/>
            </a:xfrm>
            <a:prstGeom prst="rect">
              <a:avLst/>
            </a:prstGeom>
          </p:spPr>
          <p:txBody>
            <a:bodyPr wrap="square">
              <a:spAutoFit/>
            </a:bodyPr>
            <a:lstStyle/>
            <a:p>
              <a:r>
                <a:rPr lang="ru-RU" sz="1200" dirty="0" smtClean="0">
                  <a:ln w="11430"/>
                  <a:solidFill>
                    <a:schemeClr val="accent4">
                      <a:lumMod val="90000"/>
                      <a:lumOff val="10000"/>
                    </a:schemeClr>
                  </a:solidFill>
                </a:rPr>
                <a:t>На закладке «Учет выработки» указываются параметры учета выработки, учитываемые при регистрации работ и определяющие базу распределения амортизации и прочих затрат по объектам строительства</a:t>
              </a:r>
              <a:endParaRPr lang="ru-RU" sz="1200" dirty="0">
                <a:ln w="11430"/>
                <a:solidFill>
                  <a:schemeClr val="accent4">
                    <a:lumMod val="90000"/>
                    <a:lumOff val="10000"/>
                  </a:schemeClr>
                </a:solidFill>
              </a:endParaRPr>
            </a:p>
          </p:txBody>
        </p:sp>
      </p:gr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4455" y="1323232"/>
            <a:ext cx="5067633" cy="2415319"/>
          </a:xfrm>
          <a:prstGeom prst="rect">
            <a:avLst/>
          </a:prstGeom>
          <a:ln>
            <a:solidFill>
              <a:schemeClr val="bg2">
                <a:lumMod val="75000"/>
              </a:schemeClr>
            </a:solidFill>
          </a:ln>
        </p:spPr>
      </p:pic>
      <p:sp>
        <p:nvSpPr>
          <p:cNvPr id="2" name="Заголовок 1"/>
          <p:cNvSpPr>
            <a:spLocks noGrp="1"/>
          </p:cNvSpPr>
          <p:nvPr>
            <p:ph type="title"/>
          </p:nvPr>
        </p:nvSpPr>
        <p:spPr>
          <a:xfrm>
            <a:off x="1125538" y="19050"/>
            <a:ext cx="7871706" cy="805039"/>
          </a:xfrm>
        </p:spPr>
        <p:txBody>
          <a:bodyPr/>
          <a:lstStyle/>
          <a:p>
            <a:r>
              <a:rPr lang="ru-RU" dirty="0" smtClean="0">
                <a:cs typeface="Times New Roman" pitchFamily="18" charset="0"/>
              </a:rPr>
              <a:t>Справочник «Машины»</a:t>
            </a:r>
            <a:endParaRPr lang="ru-RU" dirty="0"/>
          </a:p>
        </p:txBody>
      </p:sp>
      <p:grpSp>
        <p:nvGrpSpPr>
          <p:cNvPr id="6" name="Группа 5"/>
          <p:cNvGrpSpPr/>
          <p:nvPr/>
        </p:nvGrpSpPr>
        <p:grpSpPr>
          <a:xfrm>
            <a:off x="361949" y="3775124"/>
            <a:ext cx="3924304" cy="914410"/>
            <a:chOff x="409570" y="3228965"/>
            <a:chExt cx="3924304" cy="914410"/>
          </a:xfrm>
        </p:grpSpPr>
        <p:sp>
          <p:nvSpPr>
            <p:cNvPr id="10" name="Скругленная прямоугольная выноска 9"/>
            <p:cNvSpPr/>
            <p:nvPr/>
          </p:nvSpPr>
          <p:spPr bwMode="auto">
            <a:xfrm rot="10800000">
              <a:off x="409570" y="3228965"/>
              <a:ext cx="3924304" cy="914410"/>
            </a:xfrm>
            <a:prstGeom prst="wedgeRoundRectCallout">
              <a:avLst>
                <a:gd name="adj1" fmla="val -34274"/>
                <a:gd name="adj2" fmla="val 70029"/>
                <a:gd name="adj3" fmla="val 16667"/>
              </a:avLst>
            </a:prstGeom>
            <a:solidFill>
              <a:srgbClr val="F2BF7A"/>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91440" tIns="0" rIns="91440" bIns="45720" numCol="1" rtlCol="0" anchor="ctr" anchorCtr="0" compatLnSpc="1">
              <a:prstTxWarp prst="textNoShape">
                <a:avLst/>
              </a:prstTxWarp>
            </a:bodyPr>
            <a:lstStyle/>
            <a:p>
              <a:pPr marL="0" marR="0" indent="0" algn="ctr" defTabSz="914400" rtl="0" eaLnBrk="0" fontAlgn="base" latinLnBrk="0" hangingPunct="0">
                <a:lnSpc>
                  <a:spcPct val="110000"/>
                </a:lnSpc>
                <a:spcBef>
                  <a:spcPct val="50000"/>
                </a:spcBef>
                <a:spcAft>
                  <a:spcPct val="0"/>
                </a:spcAft>
                <a:buClrTx/>
                <a:buSzTx/>
                <a:buFontTx/>
                <a:buNone/>
                <a:tabLst/>
              </a:pPr>
              <a:endParaRPr kumimoji="0" lang="ru-RU" sz="1600" b="0" i="0" u="none" strike="noStrike" cap="none" normalizeH="0" baseline="0" smtClean="0">
                <a:ln>
                  <a:noFill/>
                </a:ln>
                <a:solidFill>
                  <a:schemeClr val="tx1"/>
                </a:solidFill>
                <a:effectLst/>
                <a:latin typeface="Arial" charset="0"/>
              </a:endParaRPr>
            </a:p>
          </p:txBody>
        </p:sp>
        <p:sp>
          <p:nvSpPr>
            <p:cNvPr id="11" name="Прямоугольник 10"/>
            <p:cNvSpPr/>
            <p:nvPr/>
          </p:nvSpPr>
          <p:spPr>
            <a:xfrm>
              <a:off x="438150" y="3231671"/>
              <a:ext cx="3810000" cy="904863"/>
            </a:xfrm>
            <a:prstGeom prst="rect">
              <a:avLst/>
            </a:prstGeom>
          </p:spPr>
          <p:txBody>
            <a:bodyPr wrap="square">
              <a:spAutoFit/>
            </a:bodyPr>
            <a:lstStyle/>
            <a:p>
              <a:r>
                <a:rPr lang="ru-RU" sz="1200" dirty="0" smtClean="0">
                  <a:solidFill>
                    <a:schemeClr val="accent4">
                      <a:lumMod val="90000"/>
                      <a:lumOff val="10000"/>
                    </a:schemeClr>
                  </a:solidFill>
                  <a:latin typeface="+mj-lt"/>
                </a:rPr>
                <a:t>справочник хранит перечень отдельных единиц строительной и автомобильной техники, используемых при выполнении строительно-монтажных работ</a:t>
              </a:r>
              <a:endParaRPr lang="ru-RU" sz="1200" dirty="0">
                <a:ln w="11430"/>
                <a:solidFill>
                  <a:schemeClr val="accent4">
                    <a:lumMod val="90000"/>
                    <a:lumOff val="10000"/>
                  </a:schemeClr>
                </a:solidFill>
                <a:latin typeface="+mj-lt"/>
              </a:endParaRPr>
            </a:p>
          </p:txBody>
        </p:sp>
      </p:grpSp>
      <p:sp>
        <p:nvSpPr>
          <p:cNvPr id="16" name="TextBox 15"/>
          <p:cNvSpPr txBox="1"/>
          <p:nvPr/>
        </p:nvSpPr>
        <p:spPr>
          <a:xfrm>
            <a:off x="361949" y="1038225"/>
            <a:ext cx="8429625" cy="342145"/>
          </a:xfrm>
          <a:prstGeom prst="rect">
            <a:avLst/>
          </a:prstGeom>
          <a:noFill/>
        </p:spPr>
        <p:txBody>
          <a:bodyPr wrap="square" rtlCol="0">
            <a:spAutoFit/>
          </a:bodyPr>
          <a:lstStyle/>
          <a:p>
            <a:pPr algn="l"/>
            <a:r>
              <a:rPr lang="ru-RU" b="1" dirty="0" smtClean="0">
                <a:solidFill>
                  <a:schemeClr val="accent4">
                    <a:lumMod val="90000"/>
                    <a:lumOff val="10000"/>
                  </a:schemeClr>
                </a:solidFill>
              </a:rPr>
              <a:t>Раздел «Учет работы техники» → «Справочники и настройки»</a:t>
            </a:r>
            <a:endParaRPr lang="ru-RU" b="1" dirty="0">
              <a:solidFill>
                <a:schemeClr val="accent4">
                  <a:lumMod val="90000"/>
                  <a:lumOff val="10000"/>
                </a:schemeClr>
              </a:solidFill>
            </a:endParaRPr>
          </a:p>
        </p:txBody>
      </p:sp>
      <p:grpSp>
        <p:nvGrpSpPr>
          <p:cNvPr id="5" name="Группа 4"/>
          <p:cNvGrpSpPr/>
          <p:nvPr/>
        </p:nvGrpSpPr>
        <p:grpSpPr>
          <a:xfrm>
            <a:off x="2068087" y="5124451"/>
            <a:ext cx="2057400" cy="1323984"/>
            <a:chOff x="6762750" y="1114416"/>
            <a:chExt cx="2057400" cy="1323984"/>
          </a:xfrm>
        </p:grpSpPr>
        <p:sp>
          <p:nvSpPr>
            <p:cNvPr id="25" name="Скругленная прямоугольная выноска 24"/>
            <p:cNvSpPr/>
            <p:nvPr/>
          </p:nvSpPr>
          <p:spPr bwMode="auto">
            <a:xfrm rot="10800000">
              <a:off x="6800848" y="1114416"/>
              <a:ext cx="1990725" cy="1323984"/>
            </a:xfrm>
            <a:prstGeom prst="wedgeRoundRectCallout">
              <a:avLst>
                <a:gd name="adj1" fmla="val -66659"/>
                <a:gd name="adj2" fmla="val 28004"/>
                <a:gd name="adj3" fmla="val 16667"/>
              </a:avLst>
            </a:prstGeom>
            <a:solidFill>
              <a:srgbClr val="F2BF7A"/>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91440" tIns="0" rIns="91440" bIns="45720" numCol="1" rtlCol="0" anchor="ctr" anchorCtr="0" compatLnSpc="1">
              <a:prstTxWarp prst="textNoShape">
                <a:avLst/>
              </a:prstTxWarp>
            </a:bodyPr>
            <a:lstStyle/>
            <a:p>
              <a:pPr marL="0" marR="0" indent="0" algn="ctr" defTabSz="914400" rtl="0" eaLnBrk="0" fontAlgn="base" latinLnBrk="0" hangingPunct="0">
                <a:lnSpc>
                  <a:spcPct val="110000"/>
                </a:lnSpc>
                <a:spcBef>
                  <a:spcPct val="50000"/>
                </a:spcBef>
                <a:spcAft>
                  <a:spcPct val="0"/>
                </a:spcAft>
                <a:buClrTx/>
                <a:buSzTx/>
                <a:buFontTx/>
                <a:buNone/>
                <a:tabLst/>
              </a:pPr>
              <a:endParaRPr kumimoji="0" lang="ru-RU" sz="1600" b="0" i="0" u="none" strike="noStrike" cap="none" normalizeH="0" baseline="0" smtClean="0">
                <a:ln>
                  <a:noFill/>
                </a:ln>
                <a:solidFill>
                  <a:schemeClr val="tx1"/>
                </a:solidFill>
                <a:effectLst/>
                <a:latin typeface="Arial" charset="0"/>
              </a:endParaRPr>
            </a:p>
          </p:txBody>
        </p:sp>
        <p:sp>
          <p:nvSpPr>
            <p:cNvPr id="27" name="Прямоугольник 26"/>
            <p:cNvSpPr/>
            <p:nvPr/>
          </p:nvSpPr>
          <p:spPr>
            <a:xfrm>
              <a:off x="6762750" y="1117121"/>
              <a:ext cx="2057400" cy="1295419"/>
            </a:xfrm>
            <a:prstGeom prst="rect">
              <a:avLst/>
            </a:prstGeom>
          </p:spPr>
          <p:txBody>
            <a:bodyPr wrap="square">
              <a:spAutoFit/>
            </a:bodyPr>
            <a:lstStyle/>
            <a:p>
              <a:r>
                <a:rPr lang="ru-RU" sz="1200" dirty="0" smtClean="0">
                  <a:solidFill>
                    <a:schemeClr val="accent4">
                      <a:lumMod val="90000"/>
                      <a:lumOff val="10000"/>
                    </a:schemeClr>
                  </a:solidFill>
                  <a:latin typeface="+mj-lt"/>
                </a:rPr>
                <a:t>в карточке машины указываются идентификационные данные машины и определяются основные параметры учета ГСМ</a:t>
              </a:r>
              <a:endParaRPr lang="ru-RU" sz="1200" dirty="0">
                <a:ln w="11430"/>
                <a:solidFill>
                  <a:schemeClr val="accent4">
                    <a:lumMod val="90000"/>
                    <a:lumOff val="10000"/>
                  </a:schemeClr>
                </a:solidFill>
                <a:latin typeface="+mj-lt"/>
              </a:endParaRPr>
            </a:p>
          </p:txBody>
        </p:sp>
      </p:grpSp>
      <p:pic>
        <p:nvPicPr>
          <p:cNvPr id="14" name="Рисунок 13" descr="39.jpeg"/>
          <p:cNvPicPr>
            <a:picLocks noChangeAspect="1"/>
          </p:cNvPicPr>
          <p:nvPr/>
        </p:nvPicPr>
        <p:blipFill>
          <a:blip r:embed="rId4" cstate="print"/>
          <a:stretch>
            <a:fillRect/>
          </a:stretch>
        </p:blipFill>
        <p:spPr>
          <a:xfrm>
            <a:off x="383516" y="5742673"/>
            <a:ext cx="845369" cy="733426"/>
          </a:xfrm>
          <a:prstGeom prst="rect">
            <a:avLst/>
          </a:prstGeom>
        </p:spPr>
      </p:pic>
      <p:pic>
        <p:nvPicPr>
          <p:cNvPr id="4" name="Рисунок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97175" y="1665377"/>
            <a:ext cx="4500069" cy="4444009"/>
          </a:xfrm>
          <a:prstGeom prst="rect">
            <a:avLst/>
          </a:prstGeom>
        </p:spPr>
      </p:pic>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Рисунок 16" descr="3.jpeg"/>
          <p:cNvPicPr>
            <a:picLocks noChangeAspect="1"/>
          </p:cNvPicPr>
          <p:nvPr/>
        </p:nvPicPr>
        <p:blipFill>
          <a:blip r:embed="rId3" cstate="print"/>
          <a:stretch>
            <a:fillRect/>
          </a:stretch>
        </p:blipFill>
        <p:spPr>
          <a:xfrm>
            <a:off x="7362423" y="1381125"/>
            <a:ext cx="1167214" cy="1114425"/>
          </a:xfrm>
          <a:prstGeom prst="rect">
            <a:avLst/>
          </a:prstGeom>
        </p:spPr>
      </p:pic>
      <p:sp>
        <p:nvSpPr>
          <p:cNvPr id="2" name="Заголовок 1"/>
          <p:cNvSpPr>
            <a:spLocks noGrp="1"/>
          </p:cNvSpPr>
          <p:nvPr>
            <p:ph type="title"/>
          </p:nvPr>
        </p:nvSpPr>
        <p:spPr>
          <a:xfrm>
            <a:off x="1125538" y="19050"/>
            <a:ext cx="7871706" cy="805039"/>
          </a:xfrm>
        </p:spPr>
        <p:txBody>
          <a:bodyPr/>
          <a:lstStyle/>
          <a:p>
            <a:r>
              <a:rPr lang="ru-RU" dirty="0" smtClean="0">
                <a:cs typeface="Times New Roman" pitchFamily="18" charset="0"/>
              </a:rPr>
              <a:t>Основные первичные документы подсистемы</a:t>
            </a:r>
            <a:endParaRPr lang="ru-RU" dirty="0"/>
          </a:p>
        </p:txBody>
      </p:sp>
      <p:graphicFrame>
        <p:nvGraphicFramePr>
          <p:cNvPr id="15" name="Схема 14"/>
          <p:cNvGraphicFramePr/>
          <p:nvPr/>
        </p:nvGraphicFramePr>
        <p:xfrm>
          <a:off x="1143000" y="1797050"/>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567" y="1485146"/>
            <a:ext cx="7590833" cy="3943625"/>
          </a:xfrm>
          <a:prstGeom prst="rect">
            <a:avLst/>
          </a:prstGeom>
          <a:ln>
            <a:solidFill>
              <a:schemeClr val="bg2">
                <a:lumMod val="75000"/>
              </a:schemeClr>
            </a:solidFill>
          </a:ln>
        </p:spPr>
      </p:pic>
      <p:pic>
        <p:nvPicPr>
          <p:cNvPr id="28" name="Рисунок 27" descr="m_02776.jpg"/>
          <p:cNvPicPr>
            <a:picLocks noChangeAspect="1"/>
          </p:cNvPicPr>
          <p:nvPr/>
        </p:nvPicPr>
        <p:blipFill>
          <a:blip r:embed="rId4" cstate="print"/>
          <a:srcRect t="17002" r="358" b="22449"/>
          <a:stretch>
            <a:fillRect/>
          </a:stretch>
        </p:blipFill>
        <p:spPr>
          <a:xfrm>
            <a:off x="7513484" y="1143001"/>
            <a:ext cx="1195848" cy="400050"/>
          </a:xfrm>
          <a:prstGeom prst="rect">
            <a:avLst/>
          </a:prstGeom>
        </p:spPr>
      </p:pic>
      <p:sp>
        <p:nvSpPr>
          <p:cNvPr id="2" name="Заголовок 1"/>
          <p:cNvSpPr>
            <a:spLocks noGrp="1"/>
          </p:cNvSpPr>
          <p:nvPr>
            <p:ph type="title"/>
          </p:nvPr>
        </p:nvSpPr>
        <p:spPr>
          <a:xfrm>
            <a:off x="1125538" y="19050"/>
            <a:ext cx="7871706" cy="805039"/>
          </a:xfrm>
        </p:spPr>
        <p:txBody>
          <a:bodyPr/>
          <a:lstStyle/>
          <a:p>
            <a:r>
              <a:rPr lang="ru-RU" dirty="0" smtClean="0">
                <a:cs typeface="Times New Roman" pitchFamily="18" charset="0"/>
              </a:rPr>
              <a:t>Путевой лист</a:t>
            </a:r>
            <a:endParaRPr lang="ru-RU" dirty="0"/>
          </a:p>
        </p:txBody>
      </p:sp>
      <p:sp>
        <p:nvSpPr>
          <p:cNvPr id="6" name="TextBox 5"/>
          <p:cNvSpPr txBox="1"/>
          <p:nvPr/>
        </p:nvSpPr>
        <p:spPr>
          <a:xfrm>
            <a:off x="361949" y="1038225"/>
            <a:ext cx="8429625" cy="342145"/>
          </a:xfrm>
          <a:prstGeom prst="rect">
            <a:avLst/>
          </a:prstGeom>
          <a:noFill/>
        </p:spPr>
        <p:txBody>
          <a:bodyPr wrap="square" rtlCol="0">
            <a:spAutoFit/>
          </a:bodyPr>
          <a:lstStyle/>
          <a:p>
            <a:pPr algn="l"/>
            <a:r>
              <a:rPr lang="ru-RU" b="1" dirty="0" smtClean="0">
                <a:solidFill>
                  <a:schemeClr val="accent4">
                    <a:lumMod val="90000"/>
                    <a:lumOff val="10000"/>
                  </a:schemeClr>
                </a:solidFill>
              </a:rPr>
              <a:t>Раздел «Учет работы техники» → «Учет работы механизмов»</a:t>
            </a:r>
            <a:endParaRPr lang="ru-RU" b="1" dirty="0">
              <a:solidFill>
                <a:schemeClr val="accent4">
                  <a:lumMod val="90000"/>
                  <a:lumOff val="10000"/>
                </a:schemeClr>
              </a:solidFill>
            </a:endParaRPr>
          </a:p>
        </p:txBody>
      </p:sp>
      <p:pic>
        <p:nvPicPr>
          <p:cNvPr id="5" name="Рисунок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15706" y="2949709"/>
            <a:ext cx="5685331" cy="3216897"/>
          </a:xfrm>
          <a:prstGeom prst="rect">
            <a:avLst/>
          </a:prstGeom>
          <a:ln>
            <a:solidFill>
              <a:schemeClr val="bg2">
                <a:lumMod val="75000"/>
              </a:schemeClr>
            </a:solidFill>
          </a:ln>
        </p:spPr>
      </p:pic>
      <p:pic>
        <p:nvPicPr>
          <p:cNvPr id="4" name="Рисунок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85785" y="4079344"/>
            <a:ext cx="2674284" cy="2341755"/>
          </a:xfrm>
          <a:prstGeom prst="rect">
            <a:avLst/>
          </a:prstGeom>
          <a:ln>
            <a:solidFill>
              <a:schemeClr val="bg2">
                <a:lumMod val="75000"/>
              </a:schemeClr>
            </a:solidFill>
          </a:ln>
        </p:spPr>
      </p:pic>
      <p:grpSp>
        <p:nvGrpSpPr>
          <p:cNvPr id="7" name="Группа 6"/>
          <p:cNvGrpSpPr/>
          <p:nvPr/>
        </p:nvGrpSpPr>
        <p:grpSpPr>
          <a:xfrm>
            <a:off x="7229475" y="1726721"/>
            <a:ext cx="1609723" cy="1717393"/>
            <a:chOff x="7229475" y="1726721"/>
            <a:chExt cx="1609723" cy="1717393"/>
          </a:xfrm>
        </p:grpSpPr>
        <p:sp>
          <p:nvSpPr>
            <p:cNvPr id="22" name="Скругленная прямоугольная выноска 21"/>
            <p:cNvSpPr/>
            <p:nvPr/>
          </p:nvSpPr>
          <p:spPr bwMode="auto">
            <a:xfrm rot="10800000">
              <a:off x="7258047" y="1733536"/>
              <a:ext cx="1581151" cy="1695463"/>
            </a:xfrm>
            <a:prstGeom prst="wedgeRoundRectCallout">
              <a:avLst>
                <a:gd name="adj1" fmla="val 93672"/>
                <a:gd name="adj2" fmla="val 19179"/>
                <a:gd name="adj3" fmla="val 16667"/>
              </a:avLst>
            </a:prstGeom>
            <a:solidFill>
              <a:srgbClr val="F2BF7A"/>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91440" tIns="0" rIns="91440" bIns="45720" numCol="1" rtlCol="0" anchor="ctr" anchorCtr="0" compatLnSpc="1">
              <a:prstTxWarp prst="textNoShape">
                <a:avLst/>
              </a:prstTxWarp>
            </a:bodyPr>
            <a:lstStyle/>
            <a:p>
              <a:pPr marL="0" marR="0" indent="0" algn="ctr" defTabSz="914400" rtl="0" eaLnBrk="0" fontAlgn="base" latinLnBrk="0" hangingPunct="0">
                <a:lnSpc>
                  <a:spcPct val="110000"/>
                </a:lnSpc>
                <a:spcBef>
                  <a:spcPct val="50000"/>
                </a:spcBef>
                <a:spcAft>
                  <a:spcPct val="0"/>
                </a:spcAft>
                <a:buClrTx/>
                <a:buSzTx/>
                <a:buFontTx/>
                <a:buNone/>
                <a:tabLst/>
              </a:pPr>
              <a:endParaRPr kumimoji="0" lang="ru-RU" sz="1600" b="1" i="0" u="none" strike="noStrike" cap="none" normalizeH="0" baseline="0" dirty="0" smtClean="0">
                <a:ln>
                  <a:noFill/>
                </a:ln>
                <a:solidFill>
                  <a:schemeClr val="tx1"/>
                </a:solidFill>
                <a:effectLst/>
                <a:latin typeface="Arial" charset="0"/>
              </a:endParaRPr>
            </a:p>
          </p:txBody>
        </p:sp>
        <p:sp>
          <p:nvSpPr>
            <p:cNvPr id="25" name="Прямоугольник 24"/>
            <p:cNvSpPr/>
            <p:nvPr/>
          </p:nvSpPr>
          <p:spPr>
            <a:xfrm>
              <a:off x="7229475" y="1726721"/>
              <a:ext cx="1600199" cy="1717393"/>
            </a:xfrm>
            <a:prstGeom prst="rect">
              <a:avLst/>
            </a:prstGeom>
          </p:spPr>
          <p:txBody>
            <a:bodyPr wrap="square">
              <a:spAutoFit/>
            </a:bodyPr>
            <a:lstStyle/>
            <a:p>
              <a:r>
                <a:rPr lang="ru-RU" sz="1200" dirty="0" smtClean="0">
                  <a:solidFill>
                    <a:schemeClr val="accent4">
                      <a:lumMod val="90000"/>
                      <a:lumOff val="10000"/>
                    </a:schemeClr>
                  </a:solidFill>
                  <a:latin typeface="+mj-lt"/>
                </a:rPr>
                <a:t>регистрация выработки машины и водителя в регистрах системы производится только по рапортам с состоянием «Закрыт»</a:t>
              </a:r>
            </a:p>
          </p:txBody>
        </p:sp>
      </p:gr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0" descr="b1075526.jpg"/>
          <p:cNvPicPr>
            <a:picLocks noChangeAspect="1"/>
          </p:cNvPicPr>
          <p:nvPr/>
        </p:nvPicPr>
        <p:blipFill rotWithShape="1">
          <a:blip r:embed="rId3" cstate="print"/>
          <a:srcRect l="12221" r="13857"/>
          <a:stretch/>
        </p:blipFill>
        <p:spPr>
          <a:xfrm>
            <a:off x="575077" y="4918592"/>
            <a:ext cx="1335412" cy="1425543"/>
          </a:xfrm>
          <a:prstGeom prst="rect">
            <a:avLst/>
          </a:prstGeom>
        </p:spPr>
      </p:pic>
      <p:sp>
        <p:nvSpPr>
          <p:cNvPr id="2" name="Заголовок 1"/>
          <p:cNvSpPr>
            <a:spLocks noGrp="1"/>
          </p:cNvSpPr>
          <p:nvPr>
            <p:ph type="title"/>
          </p:nvPr>
        </p:nvSpPr>
        <p:spPr>
          <a:xfrm>
            <a:off x="1125538" y="19050"/>
            <a:ext cx="7871706" cy="805039"/>
          </a:xfrm>
        </p:spPr>
        <p:txBody>
          <a:bodyPr/>
          <a:lstStyle/>
          <a:p>
            <a:r>
              <a:rPr lang="ru-RU" dirty="0" smtClean="0">
                <a:cs typeface="Times New Roman" pitchFamily="18" charset="0"/>
              </a:rPr>
              <a:t>Рапорт о работе строительного механизма</a:t>
            </a:r>
            <a:endParaRPr lang="ru-RU" dirty="0"/>
          </a:p>
        </p:txBody>
      </p:sp>
      <p:sp>
        <p:nvSpPr>
          <p:cNvPr id="6" name="TextBox 5"/>
          <p:cNvSpPr txBox="1"/>
          <p:nvPr/>
        </p:nvSpPr>
        <p:spPr>
          <a:xfrm>
            <a:off x="361949" y="1038225"/>
            <a:ext cx="8429625" cy="342145"/>
          </a:xfrm>
          <a:prstGeom prst="rect">
            <a:avLst/>
          </a:prstGeom>
          <a:noFill/>
        </p:spPr>
        <p:txBody>
          <a:bodyPr wrap="square" rtlCol="0">
            <a:spAutoFit/>
          </a:bodyPr>
          <a:lstStyle/>
          <a:p>
            <a:pPr algn="l"/>
            <a:r>
              <a:rPr lang="ru-RU" b="1" dirty="0" smtClean="0">
                <a:solidFill>
                  <a:schemeClr val="accent4">
                    <a:lumMod val="90000"/>
                    <a:lumOff val="10000"/>
                  </a:schemeClr>
                </a:solidFill>
              </a:rPr>
              <a:t>Раздел «Учет работы техники» → «Учет работы механизмов»</a:t>
            </a:r>
            <a:endParaRPr lang="ru-RU" b="1" dirty="0">
              <a:solidFill>
                <a:schemeClr val="accent4">
                  <a:lumMod val="90000"/>
                  <a:lumOff val="10000"/>
                </a:schemeClr>
              </a:solidFill>
            </a:endParaRPr>
          </a:p>
        </p:txBody>
      </p:sp>
      <p:pic>
        <p:nvPicPr>
          <p:cNvPr id="3" name="Рисунок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1949" y="1380370"/>
            <a:ext cx="7986913" cy="3391130"/>
          </a:xfrm>
          <a:prstGeom prst="rect">
            <a:avLst/>
          </a:prstGeom>
          <a:ln>
            <a:solidFill>
              <a:schemeClr val="bg2">
                <a:lumMod val="75000"/>
              </a:schemeClr>
            </a:solidFill>
          </a:ln>
        </p:spPr>
      </p:pic>
      <p:grpSp>
        <p:nvGrpSpPr>
          <p:cNvPr id="4" name="Группа 3"/>
          <p:cNvGrpSpPr/>
          <p:nvPr/>
        </p:nvGrpSpPr>
        <p:grpSpPr>
          <a:xfrm>
            <a:off x="7172325" y="4286249"/>
            <a:ext cx="1676396" cy="1803120"/>
            <a:chOff x="7172325" y="4286249"/>
            <a:chExt cx="1676396" cy="1803120"/>
          </a:xfrm>
        </p:grpSpPr>
        <p:sp>
          <p:nvSpPr>
            <p:cNvPr id="22" name="Скругленная прямоугольная выноска 21"/>
            <p:cNvSpPr/>
            <p:nvPr/>
          </p:nvSpPr>
          <p:spPr bwMode="auto">
            <a:xfrm rot="10800000">
              <a:off x="7200899" y="4286249"/>
              <a:ext cx="1647822" cy="1781176"/>
            </a:xfrm>
            <a:prstGeom prst="wedgeRoundRectCallout">
              <a:avLst>
                <a:gd name="adj1" fmla="val 75577"/>
                <a:gd name="adj2" fmla="val 34564"/>
                <a:gd name="adj3" fmla="val 16667"/>
              </a:avLst>
            </a:prstGeom>
            <a:solidFill>
              <a:srgbClr val="F2BF7A"/>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91440" tIns="0" rIns="91440" bIns="45720" numCol="1" rtlCol="0" anchor="ctr" anchorCtr="0" compatLnSpc="1">
              <a:prstTxWarp prst="textNoShape">
                <a:avLst/>
              </a:prstTxWarp>
            </a:bodyPr>
            <a:lstStyle/>
            <a:p>
              <a:pPr marL="0" marR="0" indent="0" algn="ctr" defTabSz="914400" rtl="0" eaLnBrk="0" fontAlgn="base" latinLnBrk="0" hangingPunct="0">
                <a:lnSpc>
                  <a:spcPct val="110000"/>
                </a:lnSpc>
                <a:spcBef>
                  <a:spcPct val="50000"/>
                </a:spcBef>
                <a:spcAft>
                  <a:spcPct val="0"/>
                </a:spcAft>
                <a:buClrTx/>
                <a:buSzTx/>
                <a:buFontTx/>
                <a:buNone/>
                <a:tabLst/>
              </a:pPr>
              <a:endParaRPr kumimoji="0" lang="ru-RU" sz="1600" b="0" i="0" u="none" strike="noStrike" cap="none" normalizeH="0" baseline="0" smtClean="0">
                <a:ln>
                  <a:noFill/>
                </a:ln>
                <a:solidFill>
                  <a:schemeClr val="tx1"/>
                </a:solidFill>
                <a:effectLst/>
                <a:latin typeface="Arial" charset="0"/>
              </a:endParaRPr>
            </a:p>
          </p:txBody>
        </p:sp>
        <p:sp>
          <p:nvSpPr>
            <p:cNvPr id="25" name="Прямоугольник 24"/>
            <p:cNvSpPr/>
            <p:nvPr/>
          </p:nvSpPr>
          <p:spPr>
            <a:xfrm>
              <a:off x="7172325" y="4371976"/>
              <a:ext cx="1628775" cy="1717393"/>
            </a:xfrm>
            <a:prstGeom prst="rect">
              <a:avLst/>
            </a:prstGeom>
          </p:spPr>
          <p:txBody>
            <a:bodyPr wrap="square">
              <a:spAutoFit/>
            </a:bodyPr>
            <a:lstStyle/>
            <a:p>
              <a:r>
                <a:rPr lang="ru-RU" sz="1200" dirty="0" smtClean="0">
                  <a:solidFill>
                    <a:schemeClr val="accent4">
                      <a:lumMod val="90000"/>
                      <a:lumOff val="10000"/>
                    </a:schemeClr>
                  </a:solidFill>
                  <a:latin typeface="+mj-lt"/>
                </a:rPr>
                <a:t>регистрация выработки машины и машиниста в регистрах системы производится только по рапортам с состоянием «Закрыт»</a:t>
              </a:r>
            </a:p>
          </p:txBody>
        </p:sp>
      </p:gr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1949" y="1554400"/>
            <a:ext cx="8111977" cy="3098325"/>
          </a:xfrm>
          <a:prstGeom prst="rect">
            <a:avLst/>
          </a:prstGeom>
          <a:ln>
            <a:solidFill>
              <a:schemeClr val="bg2">
                <a:lumMod val="75000"/>
              </a:schemeClr>
            </a:solidFill>
          </a:ln>
        </p:spPr>
      </p:pic>
      <p:sp>
        <p:nvSpPr>
          <p:cNvPr id="2" name="Заголовок 1"/>
          <p:cNvSpPr>
            <a:spLocks noGrp="1"/>
          </p:cNvSpPr>
          <p:nvPr>
            <p:ph type="title"/>
          </p:nvPr>
        </p:nvSpPr>
        <p:spPr>
          <a:xfrm>
            <a:off x="1125538" y="19050"/>
            <a:ext cx="7871706" cy="805039"/>
          </a:xfrm>
        </p:spPr>
        <p:txBody>
          <a:bodyPr/>
          <a:lstStyle/>
          <a:p>
            <a:r>
              <a:rPr lang="ru-RU" dirty="0" smtClean="0">
                <a:cs typeface="Times New Roman" pitchFamily="18" charset="0"/>
              </a:rPr>
              <a:t>Журнал учета работ прочих строительных механизмов</a:t>
            </a:r>
            <a:endParaRPr lang="ru-RU" dirty="0"/>
          </a:p>
        </p:txBody>
      </p:sp>
      <p:sp>
        <p:nvSpPr>
          <p:cNvPr id="6" name="TextBox 5"/>
          <p:cNvSpPr txBox="1"/>
          <p:nvPr/>
        </p:nvSpPr>
        <p:spPr>
          <a:xfrm>
            <a:off x="361949" y="1123950"/>
            <a:ext cx="8429625" cy="342145"/>
          </a:xfrm>
          <a:prstGeom prst="rect">
            <a:avLst/>
          </a:prstGeom>
          <a:noFill/>
        </p:spPr>
        <p:txBody>
          <a:bodyPr wrap="square" rtlCol="0">
            <a:spAutoFit/>
          </a:bodyPr>
          <a:lstStyle/>
          <a:p>
            <a:pPr algn="l"/>
            <a:r>
              <a:rPr lang="ru-RU" b="1" dirty="0" smtClean="0">
                <a:solidFill>
                  <a:schemeClr val="accent4">
                    <a:lumMod val="90000"/>
                    <a:lumOff val="10000"/>
                  </a:schemeClr>
                </a:solidFill>
              </a:rPr>
              <a:t>Раздел «Учет работы техники» → «Учет работы механизмов»</a:t>
            </a:r>
            <a:endParaRPr lang="ru-RU" b="1" dirty="0">
              <a:solidFill>
                <a:schemeClr val="accent4">
                  <a:lumMod val="90000"/>
                  <a:lumOff val="10000"/>
                </a:schemeClr>
              </a:solidFill>
            </a:endParaRPr>
          </a:p>
        </p:txBody>
      </p:sp>
      <p:sp>
        <p:nvSpPr>
          <p:cNvPr id="22" name="Скругленная прямоугольная выноска 21"/>
          <p:cNvSpPr/>
          <p:nvPr/>
        </p:nvSpPr>
        <p:spPr bwMode="auto">
          <a:xfrm rot="10800000">
            <a:off x="3133725" y="4562465"/>
            <a:ext cx="3352800" cy="1104910"/>
          </a:xfrm>
          <a:prstGeom prst="wedgeRoundRectCallout">
            <a:avLst>
              <a:gd name="adj1" fmla="val 30840"/>
              <a:gd name="adj2" fmla="val 72325"/>
              <a:gd name="adj3" fmla="val 16667"/>
            </a:avLst>
          </a:prstGeom>
          <a:solidFill>
            <a:srgbClr val="F2BF7A"/>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91440" tIns="0" rIns="91440" bIns="45720" numCol="1" rtlCol="0" anchor="ctr" anchorCtr="0" compatLnSpc="1">
            <a:prstTxWarp prst="textNoShape">
              <a:avLst/>
            </a:prstTxWarp>
          </a:bodyPr>
          <a:lstStyle/>
          <a:p>
            <a:pPr marL="0" marR="0" indent="0" algn="ctr" defTabSz="914400" rtl="0" eaLnBrk="0" fontAlgn="base" latinLnBrk="0" hangingPunct="0">
              <a:lnSpc>
                <a:spcPct val="110000"/>
              </a:lnSpc>
              <a:spcBef>
                <a:spcPct val="50000"/>
              </a:spcBef>
              <a:spcAft>
                <a:spcPct val="0"/>
              </a:spcAft>
              <a:buClrTx/>
              <a:buSzTx/>
              <a:buFontTx/>
              <a:buNone/>
              <a:tabLst/>
            </a:pPr>
            <a:endParaRPr kumimoji="0" lang="ru-RU" sz="1600" b="0" i="0" u="none" strike="noStrike" cap="none" normalizeH="0" baseline="0" smtClean="0">
              <a:ln>
                <a:noFill/>
              </a:ln>
              <a:solidFill>
                <a:schemeClr val="tx1"/>
              </a:solidFill>
              <a:effectLst/>
              <a:latin typeface="Arial" charset="0"/>
            </a:endParaRPr>
          </a:p>
        </p:txBody>
      </p:sp>
      <p:sp>
        <p:nvSpPr>
          <p:cNvPr id="25" name="Прямоугольник 24"/>
          <p:cNvSpPr/>
          <p:nvPr/>
        </p:nvSpPr>
        <p:spPr>
          <a:xfrm>
            <a:off x="3143250" y="4565171"/>
            <a:ext cx="3143250" cy="1107996"/>
          </a:xfrm>
          <a:prstGeom prst="rect">
            <a:avLst/>
          </a:prstGeom>
        </p:spPr>
        <p:txBody>
          <a:bodyPr wrap="square">
            <a:spAutoFit/>
          </a:bodyPr>
          <a:lstStyle/>
          <a:p>
            <a:r>
              <a:rPr lang="ru-RU" sz="1200" dirty="0" smtClean="0">
                <a:solidFill>
                  <a:schemeClr val="accent4">
                    <a:lumMod val="90000"/>
                    <a:lumOff val="10000"/>
                  </a:schemeClr>
                </a:solidFill>
                <a:latin typeface="+mj-lt"/>
              </a:rPr>
              <a:t>предназначен для регистрации фактической выработки мелких машин и механизмов, работы которых не регистрируются рапортами и путевыми листами</a:t>
            </a:r>
          </a:p>
        </p:txBody>
      </p:sp>
      <p:pic>
        <p:nvPicPr>
          <p:cNvPr id="12" name="Рисунок 11" descr="23.jpeg"/>
          <p:cNvPicPr>
            <a:picLocks noChangeAspect="1"/>
          </p:cNvPicPr>
          <p:nvPr/>
        </p:nvPicPr>
        <p:blipFill>
          <a:blip r:embed="rId4" cstate="print"/>
          <a:stretch>
            <a:fillRect/>
          </a:stretch>
        </p:blipFill>
        <p:spPr>
          <a:xfrm>
            <a:off x="6724650" y="4772873"/>
            <a:ext cx="1956836" cy="1323127"/>
          </a:xfrm>
          <a:prstGeom prst="rect">
            <a:avLst/>
          </a:prstGeom>
        </p:spPr>
      </p:pic>
      <p:pic>
        <p:nvPicPr>
          <p:cNvPr id="13" name="Рисунок 12" descr="335ae11a0e0742939a278d5c331f2c2c.jpg"/>
          <p:cNvPicPr>
            <a:picLocks noChangeAspect="1"/>
          </p:cNvPicPr>
          <p:nvPr/>
        </p:nvPicPr>
        <p:blipFill>
          <a:blip r:embed="rId5" cstate="print"/>
          <a:stretch>
            <a:fillRect/>
          </a:stretch>
        </p:blipFill>
        <p:spPr>
          <a:xfrm>
            <a:off x="603066" y="4943475"/>
            <a:ext cx="1437414" cy="1171576"/>
          </a:xfrm>
          <a:prstGeom prst="rect">
            <a:avLst/>
          </a:prstGeom>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9"/>
          <p:cNvGrpSpPr>
            <a:grpSpLocks/>
          </p:cNvGrpSpPr>
          <p:nvPr/>
        </p:nvGrpSpPr>
        <p:grpSpPr bwMode="auto">
          <a:xfrm>
            <a:off x="8877300" y="6181725"/>
            <a:ext cx="9525" cy="676275"/>
            <a:chOff x="5652" y="3894"/>
            <a:chExt cx="6" cy="426"/>
          </a:xfrm>
        </p:grpSpPr>
        <p:sp>
          <p:nvSpPr>
            <p:cNvPr id="9222" name="Line 30"/>
            <p:cNvSpPr>
              <a:spLocks noChangeShapeType="1"/>
            </p:cNvSpPr>
            <p:nvPr/>
          </p:nvSpPr>
          <p:spPr bwMode="auto">
            <a:xfrm flipV="1">
              <a:off x="5652" y="3894"/>
              <a:ext cx="0" cy="426"/>
            </a:xfrm>
            <a:prstGeom prst="line">
              <a:avLst/>
            </a:prstGeom>
            <a:noFill/>
            <a:ln w="12700">
              <a:solidFill>
                <a:srgbClr val="CC3300"/>
              </a:solidFill>
              <a:round/>
              <a:headEnd/>
              <a:tailEnd/>
            </a:ln>
          </p:spPr>
          <p:txBody>
            <a:bodyPr lIns="90000" tIns="46800" rIns="90000" bIns="46800" anchor="ctr"/>
            <a:lstStyle/>
            <a:p>
              <a:endParaRPr lang="ru-RU" dirty="0"/>
            </a:p>
          </p:txBody>
        </p:sp>
        <p:sp>
          <p:nvSpPr>
            <p:cNvPr id="9223" name="Line 31"/>
            <p:cNvSpPr>
              <a:spLocks noChangeShapeType="1"/>
            </p:cNvSpPr>
            <p:nvPr/>
          </p:nvSpPr>
          <p:spPr bwMode="auto">
            <a:xfrm flipV="1">
              <a:off x="5658" y="3894"/>
              <a:ext cx="0" cy="426"/>
            </a:xfrm>
            <a:prstGeom prst="line">
              <a:avLst/>
            </a:prstGeom>
            <a:noFill/>
            <a:ln w="12700">
              <a:solidFill>
                <a:srgbClr val="FFFFCC"/>
              </a:solidFill>
              <a:round/>
              <a:headEnd/>
              <a:tailEnd/>
            </a:ln>
          </p:spPr>
          <p:txBody>
            <a:bodyPr lIns="90000" tIns="46800" rIns="90000" bIns="46800" anchor="ctr"/>
            <a:lstStyle/>
            <a:p>
              <a:endParaRPr lang="ru-RU" dirty="0"/>
            </a:p>
          </p:txBody>
        </p:sp>
      </p:grpSp>
      <p:sp>
        <p:nvSpPr>
          <p:cNvPr id="13" name="Rectangle 10"/>
          <p:cNvSpPr>
            <a:spLocks noChangeArrowheads="1"/>
          </p:cNvSpPr>
          <p:nvPr/>
        </p:nvSpPr>
        <p:spPr bwMode="auto">
          <a:xfrm>
            <a:off x="885825" y="2676525"/>
            <a:ext cx="8039100" cy="1228725"/>
          </a:xfrm>
          <a:prstGeom prst="rect">
            <a:avLst/>
          </a:prstGeom>
          <a:noFill/>
          <a:ln w="9525">
            <a:noFill/>
            <a:miter lim="800000"/>
            <a:headEnd/>
            <a:tailEnd/>
          </a:ln>
        </p:spPr>
        <p:txBody>
          <a:bodyPr anchor="ctr"/>
          <a:lstStyle/>
          <a:p>
            <a:pPr lvl="0" algn="r">
              <a:lnSpc>
                <a:spcPct val="80000"/>
              </a:lnSpc>
              <a:spcBef>
                <a:spcPct val="0"/>
              </a:spcBef>
              <a:defRPr/>
            </a:pPr>
            <a:r>
              <a:rPr lang="ru-RU" sz="2800" b="1" kern="0" dirty="0">
                <a:solidFill>
                  <a:schemeClr val="tx2">
                    <a:lumMod val="75000"/>
                  </a:schemeClr>
                </a:solidFill>
              </a:rPr>
              <a:t>Функциональные </a:t>
            </a:r>
            <a:r>
              <a:rPr lang="ru-RU" sz="2800" b="1" kern="0" dirty="0" smtClean="0">
                <a:solidFill>
                  <a:schemeClr val="tx2">
                    <a:lumMod val="75000"/>
                  </a:schemeClr>
                </a:solidFill>
              </a:rPr>
              <a:t>возможности отраслевого решения </a:t>
            </a:r>
            <a:r>
              <a:rPr lang="ru-RU" sz="2800" b="1" kern="0" dirty="0" smtClean="0">
                <a:solidFill>
                  <a:srgbClr val="CC0000"/>
                </a:solidFill>
              </a:rPr>
              <a:t>для бухгалтера</a:t>
            </a:r>
            <a:endParaRPr lang="ru-RU" sz="2800" b="1" kern="0" dirty="0">
              <a:solidFill>
                <a:srgbClr val="CC0000"/>
              </a:solidFill>
            </a:endParaRP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931" y="1202975"/>
            <a:ext cx="7112931" cy="5020314"/>
          </a:xfrm>
          <a:prstGeom prst="rect">
            <a:avLst/>
          </a:prstGeom>
          <a:ln>
            <a:solidFill>
              <a:schemeClr val="bg1">
                <a:lumMod val="65000"/>
              </a:schemeClr>
            </a:solidFill>
          </a:ln>
        </p:spPr>
      </p:pic>
      <p:pic>
        <p:nvPicPr>
          <p:cNvPr id="11" name="Рисунок 10" descr="20.jpeg"/>
          <p:cNvPicPr>
            <a:picLocks noChangeAspect="1"/>
          </p:cNvPicPr>
          <p:nvPr/>
        </p:nvPicPr>
        <p:blipFill>
          <a:blip r:embed="rId4" cstate="print"/>
          <a:stretch>
            <a:fillRect/>
          </a:stretch>
        </p:blipFill>
        <p:spPr>
          <a:xfrm>
            <a:off x="7573757" y="1202975"/>
            <a:ext cx="1176941" cy="1123713"/>
          </a:xfrm>
          <a:prstGeom prst="rect">
            <a:avLst/>
          </a:prstGeom>
        </p:spPr>
      </p:pic>
      <p:sp>
        <p:nvSpPr>
          <p:cNvPr id="2" name="Заголовок 1"/>
          <p:cNvSpPr>
            <a:spLocks noGrp="1"/>
          </p:cNvSpPr>
          <p:nvPr>
            <p:ph type="title"/>
          </p:nvPr>
        </p:nvSpPr>
        <p:spPr>
          <a:xfrm>
            <a:off x="1125538" y="19050"/>
            <a:ext cx="7871706" cy="805039"/>
          </a:xfrm>
        </p:spPr>
        <p:txBody>
          <a:bodyPr/>
          <a:lstStyle/>
          <a:p>
            <a:r>
              <a:rPr lang="ru-RU" dirty="0" smtClean="0">
                <a:cs typeface="Times New Roman" pitchFamily="18" charset="0"/>
              </a:rPr>
              <a:t>Учет затрат на механизацию СМР</a:t>
            </a:r>
            <a:endParaRPr lang="ru-RU" dirty="0"/>
          </a:p>
        </p:txBody>
      </p:sp>
      <p:sp>
        <p:nvSpPr>
          <p:cNvPr id="6" name="Скругленная прямоугольная выноска 5"/>
          <p:cNvSpPr/>
          <p:nvPr/>
        </p:nvSpPr>
        <p:spPr bwMode="auto">
          <a:xfrm rot="10800000">
            <a:off x="5529156" y="3232574"/>
            <a:ext cx="3076575" cy="1395182"/>
          </a:xfrm>
          <a:prstGeom prst="wedgeRoundRectCallout">
            <a:avLst>
              <a:gd name="adj1" fmla="val 51542"/>
              <a:gd name="adj2" fmla="val 78370"/>
              <a:gd name="adj3" fmla="val 16667"/>
            </a:avLst>
          </a:prstGeom>
          <a:solidFill>
            <a:srgbClr val="F2BF7A"/>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91440" tIns="0" rIns="91440" bIns="45720" numCol="1" rtlCol="0" anchor="ctr" anchorCtr="0" compatLnSpc="1">
            <a:prstTxWarp prst="textNoShape">
              <a:avLst/>
            </a:prstTxWarp>
          </a:bodyPr>
          <a:lstStyle/>
          <a:p>
            <a:pPr marL="0" marR="0" indent="0" algn="ctr" defTabSz="914400" rtl="0" eaLnBrk="0" fontAlgn="base" latinLnBrk="0" hangingPunct="0">
              <a:lnSpc>
                <a:spcPct val="110000"/>
              </a:lnSpc>
              <a:spcBef>
                <a:spcPct val="50000"/>
              </a:spcBef>
              <a:spcAft>
                <a:spcPct val="0"/>
              </a:spcAft>
              <a:buClrTx/>
              <a:buSzTx/>
              <a:buFontTx/>
              <a:buNone/>
              <a:tabLst/>
            </a:pPr>
            <a:endParaRPr kumimoji="0" lang="ru-RU" sz="1600" b="0" i="0" u="none" strike="noStrike" cap="none" normalizeH="0" baseline="0" smtClean="0">
              <a:ln>
                <a:noFill/>
              </a:ln>
              <a:solidFill>
                <a:schemeClr val="tx1"/>
              </a:solidFill>
              <a:effectLst/>
              <a:latin typeface="Arial" charset="0"/>
            </a:endParaRPr>
          </a:p>
        </p:txBody>
      </p:sp>
      <p:sp>
        <p:nvSpPr>
          <p:cNvPr id="8" name="Прямоугольник 7"/>
          <p:cNvSpPr/>
          <p:nvPr/>
        </p:nvSpPr>
        <p:spPr>
          <a:xfrm>
            <a:off x="5529156" y="3376167"/>
            <a:ext cx="3067050" cy="1107996"/>
          </a:xfrm>
          <a:prstGeom prst="rect">
            <a:avLst/>
          </a:prstGeom>
        </p:spPr>
        <p:txBody>
          <a:bodyPr wrap="square">
            <a:spAutoFit/>
          </a:bodyPr>
          <a:lstStyle/>
          <a:p>
            <a:r>
              <a:rPr lang="ru-RU" sz="1200" dirty="0" smtClean="0">
                <a:solidFill>
                  <a:schemeClr val="accent4">
                    <a:lumMod val="90000"/>
                    <a:lumOff val="10000"/>
                  </a:schemeClr>
                </a:solidFill>
                <a:latin typeface="+mj-lt"/>
              </a:rPr>
              <a:t>Затраты на механизацию строительно-монтажных работ учитываются на счете 8420 «Расходы по содержанию и эксплуатации строительных машин и механизмов»</a:t>
            </a:r>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25538" y="19050"/>
            <a:ext cx="7871706" cy="805039"/>
          </a:xfrm>
        </p:spPr>
        <p:txBody>
          <a:bodyPr/>
          <a:lstStyle/>
          <a:p>
            <a:r>
              <a:rPr lang="ru-RU" dirty="0" smtClean="0">
                <a:cs typeface="Times New Roman" pitchFamily="18" charset="0"/>
              </a:rPr>
              <a:t>Учет отработанного времени</a:t>
            </a:r>
            <a:endParaRPr lang="ru-RU" dirty="0"/>
          </a:p>
        </p:txBody>
      </p:sp>
      <p:graphicFrame>
        <p:nvGraphicFramePr>
          <p:cNvPr id="12" name="Схема 11"/>
          <p:cNvGraphicFramePr/>
          <p:nvPr>
            <p:extLst>
              <p:ext uri="{D42A27DB-BD31-4B8C-83A1-F6EECF244321}">
                <p14:modId xmlns:p14="http://schemas.microsoft.com/office/powerpoint/2010/main" val="2541105101"/>
              </p:ext>
            </p:extLst>
          </p:nvPr>
        </p:nvGraphicFramePr>
        <p:xfrm>
          <a:off x="742949" y="1181100"/>
          <a:ext cx="6029326" cy="34194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Стрелка вниз 12"/>
          <p:cNvSpPr/>
          <p:nvPr/>
        </p:nvSpPr>
        <p:spPr bwMode="auto">
          <a:xfrm>
            <a:off x="2587029" y="2114551"/>
            <a:ext cx="226617" cy="370986"/>
          </a:xfrm>
          <a:prstGeom prst="downArrow">
            <a:avLst/>
          </a:prstGeom>
          <a:solidFill>
            <a:schemeClr val="tx1">
              <a:lumMod val="25000"/>
              <a:lumOff val="75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0" rIns="91440" bIns="45720" numCol="1" rtlCol="0" anchor="ctr" anchorCtr="0" compatLnSpc="1">
            <a:prstTxWarp prst="textNoShape">
              <a:avLst/>
            </a:prstTxWarp>
          </a:bodyPr>
          <a:lstStyle/>
          <a:p>
            <a:pPr marL="0" marR="0" indent="0" algn="ctr" defTabSz="914400" rtl="0" eaLnBrk="0" fontAlgn="base" latinLnBrk="0" hangingPunct="0">
              <a:lnSpc>
                <a:spcPct val="110000"/>
              </a:lnSpc>
              <a:spcBef>
                <a:spcPct val="50000"/>
              </a:spcBef>
              <a:spcAft>
                <a:spcPct val="0"/>
              </a:spcAft>
              <a:buClrTx/>
              <a:buSzTx/>
              <a:buFontTx/>
              <a:buNone/>
              <a:tabLst/>
            </a:pPr>
            <a:endParaRPr kumimoji="0" lang="ru-RU" sz="1600" b="0" i="0" u="none" strike="noStrike" cap="none" normalizeH="0" baseline="0" smtClean="0">
              <a:ln>
                <a:noFill/>
              </a:ln>
              <a:solidFill>
                <a:schemeClr val="tx1"/>
              </a:solidFill>
              <a:effectLst/>
              <a:latin typeface="Arial" charset="0"/>
            </a:endParaRPr>
          </a:p>
        </p:txBody>
      </p:sp>
      <p:sp>
        <p:nvSpPr>
          <p:cNvPr id="14" name="Стрелка вниз 13"/>
          <p:cNvSpPr/>
          <p:nvPr/>
        </p:nvSpPr>
        <p:spPr bwMode="auto">
          <a:xfrm>
            <a:off x="5635805" y="2133845"/>
            <a:ext cx="206015" cy="370986"/>
          </a:xfrm>
          <a:prstGeom prst="downArrow">
            <a:avLst/>
          </a:prstGeom>
          <a:solidFill>
            <a:schemeClr val="tx1">
              <a:lumMod val="25000"/>
              <a:lumOff val="75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0" rIns="91440" bIns="45720" numCol="1" rtlCol="0" anchor="ctr" anchorCtr="0" compatLnSpc="1">
            <a:prstTxWarp prst="textNoShape">
              <a:avLst/>
            </a:prstTxWarp>
          </a:bodyPr>
          <a:lstStyle/>
          <a:p>
            <a:pPr marL="0" marR="0" indent="0" algn="ctr" defTabSz="914400" rtl="0" eaLnBrk="0" fontAlgn="base" latinLnBrk="0" hangingPunct="0">
              <a:lnSpc>
                <a:spcPct val="110000"/>
              </a:lnSpc>
              <a:spcBef>
                <a:spcPct val="50000"/>
              </a:spcBef>
              <a:spcAft>
                <a:spcPct val="0"/>
              </a:spcAft>
              <a:buClrTx/>
              <a:buSzTx/>
              <a:buFontTx/>
              <a:buNone/>
              <a:tabLst/>
            </a:pPr>
            <a:endParaRPr kumimoji="0" lang="ru-RU" sz="1600" b="0" i="0" u="none" strike="noStrike" cap="none" normalizeH="0" baseline="0" smtClean="0">
              <a:ln>
                <a:noFill/>
              </a:ln>
              <a:solidFill>
                <a:schemeClr val="tx1"/>
              </a:solidFill>
              <a:effectLst/>
              <a:latin typeface="Arial" charset="0"/>
            </a:endParaRPr>
          </a:p>
        </p:txBody>
      </p:sp>
      <p:sp>
        <p:nvSpPr>
          <p:cNvPr id="15" name="Стрелка вниз 14"/>
          <p:cNvSpPr/>
          <p:nvPr/>
        </p:nvSpPr>
        <p:spPr bwMode="auto">
          <a:xfrm>
            <a:off x="1553260" y="3069749"/>
            <a:ext cx="208183" cy="327974"/>
          </a:xfrm>
          <a:prstGeom prst="downArrow">
            <a:avLst/>
          </a:prstGeom>
          <a:solidFill>
            <a:schemeClr val="tx1">
              <a:lumMod val="25000"/>
              <a:lumOff val="75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0" rIns="91440" bIns="45720" numCol="1" rtlCol="0" anchor="ctr" anchorCtr="0" compatLnSpc="1">
            <a:prstTxWarp prst="textNoShape">
              <a:avLst/>
            </a:prstTxWarp>
          </a:bodyPr>
          <a:lstStyle/>
          <a:p>
            <a:pPr marL="0" marR="0" indent="0" algn="ctr" defTabSz="914400" rtl="0" eaLnBrk="0" fontAlgn="base" latinLnBrk="0" hangingPunct="0">
              <a:lnSpc>
                <a:spcPct val="110000"/>
              </a:lnSpc>
              <a:spcBef>
                <a:spcPct val="50000"/>
              </a:spcBef>
              <a:spcAft>
                <a:spcPct val="0"/>
              </a:spcAft>
              <a:buClrTx/>
              <a:buSzTx/>
              <a:buFontTx/>
              <a:buNone/>
              <a:tabLst/>
            </a:pPr>
            <a:endParaRPr kumimoji="0" lang="ru-RU" sz="1600" b="0" i="0" u="none" strike="noStrike" cap="none" normalizeH="0" baseline="0" smtClean="0">
              <a:ln>
                <a:noFill/>
              </a:ln>
              <a:solidFill>
                <a:schemeClr val="tx1"/>
              </a:solidFill>
              <a:effectLst/>
              <a:latin typeface="Arial" charset="0"/>
            </a:endParaRPr>
          </a:p>
        </p:txBody>
      </p:sp>
      <p:sp>
        <p:nvSpPr>
          <p:cNvPr id="18" name="Стрелка вниз 17"/>
          <p:cNvSpPr/>
          <p:nvPr/>
        </p:nvSpPr>
        <p:spPr bwMode="auto">
          <a:xfrm>
            <a:off x="3591610" y="3069749"/>
            <a:ext cx="208183" cy="327974"/>
          </a:xfrm>
          <a:prstGeom prst="downArrow">
            <a:avLst/>
          </a:prstGeom>
          <a:solidFill>
            <a:schemeClr val="tx1">
              <a:lumMod val="25000"/>
              <a:lumOff val="75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0" rIns="91440" bIns="45720" numCol="1" rtlCol="0" anchor="ctr" anchorCtr="0" compatLnSpc="1">
            <a:prstTxWarp prst="textNoShape">
              <a:avLst/>
            </a:prstTxWarp>
          </a:bodyPr>
          <a:lstStyle/>
          <a:p>
            <a:pPr marL="0" marR="0" indent="0" algn="ctr" defTabSz="914400" rtl="0" eaLnBrk="0" fontAlgn="base" latinLnBrk="0" hangingPunct="0">
              <a:lnSpc>
                <a:spcPct val="110000"/>
              </a:lnSpc>
              <a:spcBef>
                <a:spcPct val="50000"/>
              </a:spcBef>
              <a:spcAft>
                <a:spcPct val="0"/>
              </a:spcAft>
              <a:buClrTx/>
              <a:buSzTx/>
              <a:buFontTx/>
              <a:buNone/>
              <a:tabLst/>
            </a:pPr>
            <a:endParaRPr kumimoji="0" lang="ru-RU" sz="1600" b="0" i="0" u="none" strike="noStrike" cap="none" normalizeH="0" baseline="0" smtClean="0">
              <a:ln>
                <a:noFill/>
              </a:ln>
              <a:solidFill>
                <a:schemeClr val="tx1"/>
              </a:solidFill>
              <a:effectLst/>
              <a:latin typeface="Arial" charset="0"/>
            </a:endParaRPr>
          </a:p>
        </p:txBody>
      </p:sp>
      <p:sp>
        <p:nvSpPr>
          <p:cNvPr id="20" name="Скругленная прямоугольная выноска 19"/>
          <p:cNvSpPr/>
          <p:nvPr/>
        </p:nvSpPr>
        <p:spPr bwMode="auto">
          <a:xfrm rot="10800000">
            <a:off x="5307365" y="4810858"/>
            <a:ext cx="2929819" cy="1155746"/>
          </a:xfrm>
          <a:prstGeom prst="wedgeRoundRectCallout">
            <a:avLst>
              <a:gd name="adj1" fmla="val 73238"/>
              <a:gd name="adj2" fmla="val -8014"/>
              <a:gd name="adj3" fmla="val 16667"/>
            </a:avLst>
          </a:prstGeom>
          <a:solidFill>
            <a:srgbClr val="F2BF7A"/>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91440" tIns="0" rIns="91440" bIns="45720" numCol="1" rtlCol="0" anchor="ctr" anchorCtr="0" compatLnSpc="1">
            <a:prstTxWarp prst="textNoShape">
              <a:avLst/>
            </a:prstTxWarp>
          </a:bodyPr>
          <a:lstStyle/>
          <a:p>
            <a:pPr marL="0" marR="0" indent="0" algn="ctr" defTabSz="914400" rtl="0" eaLnBrk="0" fontAlgn="base" latinLnBrk="0" hangingPunct="0">
              <a:lnSpc>
                <a:spcPct val="110000"/>
              </a:lnSpc>
              <a:spcBef>
                <a:spcPct val="50000"/>
              </a:spcBef>
              <a:spcAft>
                <a:spcPct val="0"/>
              </a:spcAft>
              <a:buClrTx/>
              <a:buSzTx/>
              <a:buFontTx/>
              <a:buNone/>
              <a:tabLst/>
            </a:pPr>
            <a:endParaRPr kumimoji="0" lang="ru-RU" sz="1600" b="0" i="0" u="none" strike="noStrike" cap="none" normalizeH="0" baseline="0" smtClean="0">
              <a:ln>
                <a:noFill/>
              </a:ln>
              <a:solidFill>
                <a:schemeClr val="tx1"/>
              </a:solidFill>
              <a:effectLst/>
              <a:latin typeface="Arial" charset="0"/>
            </a:endParaRPr>
          </a:p>
        </p:txBody>
      </p:sp>
      <p:sp>
        <p:nvSpPr>
          <p:cNvPr id="21" name="Прямоугольник 20"/>
          <p:cNvSpPr/>
          <p:nvPr/>
        </p:nvSpPr>
        <p:spPr>
          <a:xfrm>
            <a:off x="5238749" y="4842587"/>
            <a:ext cx="3067050" cy="1092287"/>
          </a:xfrm>
          <a:prstGeom prst="rect">
            <a:avLst/>
          </a:prstGeom>
        </p:spPr>
        <p:txBody>
          <a:bodyPr wrap="square">
            <a:spAutoFit/>
          </a:bodyPr>
          <a:lstStyle/>
          <a:p>
            <a:r>
              <a:rPr lang="ru-RU" sz="1200" dirty="0" smtClean="0">
                <a:solidFill>
                  <a:schemeClr val="accent4">
                    <a:lumMod val="90000"/>
                    <a:lumOff val="10000"/>
                  </a:schemeClr>
                </a:solidFill>
                <a:latin typeface="+mj-lt"/>
              </a:rPr>
              <a:t>Отработанное время водителей и машинистов учитывается на основании путевых листов и рапортов о работе строительных машин, или сразу в табеле учета рабочего времени</a:t>
            </a:r>
          </a:p>
        </p:txBody>
      </p:sp>
      <p:pic>
        <p:nvPicPr>
          <p:cNvPr id="19" name="Рисунок 18" descr="b1075526.jpg"/>
          <p:cNvPicPr>
            <a:picLocks noChangeAspect="1"/>
          </p:cNvPicPr>
          <p:nvPr/>
        </p:nvPicPr>
        <p:blipFill>
          <a:blip r:embed="rId8" cstate="print"/>
          <a:srcRect l="15999" t="-144" r="15452"/>
          <a:stretch>
            <a:fillRect/>
          </a:stretch>
        </p:blipFill>
        <p:spPr>
          <a:xfrm>
            <a:off x="7091595" y="1228725"/>
            <a:ext cx="1528529" cy="1762125"/>
          </a:xfrm>
          <a:prstGeom prst="rect">
            <a:avLst/>
          </a:prstGeom>
        </p:spPr>
      </p:pic>
      <p:pic>
        <p:nvPicPr>
          <p:cNvPr id="4" name="Рисунок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761443" y="5274923"/>
            <a:ext cx="2613887" cy="518205"/>
          </a:xfrm>
          <a:prstGeom prst="rect">
            <a:avLst/>
          </a:prstGeom>
          <a:ln>
            <a:solidFill>
              <a:schemeClr val="bg1">
                <a:lumMod val="65000"/>
              </a:schemeClr>
            </a:solidFill>
          </a:ln>
        </p:spPr>
      </p:pic>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2595" y="1133475"/>
            <a:ext cx="7111794" cy="3707323"/>
          </a:xfrm>
          <a:prstGeom prst="rect">
            <a:avLst/>
          </a:prstGeom>
          <a:ln>
            <a:solidFill>
              <a:schemeClr val="bg1">
                <a:lumMod val="65000"/>
              </a:schemeClr>
            </a:solidFill>
          </a:ln>
        </p:spPr>
      </p:pic>
      <p:sp>
        <p:nvSpPr>
          <p:cNvPr id="2" name="Заголовок 1"/>
          <p:cNvSpPr>
            <a:spLocks noGrp="1"/>
          </p:cNvSpPr>
          <p:nvPr>
            <p:ph type="title"/>
          </p:nvPr>
        </p:nvSpPr>
        <p:spPr>
          <a:xfrm>
            <a:off x="1125538" y="19050"/>
            <a:ext cx="7871706" cy="805039"/>
          </a:xfrm>
        </p:spPr>
        <p:txBody>
          <a:bodyPr/>
          <a:lstStyle/>
          <a:p>
            <a:r>
              <a:rPr lang="ru-RU" dirty="0" smtClean="0">
                <a:cs typeface="Times New Roman" pitchFamily="18" charset="0"/>
              </a:rPr>
              <a:t>Учет затрат на ГСМ</a:t>
            </a:r>
            <a:endParaRPr lang="ru-RU" dirty="0"/>
          </a:p>
        </p:txBody>
      </p:sp>
      <p:graphicFrame>
        <p:nvGraphicFramePr>
          <p:cNvPr id="11" name="Схема 10"/>
          <p:cNvGraphicFramePr/>
          <p:nvPr>
            <p:extLst>
              <p:ext uri="{D42A27DB-BD31-4B8C-83A1-F6EECF244321}">
                <p14:modId xmlns:p14="http://schemas.microsoft.com/office/powerpoint/2010/main" val="421064802"/>
              </p:ext>
            </p:extLst>
          </p:nvPr>
        </p:nvGraphicFramePr>
        <p:xfrm>
          <a:off x="412595" y="4840798"/>
          <a:ext cx="6096000" cy="16700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3" name="12-конечная звезда 12"/>
          <p:cNvSpPr/>
          <p:nvPr/>
        </p:nvSpPr>
        <p:spPr bwMode="auto">
          <a:xfrm>
            <a:off x="6776857" y="4840798"/>
            <a:ext cx="1657350" cy="1495425"/>
          </a:xfrm>
          <a:prstGeom prst="star12">
            <a:avLst/>
          </a:prstGeom>
          <a:solidFill>
            <a:srgbClr val="9CCDF6"/>
          </a:solidFill>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0" rIns="91440" bIns="45720" numCol="1" rtlCol="0" anchor="ctr" anchorCtr="0" compatLnSpc="1">
            <a:prstTxWarp prst="textNoShape">
              <a:avLst/>
            </a:prstTxWarp>
          </a:bodyPr>
          <a:lstStyle/>
          <a:p>
            <a:pPr marL="0" marR="0" indent="0" algn="ctr" defTabSz="914400" rtl="0" eaLnBrk="0" fontAlgn="base" latinLnBrk="0" hangingPunct="0">
              <a:lnSpc>
                <a:spcPct val="110000"/>
              </a:lnSpc>
              <a:spcBef>
                <a:spcPct val="50000"/>
              </a:spcBef>
              <a:spcAft>
                <a:spcPct val="0"/>
              </a:spcAft>
              <a:buClrTx/>
              <a:buSzTx/>
              <a:buFontTx/>
              <a:buNone/>
              <a:tabLst/>
            </a:pPr>
            <a:r>
              <a:rPr kumimoji="0" lang="ru-RU" sz="2600" b="1" i="0" u="none" strike="noStrike" cap="none" normalizeH="0" baseline="0" dirty="0" smtClean="0">
                <a:ln>
                  <a:noFill/>
                </a:ln>
                <a:solidFill>
                  <a:schemeClr val="tx1"/>
                </a:solidFill>
                <a:effectLst/>
                <a:latin typeface="Arial" charset="0"/>
              </a:rPr>
              <a:t>8420</a:t>
            </a:r>
          </a:p>
        </p:txBody>
      </p:sp>
      <p:pic>
        <p:nvPicPr>
          <p:cNvPr id="14" name="Рисунок 13" descr="4.jpg"/>
          <p:cNvPicPr>
            <a:picLocks noChangeAspect="1"/>
          </p:cNvPicPr>
          <p:nvPr/>
        </p:nvPicPr>
        <p:blipFill>
          <a:blip r:embed="rId9" cstate="print"/>
          <a:stretch>
            <a:fillRect/>
          </a:stretch>
        </p:blipFill>
        <p:spPr>
          <a:xfrm>
            <a:off x="7686675" y="1133475"/>
            <a:ext cx="971550" cy="971550"/>
          </a:xfrm>
          <a:prstGeom prst="rect">
            <a:avLst/>
          </a:prstGeom>
        </p:spPr>
      </p:pic>
      <p:sp>
        <p:nvSpPr>
          <p:cNvPr id="16" name="Скругленная прямоугольная выноска 15"/>
          <p:cNvSpPr/>
          <p:nvPr/>
        </p:nvSpPr>
        <p:spPr bwMode="auto">
          <a:xfrm rot="10800000">
            <a:off x="6677024" y="2581275"/>
            <a:ext cx="2105020" cy="1581150"/>
          </a:xfrm>
          <a:prstGeom prst="wedgeRoundRectCallout">
            <a:avLst>
              <a:gd name="adj1" fmla="val 60337"/>
              <a:gd name="adj2" fmla="val -65220"/>
              <a:gd name="adj3" fmla="val 16667"/>
            </a:avLst>
          </a:prstGeom>
          <a:solidFill>
            <a:srgbClr val="F2BF7A"/>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91440" tIns="0" rIns="91440" bIns="45720" numCol="1" rtlCol="0" anchor="ctr" anchorCtr="0" compatLnSpc="1">
            <a:prstTxWarp prst="textNoShape">
              <a:avLst/>
            </a:prstTxWarp>
          </a:bodyPr>
          <a:lstStyle/>
          <a:p>
            <a:pPr marL="0" marR="0" indent="0" algn="ctr" defTabSz="914400" rtl="0" eaLnBrk="0" fontAlgn="base" latinLnBrk="0" hangingPunct="0">
              <a:lnSpc>
                <a:spcPct val="110000"/>
              </a:lnSpc>
              <a:spcBef>
                <a:spcPct val="50000"/>
              </a:spcBef>
              <a:spcAft>
                <a:spcPct val="0"/>
              </a:spcAft>
              <a:buClrTx/>
              <a:buSzTx/>
              <a:buFontTx/>
              <a:buNone/>
              <a:tabLst/>
            </a:pPr>
            <a:endParaRPr kumimoji="0" lang="ru-RU" sz="1600" b="0" i="0" u="none" strike="noStrike" cap="none" normalizeH="0" baseline="0" dirty="0" smtClean="0">
              <a:ln>
                <a:noFill/>
              </a:ln>
              <a:solidFill>
                <a:schemeClr val="accent4">
                  <a:lumMod val="90000"/>
                  <a:lumOff val="10000"/>
                </a:schemeClr>
              </a:solidFill>
              <a:effectLst/>
              <a:latin typeface="Arial" charset="0"/>
            </a:endParaRPr>
          </a:p>
        </p:txBody>
      </p:sp>
      <p:sp>
        <p:nvSpPr>
          <p:cNvPr id="17" name="Прямоугольник 16"/>
          <p:cNvSpPr/>
          <p:nvPr/>
        </p:nvSpPr>
        <p:spPr>
          <a:xfrm>
            <a:off x="6715125" y="2714625"/>
            <a:ext cx="2095499" cy="1384995"/>
          </a:xfrm>
          <a:prstGeom prst="rect">
            <a:avLst/>
          </a:prstGeom>
        </p:spPr>
        <p:txBody>
          <a:bodyPr wrap="square">
            <a:spAutoFit/>
          </a:bodyPr>
          <a:lstStyle/>
          <a:p>
            <a:pPr>
              <a:lnSpc>
                <a:spcPct val="100000"/>
              </a:lnSpc>
              <a:spcBef>
                <a:spcPct val="30000"/>
              </a:spcBef>
              <a:defRPr/>
            </a:pPr>
            <a:r>
              <a:rPr lang="ru-RU" sz="1200" dirty="0" smtClean="0">
                <a:solidFill>
                  <a:schemeClr val="accent4">
                    <a:lumMod val="90000"/>
                    <a:lumOff val="10000"/>
                  </a:schemeClr>
                </a:solidFill>
                <a:latin typeface="+mj-lt"/>
              </a:rPr>
              <a:t>при помощи обработки «Отражение в учете списания ГСМ» можно автоматизировать расчет списания ГСМ по нормам расхода на основании путевых листов</a:t>
            </a:r>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Рисунок 17" descr="10.jpeg"/>
          <p:cNvPicPr>
            <a:picLocks noChangeAspect="1"/>
          </p:cNvPicPr>
          <p:nvPr/>
        </p:nvPicPr>
        <p:blipFill>
          <a:blip r:embed="rId3" cstate="print"/>
          <a:stretch>
            <a:fillRect/>
          </a:stretch>
        </p:blipFill>
        <p:spPr>
          <a:xfrm>
            <a:off x="7458073" y="1095375"/>
            <a:ext cx="1271588" cy="847725"/>
          </a:xfrm>
          <a:prstGeom prst="rect">
            <a:avLst/>
          </a:prstGeom>
        </p:spPr>
      </p:pic>
      <p:sp>
        <p:nvSpPr>
          <p:cNvPr id="2" name="Заголовок 1"/>
          <p:cNvSpPr>
            <a:spLocks noGrp="1"/>
          </p:cNvSpPr>
          <p:nvPr>
            <p:ph type="title"/>
          </p:nvPr>
        </p:nvSpPr>
        <p:spPr>
          <a:xfrm>
            <a:off x="1125538" y="119150"/>
            <a:ext cx="7871706" cy="604838"/>
          </a:xfrm>
        </p:spPr>
        <p:txBody>
          <a:bodyPr/>
          <a:lstStyle/>
          <a:p>
            <a:r>
              <a:rPr lang="ru-RU" dirty="0" smtClean="0">
                <a:cs typeface="Times New Roman" pitchFamily="18" charset="0"/>
              </a:rPr>
              <a:t>Учет затрат по амортизации собственных машин и механизмов</a:t>
            </a:r>
            <a:endParaRPr lang="ru-RU" dirty="0"/>
          </a:p>
        </p:txBody>
      </p:sp>
      <p:sp>
        <p:nvSpPr>
          <p:cNvPr id="19" name="TextBox 18"/>
          <p:cNvSpPr txBox="1"/>
          <p:nvPr/>
        </p:nvSpPr>
        <p:spPr>
          <a:xfrm>
            <a:off x="547688" y="5038725"/>
            <a:ext cx="1952625" cy="261610"/>
          </a:xfrm>
          <a:prstGeom prst="rect">
            <a:avLst/>
          </a:prstGeom>
          <a:solidFill>
            <a:srgbClr val="F7D957"/>
          </a:solidFill>
        </p:spPr>
        <p:style>
          <a:lnRef idx="2">
            <a:schemeClr val="dk1"/>
          </a:lnRef>
          <a:fillRef idx="1">
            <a:schemeClr val="lt1"/>
          </a:fillRef>
          <a:effectRef idx="0">
            <a:schemeClr val="dk1"/>
          </a:effectRef>
          <a:fontRef idx="minor">
            <a:schemeClr val="dk1"/>
          </a:fontRef>
        </p:style>
        <p:txBody>
          <a:bodyPr wrap="square" rtlCol="0">
            <a:spAutoFit/>
          </a:bodyPr>
          <a:lstStyle/>
          <a:p>
            <a:r>
              <a:rPr lang="ru-RU" sz="1000" b="1" i="1" dirty="0" smtClean="0"/>
              <a:t>Параметр выработки ОС</a:t>
            </a:r>
            <a:endParaRPr lang="ru-RU" sz="1000" b="1" i="1" dirty="0"/>
          </a:p>
        </p:txBody>
      </p:sp>
      <p:sp>
        <p:nvSpPr>
          <p:cNvPr id="21" name="TextBox 20"/>
          <p:cNvSpPr txBox="1"/>
          <p:nvPr/>
        </p:nvSpPr>
        <p:spPr>
          <a:xfrm>
            <a:off x="547688" y="5791200"/>
            <a:ext cx="1952625" cy="430887"/>
          </a:xfrm>
          <a:prstGeom prst="rect">
            <a:avLst/>
          </a:prstGeom>
          <a:solidFill>
            <a:srgbClr val="F7D957"/>
          </a:solidFill>
        </p:spPr>
        <p:style>
          <a:lnRef idx="2">
            <a:schemeClr val="dk1"/>
          </a:lnRef>
          <a:fillRef idx="1">
            <a:schemeClr val="lt1"/>
          </a:fillRef>
          <a:effectRef idx="0">
            <a:schemeClr val="dk1"/>
          </a:effectRef>
          <a:fontRef idx="minor">
            <a:schemeClr val="dk1"/>
          </a:fontRef>
        </p:style>
        <p:txBody>
          <a:bodyPr wrap="square" rtlCol="0">
            <a:spAutoFit/>
          </a:bodyPr>
          <a:lstStyle/>
          <a:p>
            <a:r>
              <a:rPr lang="ru-RU" sz="1000" b="1" i="1" dirty="0" smtClean="0"/>
              <a:t>Параметр выработки машины</a:t>
            </a:r>
            <a:endParaRPr lang="ru-RU" sz="1000" b="1" i="1" dirty="0"/>
          </a:p>
        </p:txBody>
      </p:sp>
      <p:sp>
        <p:nvSpPr>
          <p:cNvPr id="22" name="Равно 21"/>
          <p:cNvSpPr/>
          <p:nvPr/>
        </p:nvSpPr>
        <p:spPr bwMode="auto">
          <a:xfrm>
            <a:off x="1228725" y="5391150"/>
            <a:ext cx="590550" cy="323850"/>
          </a:xfrm>
          <a:prstGeom prst="mathEqual">
            <a:avLst/>
          </a:prstGeom>
          <a:solidFill>
            <a:srgbClr val="F7D957"/>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0" rIns="91440" bIns="45720" numCol="1" rtlCol="0" anchor="ctr" anchorCtr="0" compatLnSpc="1">
            <a:prstTxWarp prst="textNoShape">
              <a:avLst/>
            </a:prstTxWarp>
          </a:bodyPr>
          <a:lstStyle/>
          <a:p>
            <a:pPr marL="0" marR="0" indent="0" algn="ctr" defTabSz="914400" rtl="0" eaLnBrk="0" fontAlgn="base" latinLnBrk="0" hangingPunct="0">
              <a:lnSpc>
                <a:spcPct val="110000"/>
              </a:lnSpc>
              <a:spcBef>
                <a:spcPct val="50000"/>
              </a:spcBef>
              <a:spcAft>
                <a:spcPct val="0"/>
              </a:spcAft>
              <a:buClrTx/>
              <a:buSzTx/>
              <a:buFontTx/>
              <a:buNone/>
              <a:tabLst/>
            </a:pPr>
            <a:endParaRPr kumimoji="0" lang="ru-RU" sz="1600" b="1" i="0" u="none" strike="noStrike" cap="none" normalizeH="0" baseline="0" smtClean="0">
              <a:ln>
                <a:noFill/>
              </a:ln>
              <a:solidFill>
                <a:schemeClr val="tx1"/>
              </a:solidFill>
              <a:effectLst/>
              <a:latin typeface="Arial" charset="0"/>
            </a:endParaRPr>
          </a:p>
        </p:txBody>
      </p:sp>
      <p:sp>
        <p:nvSpPr>
          <p:cNvPr id="23" name="TextBox 22"/>
          <p:cNvSpPr txBox="1"/>
          <p:nvPr/>
        </p:nvSpPr>
        <p:spPr>
          <a:xfrm>
            <a:off x="2652712" y="5038725"/>
            <a:ext cx="1943101" cy="261610"/>
          </a:xfrm>
          <a:prstGeom prst="rect">
            <a:avLst/>
          </a:prstGeom>
          <a:solidFill>
            <a:schemeClr val="tx2">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r>
              <a:rPr lang="ru-RU" sz="1000" b="1" i="1" dirty="0" smtClean="0"/>
              <a:t>Параметр выработки ОС</a:t>
            </a:r>
            <a:endParaRPr lang="ru-RU" sz="1000" b="1" i="1" dirty="0"/>
          </a:p>
        </p:txBody>
      </p:sp>
      <p:sp>
        <p:nvSpPr>
          <p:cNvPr id="24" name="TextBox 23"/>
          <p:cNvSpPr txBox="1"/>
          <p:nvPr/>
        </p:nvSpPr>
        <p:spPr>
          <a:xfrm>
            <a:off x="2652712" y="5781675"/>
            <a:ext cx="1943101" cy="430887"/>
          </a:xfrm>
          <a:prstGeom prst="rect">
            <a:avLst/>
          </a:prstGeom>
          <a:solidFill>
            <a:schemeClr val="tx2">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r>
              <a:rPr lang="ru-RU" sz="1000" b="1" i="1" dirty="0" smtClean="0"/>
              <a:t>Параметр выработки машины</a:t>
            </a:r>
            <a:endParaRPr lang="ru-RU" sz="1000" b="1" i="1" dirty="0"/>
          </a:p>
        </p:txBody>
      </p:sp>
      <p:sp>
        <p:nvSpPr>
          <p:cNvPr id="26" name="Не равно 25"/>
          <p:cNvSpPr/>
          <p:nvPr/>
        </p:nvSpPr>
        <p:spPr bwMode="auto">
          <a:xfrm>
            <a:off x="3319462" y="5391150"/>
            <a:ext cx="609600" cy="304800"/>
          </a:xfrm>
          <a:prstGeom prst="mathNotEqual">
            <a:avLst/>
          </a:prstGeom>
          <a:solidFill>
            <a:schemeClr val="tx2">
              <a:lumMod val="20000"/>
              <a:lumOff val="80000"/>
            </a:schemeClr>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0" rIns="91440" bIns="45720" numCol="1" rtlCol="0" anchor="ctr" anchorCtr="0" compatLnSpc="1">
            <a:prstTxWarp prst="textNoShape">
              <a:avLst/>
            </a:prstTxWarp>
          </a:bodyPr>
          <a:lstStyle/>
          <a:p>
            <a:pPr marL="0" marR="0" indent="0" algn="ctr" defTabSz="914400" rtl="0" eaLnBrk="0" fontAlgn="base" latinLnBrk="0" hangingPunct="0">
              <a:lnSpc>
                <a:spcPct val="110000"/>
              </a:lnSpc>
              <a:spcBef>
                <a:spcPct val="50000"/>
              </a:spcBef>
              <a:spcAft>
                <a:spcPct val="0"/>
              </a:spcAft>
              <a:buClrTx/>
              <a:buSzTx/>
              <a:buFontTx/>
              <a:buNone/>
              <a:tabLst/>
            </a:pPr>
            <a:endParaRPr kumimoji="0" lang="ru-RU" sz="1600" b="0" i="0" u="none" strike="noStrike" cap="none" normalizeH="0" baseline="0" smtClean="0">
              <a:ln>
                <a:noFill/>
              </a:ln>
              <a:solidFill>
                <a:schemeClr val="tx1"/>
              </a:solidFill>
              <a:effectLst/>
              <a:latin typeface="Arial" charset="0"/>
            </a:endParaRPr>
          </a:p>
        </p:txBody>
      </p:sp>
      <p:sp>
        <p:nvSpPr>
          <p:cNvPr id="27" name="TextBox 26"/>
          <p:cNvSpPr txBox="1"/>
          <p:nvPr/>
        </p:nvSpPr>
        <p:spPr>
          <a:xfrm>
            <a:off x="4924425" y="5038725"/>
            <a:ext cx="1857376" cy="1277273"/>
          </a:xfrm>
          <a:prstGeom prst="rect">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r>
              <a:rPr lang="ru-RU" sz="1000" b="1" i="1" dirty="0" smtClean="0">
                <a:solidFill>
                  <a:schemeClr val="tx1"/>
                </a:solidFill>
                <a:latin typeface="+mj-lt"/>
              </a:rPr>
              <a:t>реквизит «Параметр выработки для распределения амортизации и производственных затрат по объектам строительства» </a:t>
            </a:r>
            <a:endParaRPr lang="ru-RU" sz="1000" b="1" i="1" dirty="0">
              <a:latin typeface="+mj-lt"/>
            </a:endParaRPr>
          </a:p>
        </p:txBody>
      </p:sp>
      <p:sp>
        <p:nvSpPr>
          <p:cNvPr id="28" name="TextBox 27"/>
          <p:cNvSpPr txBox="1"/>
          <p:nvPr/>
        </p:nvSpPr>
        <p:spPr>
          <a:xfrm>
            <a:off x="7058025" y="5038725"/>
            <a:ext cx="1857376" cy="769441"/>
          </a:xfrm>
          <a:prstGeom prst="rect">
            <a:avLst/>
          </a:prstGeom>
          <a:solidFill>
            <a:srgbClr val="FFC000"/>
          </a:solidFill>
        </p:spPr>
        <p:style>
          <a:lnRef idx="2">
            <a:schemeClr val="dk1"/>
          </a:lnRef>
          <a:fillRef idx="1">
            <a:schemeClr val="lt1"/>
          </a:fillRef>
          <a:effectRef idx="0">
            <a:schemeClr val="dk1"/>
          </a:effectRef>
          <a:fontRef idx="minor">
            <a:schemeClr val="dk1"/>
          </a:fontRef>
        </p:style>
        <p:txBody>
          <a:bodyPr wrap="square" rtlCol="0">
            <a:spAutoFit/>
          </a:bodyPr>
          <a:lstStyle/>
          <a:p>
            <a:r>
              <a:rPr lang="ru-RU" sz="1000" b="1" i="1" dirty="0" smtClean="0">
                <a:solidFill>
                  <a:schemeClr val="tx1"/>
                </a:solidFill>
                <a:latin typeface="+mj-lt"/>
              </a:rPr>
              <a:t>Документы «Путевые листы» и «Рапорт о работе строительного механизма» не вводятся</a:t>
            </a:r>
            <a:endParaRPr lang="ru-RU" sz="1000" b="1" i="1" dirty="0">
              <a:latin typeface="+mj-lt"/>
            </a:endParaRPr>
          </a:p>
        </p:txBody>
      </p:sp>
      <p:graphicFrame>
        <p:nvGraphicFramePr>
          <p:cNvPr id="15" name="Схема 14"/>
          <p:cNvGraphicFramePr/>
          <p:nvPr>
            <p:extLst>
              <p:ext uri="{D42A27DB-BD31-4B8C-83A1-F6EECF244321}">
                <p14:modId xmlns:p14="http://schemas.microsoft.com/office/powerpoint/2010/main" val="3623920042"/>
              </p:ext>
            </p:extLst>
          </p:nvPr>
        </p:nvGraphicFramePr>
        <p:xfrm>
          <a:off x="400050" y="1101725"/>
          <a:ext cx="8362949" cy="43561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7801" y="3221049"/>
            <a:ext cx="7504615" cy="3258500"/>
          </a:xfrm>
          <a:prstGeom prst="rect">
            <a:avLst/>
          </a:prstGeom>
          <a:ln>
            <a:solidFill>
              <a:schemeClr val="bg2">
                <a:lumMod val="75000"/>
              </a:schemeClr>
            </a:solidFill>
          </a:ln>
        </p:spPr>
      </p:pic>
      <p:pic>
        <p:nvPicPr>
          <p:cNvPr id="3" name="Рисунок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2727" y="1088939"/>
            <a:ext cx="6400990" cy="2111461"/>
          </a:xfrm>
          <a:prstGeom prst="rect">
            <a:avLst/>
          </a:prstGeom>
          <a:ln>
            <a:solidFill>
              <a:schemeClr val="bg2">
                <a:lumMod val="75000"/>
              </a:schemeClr>
            </a:solidFill>
          </a:ln>
        </p:spPr>
      </p:pic>
      <p:pic>
        <p:nvPicPr>
          <p:cNvPr id="27" name="Рисунок 26" descr="26.jpeg"/>
          <p:cNvPicPr>
            <a:picLocks noChangeAspect="1"/>
          </p:cNvPicPr>
          <p:nvPr/>
        </p:nvPicPr>
        <p:blipFill>
          <a:blip r:embed="rId5" cstate="print"/>
          <a:stretch>
            <a:fillRect/>
          </a:stretch>
        </p:blipFill>
        <p:spPr>
          <a:xfrm>
            <a:off x="232597" y="4389354"/>
            <a:ext cx="1184209" cy="885825"/>
          </a:xfrm>
          <a:prstGeom prst="rect">
            <a:avLst/>
          </a:prstGeom>
        </p:spPr>
      </p:pic>
      <p:sp>
        <p:nvSpPr>
          <p:cNvPr id="2" name="Заголовок 1"/>
          <p:cNvSpPr>
            <a:spLocks noGrp="1"/>
          </p:cNvSpPr>
          <p:nvPr>
            <p:ph type="title"/>
          </p:nvPr>
        </p:nvSpPr>
        <p:spPr>
          <a:xfrm>
            <a:off x="1125538" y="19050"/>
            <a:ext cx="7871706" cy="805039"/>
          </a:xfrm>
        </p:spPr>
        <p:txBody>
          <a:bodyPr/>
          <a:lstStyle/>
          <a:p>
            <a:pPr lvl="0"/>
            <a:r>
              <a:rPr lang="ru-RU" dirty="0" smtClean="0"/>
              <a:t>Регистр «Настройки распределения амортизации непроизводственных ОС»</a:t>
            </a:r>
            <a:endParaRPr lang="ru-RU" dirty="0"/>
          </a:p>
        </p:txBody>
      </p:sp>
      <p:sp>
        <p:nvSpPr>
          <p:cNvPr id="14" name="Скругленная прямоугольная выноска 13"/>
          <p:cNvSpPr/>
          <p:nvPr/>
        </p:nvSpPr>
        <p:spPr bwMode="auto">
          <a:xfrm rot="10800000">
            <a:off x="6795272" y="1515958"/>
            <a:ext cx="1895476" cy="523880"/>
          </a:xfrm>
          <a:prstGeom prst="wedgeRoundRectCallout">
            <a:avLst>
              <a:gd name="adj1" fmla="val 76435"/>
              <a:gd name="adj2" fmla="val -56318"/>
              <a:gd name="adj3" fmla="val 16667"/>
            </a:avLst>
          </a:prstGeom>
          <a:solidFill>
            <a:srgbClr val="F2BF7A"/>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91440" tIns="0" rIns="91440" bIns="45720" numCol="1" rtlCol="0" anchor="ctr" anchorCtr="0" compatLnSpc="1">
            <a:prstTxWarp prst="textNoShape">
              <a:avLst/>
            </a:prstTxWarp>
          </a:bodyPr>
          <a:lstStyle/>
          <a:p>
            <a:pPr marL="0" marR="0" indent="0" algn="ctr" defTabSz="914400" rtl="0" eaLnBrk="0" fontAlgn="base" latinLnBrk="0" hangingPunct="0">
              <a:lnSpc>
                <a:spcPct val="110000"/>
              </a:lnSpc>
              <a:spcBef>
                <a:spcPct val="50000"/>
              </a:spcBef>
              <a:spcAft>
                <a:spcPct val="0"/>
              </a:spcAft>
              <a:buClrTx/>
              <a:buSzTx/>
              <a:buFontTx/>
              <a:buNone/>
              <a:tabLst/>
            </a:pPr>
            <a:endParaRPr kumimoji="0" lang="ru-RU" sz="1600" b="1" i="0" u="none" strike="noStrike" cap="none" normalizeH="0" baseline="0" dirty="0" smtClean="0">
              <a:ln>
                <a:noFill/>
              </a:ln>
              <a:solidFill>
                <a:schemeClr val="tx1"/>
              </a:solidFill>
              <a:effectLst/>
              <a:latin typeface="Arial" charset="0"/>
            </a:endParaRPr>
          </a:p>
        </p:txBody>
      </p:sp>
      <p:sp>
        <p:nvSpPr>
          <p:cNvPr id="15" name="Прямоугольник 14"/>
          <p:cNvSpPr/>
          <p:nvPr/>
        </p:nvSpPr>
        <p:spPr>
          <a:xfrm>
            <a:off x="6795273" y="1541241"/>
            <a:ext cx="1895475" cy="498598"/>
          </a:xfrm>
          <a:prstGeom prst="rect">
            <a:avLst/>
          </a:prstGeom>
        </p:spPr>
        <p:txBody>
          <a:bodyPr wrap="square">
            <a:spAutoFit/>
          </a:bodyPr>
          <a:lstStyle/>
          <a:p>
            <a:r>
              <a:rPr lang="ru-RU" sz="1200" dirty="0" smtClean="0">
                <a:solidFill>
                  <a:schemeClr val="accent4">
                    <a:lumMod val="90000"/>
                    <a:lumOff val="10000"/>
                  </a:schemeClr>
                </a:solidFill>
                <a:latin typeface="+mj-lt"/>
              </a:rPr>
              <a:t>конкретный объект строительства</a:t>
            </a:r>
          </a:p>
        </p:txBody>
      </p:sp>
      <p:sp>
        <p:nvSpPr>
          <p:cNvPr id="18" name="Скругленная прямоугольная выноска 17"/>
          <p:cNvSpPr/>
          <p:nvPr/>
        </p:nvSpPr>
        <p:spPr bwMode="auto">
          <a:xfrm rot="10800000">
            <a:off x="1177223" y="5422421"/>
            <a:ext cx="2285999" cy="581030"/>
          </a:xfrm>
          <a:prstGeom prst="wedgeRoundRectCallout">
            <a:avLst>
              <a:gd name="adj1" fmla="val -89395"/>
              <a:gd name="adj2" fmla="val 43681"/>
              <a:gd name="adj3" fmla="val 16667"/>
            </a:avLst>
          </a:prstGeom>
          <a:solidFill>
            <a:srgbClr val="F2BF7A"/>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91440" tIns="0" rIns="91440" bIns="45720" numCol="1" rtlCol="0" anchor="ctr" anchorCtr="0" compatLnSpc="1">
            <a:prstTxWarp prst="textNoShape">
              <a:avLst/>
            </a:prstTxWarp>
          </a:bodyPr>
          <a:lstStyle/>
          <a:p>
            <a:pPr marL="0" marR="0" indent="0" algn="ctr" defTabSz="914400" rtl="0" eaLnBrk="0" fontAlgn="base" latinLnBrk="0" hangingPunct="0">
              <a:lnSpc>
                <a:spcPct val="110000"/>
              </a:lnSpc>
              <a:spcBef>
                <a:spcPct val="50000"/>
              </a:spcBef>
              <a:spcAft>
                <a:spcPct val="0"/>
              </a:spcAft>
              <a:buClrTx/>
              <a:buSzTx/>
              <a:buFontTx/>
              <a:buNone/>
              <a:tabLst/>
            </a:pPr>
            <a:endParaRPr kumimoji="0" lang="ru-RU" sz="1600" b="0" i="0" u="none" strike="noStrike" cap="none" normalizeH="0" baseline="0" smtClean="0">
              <a:ln>
                <a:noFill/>
              </a:ln>
              <a:solidFill>
                <a:schemeClr val="tx1"/>
              </a:solidFill>
              <a:effectLst/>
              <a:latin typeface="Arial" charset="0"/>
            </a:endParaRPr>
          </a:p>
        </p:txBody>
      </p:sp>
      <p:sp>
        <p:nvSpPr>
          <p:cNvPr id="19" name="Прямоугольник 18"/>
          <p:cNvSpPr/>
          <p:nvPr/>
        </p:nvSpPr>
        <p:spPr>
          <a:xfrm>
            <a:off x="1215322" y="5422421"/>
            <a:ext cx="2209800" cy="498598"/>
          </a:xfrm>
          <a:prstGeom prst="rect">
            <a:avLst/>
          </a:prstGeom>
        </p:spPr>
        <p:txBody>
          <a:bodyPr wrap="square">
            <a:spAutoFit/>
          </a:bodyPr>
          <a:lstStyle/>
          <a:p>
            <a:r>
              <a:rPr lang="ru-RU" sz="1200" dirty="0" smtClean="0">
                <a:solidFill>
                  <a:schemeClr val="accent4">
                    <a:lumMod val="90000"/>
                    <a:lumOff val="10000"/>
                  </a:schemeClr>
                </a:solidFill>
                <a:latin typeface="+mj-lt"/>
              </a:rPr>
              <a:t>вид распределения по объектам строительства</a:t>
            </a:r>
          </a:p>
        </p:txBody>
      </p:sp>
      <p:pic>
        <p:nvPicPr>
          <p:cNvPr id="26" name="Рисунок 25" descr="25.jpeg"/>
          <p:cNvPicPr>
            <a:picLocks noChangeAspect="1"/>
          </p:cNvPicPr>
          <p:nvPr/>
        </p:nvPicPr>
        <p:blipFill>
          <a:blip r:embed="rId6" cstate="print"/>
          <a:srcRect l="15909" r="18750" b="9941"/>
          <a:stretch>
            <a:fillRect/>
          </a:stretch>
        </p:blipFill>
        <p:spPr>
          <a:xfrm>
            <a:off x="7252368" y="2144669"/>
            <a:ext cx="704892" cy="971550"/>
          </a:xfrm>
          <a:prstGeom prst="rect">
            <a:avLst/>
          </a:prstGeom>
        </p:spPr>
      </p:pic>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25538" y="19050"/>
            <a:ext cx="7871706" cy="805039"/>
          </a:xfrm>
        </p:spPr>
        <p:txBody>
          <a:bodyPr/>
          <a:lstStyle/>
          <a:p>
            <a:r>
              <a:rPr lang="ru-RU" dirty="0" smtClean="0">
                <a:cs typeface="Times New Roman" pitchFamily="18" charset="0"/>
              </a:rPr>
              <a:t>Отражение затрат на эксплуатацию машин и механизмов</a:t>
            </a:r>
            <a:endParaRPr lang="ru-RU" dirty="0"/>
          </a:p>
        </p:txBody>
      </p:sp>
      <p:sp>
        <p:nvSpPr>
          <p:cNvPr id="10" name="Скругленный прямоугольник 9"/>
          <p:cNvSpPr/>
          <p:nvPr/>
        </p:nvSpPr>
        <p:spPr bwMode="auto">
          <a:xfrm>
            <a:off x="1952625" y="4876800"/>
            <a:ext cx="781050" cy="1047750"/>
          </a:xfrm>
          <a:prstGeom prst="roundRect">
            <a:avLst/>
          </a:prstGeom>
          <a:solidFill>
            <a:srgbClr val="FFC000"/>
          </a:solidFill>
          <a:ln>
            <a:solidFill>
              <a:schemeClr val="accent4">
                <a:lumMod val="90000"/>
                <a:lumOff val="10000"/>
              </a:schemeClr>
            </a:solidFill>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91440" tIns="0" rIns="91440" bIns="45720" numCol="1" rtlCol="0" anchor="ctr" anchorCtr="0" compatLnSpc="1">
            <a:prstTxWarp prst="textNoShape">
              <a:avLst/>
            </a:prstTxWarp>
          </a:bodyPr>
          <a:lstStyle/>
          <a:p>
            <a:pPr marL="0" marR="0" indent="0" algn="ctr" defTabSz="914400" rtl="0" eaLnBrk="0" fontAlgn="base" latinLnBrk="0" hangingPunct="0">
              <a:lnSpc>
                <a:spcPct val="110000"/>
              </a:lnSpc>
              <a:spcBef>
                <a:spcPct val="50000"/>
              </a:spcBef>
              <a:spcAft>
                <a:spcPct val="0"/>
              </a:spcAft>
              <a:buClrTx/>
              <a:buSzTx/>
              <a:buFontTx/>
              <a:buNone/>
              <a:tabLst/>
            </a:pPr>
            <a:r>
              <a:rPr kumimoji="0" lang="ru-RU" sz="1600" b="1" i="0" u="none" strike="noStrike" cap="none" normalizeH="0" baseline="0" dirty="0" smtClean="0">
                <a:ln>
                  <a:noFill/>
                </a:ln>
                <a:solidFill>
                  <a:schemeClr val="tx1"/>
                </a:solidFill>
                <a:effectLst/>
                <a:latin typeface="Arial" charset="0"/>
              </a:rPr>
              <a:t>8110</a:t>
            </a:r>
          </a:p>
          <a:p>
            <a:pPr marL="0" marR="0" indent="0" algn="ctr" defTabSz="914400" rtl="0" eaLnBrk="0" fontAlgn="base" latinLnBrk="0" hangingPunct="0">
              <a:lnSpc>
                <a:spcPct val="110000"/>
              </a:lnSpc>
              <a:spcBef>
                <a:spcPct val="50000"/>
              </a:spcBef>
              <a:spcAft>
                <a:spcPct val="0"/>
              </a:spcAft>
              <a:buClrTx/>
              <a:buSzTx/>
              <a:buFontTx/>
              <a:buNone/>
              <a:tabLst/>
            </a:pPr>
            <a:r>
              <a:rPr kumimoji="0" lang="ru-RU" sz="1600" b="1" i="0" u="none" strike="noStrike" cap="none" normalizeH="0" baseline="0" dirty="0" smtClean="0">
                <a:ln>
                  <a:noFill/>
                </a:ln>
                <a:solidFill>
                  <a:schemeClr val="tx1"/>
                </a:solidFill>
                <a:effectLst/>
                <a:latin typeface="Arial" charset="0"/>
              </a:rPr>
              <a:t>8310</a:t>
            </a:r>
          </a:p>
          <a:p>
            <a:pPr marL="0" marR="0" indent="0" algn="ctr" defTabSz="914400" rtl="0" eaLnBrk="0" fontAlgn="base" latinLnBrk="0" hangingPunct="0">
              <a:lnSpc>
                <a:spcPct val="110000"/>
              </a:lnSpc>
              <a:spcBef>
                <a:spcPct val="50000"/>
              </a:spcBef>
              <a:spcAft>
                <a:spcPct val="0"/>
              </a:spcAft>
              <a:buClrTx/>
              <a:buSzTx/>
              <a:buFontTx/>
              <a:buNone/>
              <a:tabLst/>
            </a:pPr>
            <a:r>
              <a:rPr lang="ru-RU" b="1" dirty="0" smtClean="0">
                <a:solidFill>
                  <a:schemeClr val="tx1"/>
                </a:solidFill>
                <a:latin typeface="Arial" charset="0"/>
              </a:rPr>
              <a:t>2931</a:t>
            </a:r>
          </a:p>
        </p:txBody>
      </p:sp>
      <p:sp>
        <p:nvSpPr>
          <p:cNvPr id="11" name="Скругленный прямоугольник 10"/>
          <p:cNvSpPr/>
          <p:nvPr/>
        </p:nvSpPr>
        <p:spPr bwMode="auto">
          <a:xfrm>
            <a:off x="381000" y="5276850"/>
            <a:ext cx="781050" cy="466725"/>
          </a:xfrm>
          <a:prstGeom prst="roundRect">
            <a:avLst/>
          </a:prstGeom>
          <a:solidFill>
            <a:srgbClr val="FFC000"/>
          </a:solidFill>
          <a:ln>
            <a:solidFill>
              <a:schemeClr val="accent4">
                <a:lumMod val="90000"/>
                <a:lumOff val="10000"/>
              </a:schemeClr>
            </a:solidFill>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91440" tIns="0" rIns="91440" bIns="45720" numCol="1" rtlCol="0" anchor="ctr" anchorCtr="0" compatLnSpc="1">
            <a:prstTxWarp prst="textNoShape">
              <a:avLst/>
            </a:prstTxWarp>
          </a:bodyPr>
          <a:lstStyle/>
          <a:p>
            <a:pPr marL="0" marR="0" indent="0" algn="ctr" defTabSz="914400" rtl="0" eaLnBrk="0" fontAlgn="base" latinLnBrk="0" hangingPunct="0">
              <a:lnSpc>
                <a:spcPct val="110000"/>
              </a:lnSpc>
              <a:spcBef>
                <a:spcPct val="50000"/>
              </a:spcBef>
              <a:spcAft>
                <a:spcPct val="0"/>
              </a:spcAft>
              <a:buClrTx/>
              <a:buSzTx/>
              <a:buFontTx/>
              <a:buNone/>
              <a:tabLst/>
            </a:pPr>
            <a:r>
              <a:rPr kumimoji="0" lang="ru-RU" sz="1600" b="1" i="0" u="none" strike="noStrike" cap="none" normalizeH="0" baseline="0" dirty="0" smtClean="0">
                <a:ln>
                  <a:noFill/>
                </a:ln>
                <a:solidFill>
                  <a:schemeClr val="tx1"/>
                </a:solidFill>
                <a:effectLst/>
                <a:latin typeface="Arial" charset="0"/>
              </a:rPr>
              <a:t>8420</a:t>
            </a:r>
          </a:p>
        </p:txBody>
      </p:sp>
      <p:sp>
        <p:nvSpPr>
          <p:cNvPr id="16" name="Стрелка вправо 15"/>
          <p:cNvSpPr/>
          <p:nvPr/>
        </p:nvSpPr>
        <p:spPr bwMode="auto">
          <a:xfrm>
            <a:off x="1298310" y="5391150"/>
            <a:ext cx="582094" cy="191629"/>
          </a:xfrm>
          <a:prstGeom prst="rightArrow">
            <a:avLst/>
          </a:prstGeom>
          <a:solidFill>
            <a:srgbClr val="FFC000"/>
          </a:solidFill>
          <a:ln>
            <a:solidFill>
              <a:schemeClr val="accent4">
                <a:lumMod val="90000"/>
                <a:lumOff val="10000"/>
              </a:schemeClr>
            </a:solidFill>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91440" tIns="0" rIns="91440" bIns="45720" numCol="1" rtlCol="0" anchor="ctr" anchorCtr="0" compatLnSpc="1">
            <a:prstTxWarp prst="textNoShape">
              <a:avLst/>
            </a:prstTxWarp>
          </a:bodyPr>
          <a:lstStyle/>
          <a:p>
            <a:pPr marL="0" marR="0" indent="0" algn="ctr" defTabSz="914400" rtl="0" eaLnBrk="0" fontAlgn="base" latinLnBrk="0" hangingPunct="0">
              <a:lnSpc>
                <a:spcPct val="110000"/>
              </a:lnSpc>
              <a:spcBef>
                <a:spcPct val="50000"/>
              </a:spcBef>
              <a:spcAft>
                <a:spcPct val="0"/>
              </a:spcAft>
              <a:buClrTx/>
              <a:buSzTx/>
              <a:buFontTx/>
              <a:buNone/>
              <a:tabLst/>
            </a:pPr>
            <a:endParaRPr kumimoji="0" lang="ru-RU" sz="1600" b="0" i="0" u="none" strike="noStrike" cap="none" normalizeH="0" baseline="0" smtClean="0">
              <a:ln>
                <a:noFill/>
              </a:ln>
              <a:solidFill>
                <a:schemeClr val="tx1"/>
              </a:solidFill>
              <a:effectLst/>
              <a:latin typeface="Arial" charset="0"/>
            </a:endParaRPr>
          </a:p>
        </p:txBody>
      </p:sp>
      <p:pic>
        <p:nvPicPr>
          <p:cNvPr id="17" name="Рисунок 16" descr="14.jpeg"/>
          <p:cNvPicPr>
            <a:picLocks noChangeAspect="1"/>
          </p:cNvPicPr>
          <p:nvPr/>
        </p:nvPicPr>
        <p:blipFill>
          <a:blip r:embed="rId3" cstate="print"/>
          <a:stretch>
            <a:fillRect/>
          </a:stretch>
        </p:blipFill>
        <p:spPr>
          <a:xfrm>
            <a:off x="7618796" y="1647825"/>
            <a:ext cx="1182303" cy="1676400"/>
          </a:xfrm>
          <a:prstGeom prst="rect">
            <a:avLst/>
          </a:prstGeom>
        </p:spPr>
      </p:pic>
      <p:pic>
        <p:nvPicPr>
          <p:cNvPr id="4" name="Рисунок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0990" y="1053248"/>
            <a:ext cx="7506458" cy="2536335"/>
          </a:xfrm>
          <a:prstGeom prst="rect">
            <a:avLst/>
          </a:prstGeom>
          <a:ln>
            <a:solidFill>
              <a:schemeClr val="bg1">
                <a:lumMod val="65000"/>
              </a:schemeClr>
            </a:solidFill>
          </a:ln>
        </p:spPr>
      </p:pic>
      <p:pic>
        <p:nvPicPr>
          <p:cNvPr id="5" name="Рисунок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37550" y="3669372"/>
            <a:ext cx="5963549" cy="2414856"/>
          </a:xfrm>
          <a:prstGeom prst="rect">
            <a:avLst/>
          </a:prstGeom>
          <a:ln>
            <a:solidFill>
              <a:schemeClr val="bg1">
                <a:lumMod val="65000"/>
              </a:schemeClr>
            </a:solidFill>
          </a:ln>
        </p:spPr>
      </p:pic>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Рисунок 42" descr="7.jpg"/>
          <p:cNvPicPr>
            <a:picLocks noChangeAspect="1"/>
          </p:cNvPicPr>
          <p:nvPr/>
        </p:nvPicPr>
        <p:blipFill>
          <a:blip r:embed="rId3" cstate="print"/>
          <a:stretch>
            <a:fillRect/>
          </a:stretch>
        </p:blipFill>
        <p:spPr>
          <a:xfrm>
            <a:off x="6686550" y="1056509"/>
            <a:ext cx="1676400" cy="1243611"/>
          </a:xfrm>
          <a:prstGeom prst="rect">
            <a:avLst/>
          </a:prstGeom>
        </p:spPr>
      </p:pic>
      <p:pic>
        <p:nvPicPr>
          <p:cNvPr id="35" name="Рисунок 34" descr="49.jpeg"/>
          <p:cNvPicPr>
            <a:picLocks noChangeAspect="1"/>
          </p:cNvPicPr>
          <p:nvPr/>
        </p:nvPicPr>
        <p:blipFill>
          <a:blip r:embed="rId4" cstate="print"/>
          <a:srcRect l="12474" r="14347"/>
          <a:stretch>
            <a:fillRect/>
          </a:stretch>
        </p:blipFill>
        <p:spPr>
          <a:xfrm>
            <a:off x="6657975" y="4105274"/>
            <a:ext cx="838200" cy="1133475"/>
          </a:xfrm>
          <a:prstGeom prst="rect">
            <a:avLst/>
          </a:prstGeom>
        </p:spPr>
      </p:pic>
      <p:sp>
        <p:nvSpPr>
          <p:cNvPr id="2" name="Заголовок 1"/>
          <p:cNvSpPr>
            <a:spLocks noGrp="1"/>
          </p:cNvSpPr>
          <p:nvPr>
            <p:ph type="title"/>
          </p:nvPr>
        </p:nvSpPr>
        <p:spPr>
          <a:xfrm>
            <a:off x="1125538" y="19050"/>
            <a:ext cx="7871706" cy="805039"/>
          </a:xfrm>
        </p:spPr>
        <p:txBody>
          <a:bodyPr/>
          <a:lstStyle/>
          <a:p>
            <a:r>
              <a:rPr lang="ru-RU" dirty="0" smtClean="0">
                <a:cs typeface="Times New Roman" pitchFamily="18" charset="0"/>
              </a:rPr>
              <a:t>Фактическая себестоимость СМР</a:t>
            </a:r>
            <a:endParaRPr lang="ru-RU" dirty="0"/>
          </a:p>
        </p:txBody>
      </p:sp>
      <p:grpSp>
        <p:nvGrpSpPr>
          <p:cNvPr id="14" name="Группа 13"/>
          <p:cNvGrpSpPr/>
          <p:nvPr/>
        </p:nvGrpSpPr>
        <p:grpSpPr>
          <a:xfrm>
            <a:off x="588784" y="2162526"/>
            <a:ext cx="8069794" cy="2472269"/>
            <a:chOff x="363007" y="1292576"/>
            <a:chExt cx="8069794" cy="2472269"/>
          </a:xfrm>
        </p:grpSpPr>
        <p:sp>
          <p:nvSpPr>
            <p:cNvPr id="15" name="Овал 14"/>
            <p:cNvSpPr/>
            <p:nvPr/>
          </p:nvSpPr>
          <p:spPr bwMode="auto">
            <a:xfrm>
              <a:off x="363007" y="1377245"/>
              <a:ext cx="2178756" cy="869244"/>
            </a:xfrm>
            <a:prstGeom prst="ellipse">
              <a:avLst/>
            </a:prstGeom>
            <a:solidFill>
              <a:srgbClr val="DABAE8"/>
            </a:solidFill>
            <a:ln>
              <a:solidFill>
                <a:srgbClr val="B678D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0" rIns="91440" bIns="45720" numCol="1" rtlCol="0" anchor="ctr" anchorCtr="0" compatLnSpc="1">
              <a:prstTxWarp prst="textNoShape">
                <a:avLst/>
              </a:prstTxWarp>
            </a:bodyPr>
            <a:lstStyle/>
            <a:p>
              <a:pPr marL="0" marR="0" indent="0" algn="ctr" defTabSz="914400" rtl="0" eaLnBrk="0" fontAlgn="base" latinLnBrk="0" hangingPunct="0">
                <a:lnSpc>
                  <a:spcPct val="110000"/>
                </a:lnSpc>
                <a:spcBef>
                  <a:spcPct val="50000"/>
                </a:spcBef>
                <a:spcAft>
                  <a:spcPct val="0"/>
                </a:spcAft>
                <a:buClrTx/>
                <a:buSzTx/>
                <a:buFontTx/>
                <a:buNone/>
                <a:tabLst/>
              </a:pPr>
              <a:endParaRPr kumimoji="0" lang="ru-RU" sz="1600" b="0" i="0" u="none" strike="noStrike" cap="none" normalizeH="0" baseline="0" smtClean="0">
                <a:ln>
                  <a:noFill/>
                </a:ln>
                <a:solidFill>
                  <a:schemeClr val="tx1"/>
                </a:solidFill>
                <a:effectLst/>
                <a:latin typeface="Arial" charset="0"/>
              </a:endParaRPr>
            </a:p>
          </p:txBody>
        </p:sp>
        <p:sp>
          <p:nvSpPr>
            <p:cNvPr id="18" name="TextBox 17"/>
            <p:cNvSpPr txBox="1"/>
            <p:nvPr/>
          </p:nvSpPr>
          <p:spPr>
            <a:xfrm>
              <a:off x="541866" y="1501424"/>
              <a:ext cx="1817511" cy="634020"/>
            </a:xfrm>
            <a:prstGeom prst="rect">
              <a:avLst/>
            </a:prstGeom>
            <a:noFill/>
          </p:spPr>
          <p:txBody>
            <a:bodyPr wrap="square" rtlCol="0">
              <a:spAutoFit/>
            </a:bodyPr>
            <a:lstStyle/>
            <a:p>
              <a:r>
                <a:rPr lang="ru-RU" b="1" dirty="0" smtClean="0"/>
                <a:t>Полная себестоимость</a:t>
              </a:r>
              <a:endParaRPr lang="ru-RU" b="1" dirty="0"/>
            </a:p>
          </p:txBody>
        </p:sp>
        <p:sp>
          <p:nvSpPr>
            <p:cNvPr id="19" name="Овал 18"/>
            <p:cNvSpPr/>
            <p:nvPr/>
          </p:nvSpPr>
          <p:spPr bwMode="auto">
            <a:xfrm>
              <a:off x="3132665" y="1292576"/>
              <a:ext cx="2365023" cy="1044223"/>
            </a:xfrm>
            <a:prstGeom prst="ellipse">
              <a:avLst/>
            </a:prstGeom>
            <a:solidFill>
              <a:schemeClr val="accent2">
                <a:lumMod val="40000"/>
                <a:lumOff val="60000"/>
              </a:schemeClr>
            </a:solidFill>
            <a:ln>
              <a:solidFill>
                <a:schemeClr val="accent6">
                  <a:lumMod val="75000"/>
                </a:schemeClr>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0" rIns="91440" bIns="45720" numCol="1" rtlCol="0" anchor="ctr" anchorCtr="0" compatLnSpc="1">
              <a:prstTxWarp prst="textNoShape">
                <a:avLst/>
              </a:prstTxWarp>
            </a:bodyPr>
            <a:lstStyle/>
            <a:p>
              <a:pPr marL="0" marR="0" indent="0" algn="ctr" defTabSz="914400" rtl="0" eaLnBrk="0" fontAlgn="base" latinLnBrk="0" hangingPunct="0">
                <a:lnSpc>
                  <a:spcPct val="110000"/>
                </a:lnSpc>
                <a:spcBef>
                  <a:spcPct val="50000"/>
                </a:spcBef>
                <a:spcAft>
                  <a:spcPct val="0"/>
                </a:spcAft>
                <a:buClrTx/>
                <a:buSzTx/>
                <a:buFontTx/>
                <a:buNone/>
                <a:tabLst/>
              </a:pPr>
              <a:endParaRPr kumimoji="0" lang="ru-RU" sz="1600" b="0" i="0" u="none" strike="noStrike" cap="none" normalizeH="0" baseline="0" smtClean="0">
                <a:ln>
                  <a:noFill/>
                </a:ln>
                <a:solidFill>
                  <a:schemeClr val="tx1"/>
                </a:solidFill>
                <a:effectLst/>
                <a:latin typeface="Arial" charset="0"/>
              </a:endParaRPr>
            </a:p>
          </p:txBody>
        </p:sp>
        <p:sp>
          <p:nvSpPr>
            <p:cNvPr id="20" name="TextBox 19"/>
            <p:cNvSpPr txBox="1"/>
            <p:nvPr/>
          </p:nvSpPr>
          <p:spPr>
            <a:xfrm>
              <a:off x="3262136" y="1543403"/>
              <a:ext cx="2131837" cy="634020"/>
            </a:xfrm>
            <a:prstGeom prst="rect">
              <a:avLst/>
            </a:prstGeom>
            <a:noFill/>
          </p:spPr>
          <p:txBody>
            <a:bodyPr wrap="square" rtlCol="0">
              <a:spAutoFit/>
            </a:bodyPr>
            <a:lstStyle/>
            <a:p>
              <a:r>
                <a:rPr lang="ru-RU" b="1" dirty="0" smtClean="0"/>
                <a:t>Производственная себестоимость</a:t>
              </a:r>
              <a:endParaRPr lang="ru-RU" b="1" dirty="0"/>
            </a:p>
          </p:txBody>
        </p:sp>
        <p:sp>
          <p:nvSpPr>
            <p:cNvPr id="21" name="Овал 20"/>
            <p:cNvSpPr/>
            <p:nvPr/>
          </p:nvSpPr>
          <p:spPr bwMode="auto">
            <a:xfrm>
              <a:off x="6254045" y="1377245"/>
              <a:ext cx="2178756" cy="869244"/>
            </a:xfrm>
            <a:prstGeom prst="ellipse">
              <a:avLst/>
            </a:prstGeom>
            <a:solidFill>
              <a:schemeClr val="tx1">
                <a:lumMod val="25000"/>
                <a:lumOff val="75000"/>
              </a:schemeClr>
            </a:solidFill>
            <a:ln>
              <a:solidFill>
                <a:schemeClr val="tx1">
                  <a:lumMod val="75000"/>
                  <a:lumOff val="25000"/>
                </a:schemeClr>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0" rIns="91440" bIns="45720" numCol="1" rtlCol="0" anchor="ctr" anchorCtr="0" compatLnSpc="1">
              <a:prstTxWarp prst="textNoShape">
                <a:avLst/>
              </a:prstTxWarp>
            </a:bodyPr>
            <a:lstStyle/>
            <a:p>
              <a:pPr marL="0" marR="0" indent="0" algn="ctr" defTabSz="914400" rtl="0" eaLnBrk="0" fontAlgn="base" latinLnBrk="0" hangingPunct="0">
                <a:lnSpc>
                  <a:spcPct val="110000"/>
                </a:lnSpc>
                <a:spcBef>
                  <a:spcPct val="50000"/>
                </a:spcBef>
                <a:spcAft>
                  <a:spcPct val="0"/>
                </a:spcAft>
                <a:buClrTx/>
                <a:buSzTx/>
                <a:buFontTx/>
                <a:buNone/>
                <a:tabLst/>
              </a:pPr>
              <a:endParaRPr kumimoji="0" lang="ru-RU" sz="1600" b="0" i="0" u="none" strike="noStrike" cap="none" normalizeH="0" baseline="0" smtClean="0">
                <a:ln>
                  <a:noFill/>
                </a:ln>
                <a:solidFill>
                  <a:schemeClr val="tx1"/>
                </a:solidFill>
                <a:effectLst/>
                <a:latin typeface="Arial" charset="0"/>
              </a:endParaRPr>
            </a:p>
          </p:txBody>
        </p:sp>
        <p:sp>
          <p:nvSpPr>
            <p:cNvPr id="22" name="TextBox 21"/>
            <p:cNvSpPr txBox="1"/>
            <p:nvPr/>
          </p:nvSpPr>
          <p:spPr>
            <a:xfrm>
              <a:off x="6423379" y="1524003"/>
              <a:ext cx="1817511" cy="612988"/>
            </a:xfrm>
            <a:prstGeom prst="rect">
              <a:avLst/>
            </a:prstGeom>
            <a:noFill/>
            <a:ln>
              <a:noFill/>
            </a:ln>
          </p:spPr>
          <p:txBody>
            <a:bodyPr wrap="square" rtlCol="0">
              <a:spAutoFit/>
            </a:bodyPr>
            <a:lstStyle/>
            <a:p>
              <a:r>
                <a:rPr lang="ru-RU" b="1" dirty="0" smtClean="0"/>
                <a:t>Расходы периода</a:t>
              </a:r>
              <a:endParaRPr lang="ru-RU" b="1" dirty="0"/>
            </a:p>
          </p:txBody>
        </p:sp>
        <p:sp>
          <p:nvSpPr>
            <p:cNvPr id="23" name="Равно 22"/>
            <p:cNvSpPr/>
            <p:nvPr/>
          </p:nvSpPr>
          <p:spPr bwMode="auto">
            <a:xfrm>
              <a:off x="2540000" y="1603022"/>
              <a:ext cx="609600" cy="417689"/>
            </a:xfrm>
            <a:prstGeom prst="mathEqual">
              <a:avLst/>
            </a:prstGeom>
            <a:solidFill>
              <a:srgbClr val="DABAE8"/>
            </a:solidFill>
            <a:ln>
              <a:solidFill>
                <a:srgbClr val="B678D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0" rIns="91440" bIns="45720" numCol="1" rtlCol="0" anchor="ctr" anchorCtr="0" compatLnSpc="1">
              <a:prstTxWarp prst="textNoShape">
                <a:avLst/>
              </a:prstTxWarp>
            </a:bodyPr>
            <a:lstStyle/>
            <a:p>
              <a:pPr marL="0" marR="0" indent="0" algn="ctr" defTabSz="914400" rtl="0" eaLnBrk="0" fontAlgn="base" latinLnBrk="0" hangingPunct="0">
                <a:lnSpc>
                  <a:spcPct val="110000"/>
                </a:lnSpc>
                <a:spcBef>
                  <a:spcPct val="50000"/>
                </a:spcBef>
                <a:spcAft>
                  <a:spcPct val="0"/>
                </a:spcAft>
                <a:buClrTx/>
                <a:buSzTx/>
                <a:buFontTx/>
                <a:buNone/>
                <a:tabLst/>
              </a:pPr>
              <a:endParaRPr kumimoji="0" lang="ru-RU" sz="1600" b="0" i="0" u="none" strike="noStrike" cap="none" normalizeH="0" baseline="0" smtClean="0">
                <a:ln>
                  <a:noFill/>
                </a:ln>
                <a:solidFill>
                  <a:schemeClr val="tx1"/>
                </a:solidFill>
                <a:effectLst/>
                <a:latin typeface="Arial" charset="0"/>
              </a:endParaRPr>
            </a:p>
          </p:txBody>
        </p:sp>
        <p:sp>
          <p:nvSpPr>
            <p:cNvPr id="24" name="Плюс 23"/>
            <p:cNvSpPr/>
            <p:nvPr/>
          </p:nvSpPr>
          <p:spPr bwMode="auto">
            <a:xfrm>
              <a:off x="5655733" y="1625600"/>
              <a:ext cx="474133" cy="395111"/>
            </a:xfrm>
            <a:prstGeom prst="mathPlus">
              <a:avLst/>
            </a:prstGeom>
            <a:solidFill>
              <a:srgbClr val="DABAE8"/>
            </a:solidFill>
            <a:ln>
              <a:solidFill>
                <a:srgbClr val="B678D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0" rIns="91440" bIns="45720" numCol="1" rtlCol="0" anchor="ctr" anchorCtr="0" compatLnSpc="1">
              <a:prstTxWarp prst="textNoShape">
                <a:avLst/>
              </a:prstTxWarp>
            </a:bodyPr>
            <a:lstStyle/>
            <a:p>
              <a:pPr marL="0" marR="0" indent="0" algn="ctr" defTabSz="914400" rtl="0" eaLnBrk="0" fontAlgn="base" latinLnBrk="0" hangingPunct="0">
                <a:lnSpc>
                  <a:spcPct val="110000"/>
                </a:lnSpc>
                <a:spcBef>
                  <a:spcPct val="50000"/>
                </a:spcBef>
                <a:spcAft>
                  <a:spcPct val="0"/>
                </a:spcAft>
                <a:buClrTx/>
                <a:buSzTx/>
                <a:buFontTx/>
                <a:buNone/>
                <a:tabLst/>
              </a:pPr>
              <a:endParaRPr kumimoji="0" lang="ru-RU" sz="1600" b="0" i="0" u="none" strike="noStrike" cap="none" normalizeH="0" baseline="0" smtClean="0">
                <a:ln>
                  <a:noFill/>
                </a:ln>
                <a:solidFill>
                  <a:schemeClr val="tx1"/>
                </a:solidFill>
                <a:effectLst/>
                <a:latin typeface="Arial" charset="0"/>
              </a:endParaRPr>
            </a:p>
          </p:txBody>
        </p:sp>
        <p:sp>
          <p:nvSpPr>
            <p:cNvPr id="25" name="Овал 24"/>
            <p:cNvSpPr/>
            <p:nvPr/>
          </p:nvSpPr>
          <p:spPr bwMode="auto">
            <a:xfrm>
              <a:off x="2472267" y="2720622"/>
              <a:ext cx="1524000" cy="1027289"/>
            </a:xfrm>
            <a:prstGeom prst="ellipse">
              <a:avLst/>
            </a:prstGeom>
            <a:solidFill>
              <a:schemeClr val="accent6">
                <a:lumMod val="20000"/>
                <a:lumOff val="80000"/>
              </a:schemeClr>
            </a:solidFill>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none" lIns="91440" tIns="0" rIns="91440" bIns="45720" numCol="1" rtlCol="0" anchor="ctr" anchorCtr="0" compatLnSpc="1">
              <a:prstTxWarp prst="textNoShape">
                <a:avLst/>
              </a:prstTxWarp>
            </a:bodyPr>
            <a:lstStyle/>
            <a:p>
              <a:pPr marL="0" marR="0" indent="0" algn="ctr" defTabSz="914400" rtl="0" eaLnBrk="0" fontAlgn="base" latinLnBrk="0" hangingPunct="0">
                <a:lnSpc>
                  <a:spcPct val="110000"/>
                </a:lnSpc>
                <a:spcBef>
                  <a:spcPct val="50000"/>
                </a:spcBef>
                <a:spcAft>
                  <a:spcPct val="0"/>
                </a:spcAft>
                <a:buClrTx/>
                <a:buSzTx/>
                <a:buFontTx/>
                <a:buNone/>
                <a:tabLst/>
              </a:pPr>
              <a:endParaRPr kumimoji="0" lang="ru-RU" sz="1600" b="0" i="0" u="none" strike="noStrike" cap="none" normalizeH="0" baseline="0" smtClean="0">
                <a:ln>
                  <a:noFill/>
                </a:ln>
                <a:solidFill>
                  <a:schemeClr val="tx1"/>
                </a:solidFill>
                <a:effectLst/>
                <a:latin typeface="Arial" charset="0"/>
              </a:endParaRPr>
            </a:p>
          </p:txBody>
        </p:sp>
        <p:sp>
          <p:nvSpPr>
            <p:cNvPr id="26" name="TextBox 25"/>
            <p:cNvSpPr txBox="1"/>
            <p:nvPr/>
          </p:nvSpPr>
          <p:spPr>
            <a:xfrm>
              <a:off x="2641599" y="2946400"/>
              <a:ext cx="1174045" cy="612988"/>
            </a:xfrm>
            <a:prstGeom prst="rect">
              <a:avLst/>
            </a:prstGeom>
            <a:noFill/>
          </p:spPr>
          <p:txBody>
            <a:bodyPr wrap="square" rtlCol="0">
              <a:spAutoFit/>
            </a:bodyPr>
            <a:lstStyle/>
            <a:p>
              <a:r>
                <a:rPr lang="ru-RU" dirty="0" smtClean="0"/>
                <a:t>Прямые затраты</a:t>
              </a:r>
              <a:endParaRPr lang="ru-RU" dirty="0"/>
            </a:p>
          </p:txBody>
        </p:sp>
        <p:sp>
          <p:nvSpPr>
            <p:cNvPr id="27" name="Овал 26"/>
            <p:cNvSpPr/>
            <p:nvPr/>
          </p:nvSpPr>
          <p:spPr bwMode="auto">
            <a:xfrm>
              <a:off x="4611512" y="2737556"/>
              <a:ext cx="1608666" cy="1027289"/>
            </a:xfrm>
            <a:prstGeom prst="ellipse">
              <a:avLst/>
            </a:prstGeom>
            <a:solidFill>
              <a:schemeClr val="accent6">
                <a:lumMod val="20000"/>
                <a:lumOff val="80000"/>
              </a:schemeClr>
            </a:solidFill>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none" lIns="91440" tIns="0" rIns="91440" bIns="45720" numCol="1" rtlCol="0" anchor="ctr" anchorCtr="0" compatLnSpc="1">
              <a:prstTxWarp prst="textNoShape">
                <a:avLst/>
              </a:prstTxWarp>
            </a:bodyPr>
            <a:lstStyle/>
            <a:p>
              <a:pPr marL="0" marR="0" indent="0" algn="ctr" defTabSz="914400" rtl="0" eaLnBrk="0" fontAlgn="base" latinLnBrk="0" hangingPunct="0">
                <a:lnSpc>
                  <a:spcPct val="110000"/>
                </a:lnSpc>
                <a:spcBef>
                  <a:spcPct val="50000"/>
                </a:spcBef>
                <a:spcAft>
                  <a:spcPct val="0"/>
                </a:spcAft>
                <a:buClrTx/>
                <a:buSzTx/>
                <a:buFontTx/>
                <a:buNone/>
                <a:tabLst/>
              </a:pPr>
              <a:endParaRPr kumimoji="0" lang="ru-RU" sz="1600" b="0" i="0" u="none" strike="noStrike" cap="none" normalizeH="0" baseline="0" smtClean="0">
                <a:ln>
                  <a:noFill/>
                </a:ln>
                <a:solidFill>
                  <a:schemeClr val="tx1"/>
                </a:solidFill>
                <a:effectLst/>
                <a:latin typeface="Arial" charset="0"/>
              </a:endParaRPr>
            </a:p>
          </p:txBody>
        </p:sp>
        <p:sp>
          <p:nvSpPr>
            <p:cNvPr id="28" name="TextBox 27"/>
            <p:cNvSpPr txBox="1"/>
            <p:nvPr/>
          </p:nvSpPr>
          <p:spPr>
            <a:xfrm>
              <a:off x="4780844" y="2963334"/>
              <a:ext cx="1281289" cy="634020"/>
            </a:xfrm>
            <a:prstGeom prst="rect">
              <a:avLst/>
            </a:prstGeom>
            <a:noFill/>
          </p:spPr>
          <p:txBody>
            <a:bodyPr wrap="square" rtlCol="0">
              <a:spAutoFit/>
            </a:bodyPr>
            <a:lstStyle/>
            <a:p>
              <a:r>
                <a:rPr lang="ru-RU" dirty="0" smtClean="0"/>
                <a:t>Накладные расходы</a:t>
              </a:r>
              <a:endParaRPr lang="ru-RU" dirty="0"/>
            </a:p>
          </p:txBody>
        </p:sp>
        <p:sp>
          <p:nvSpPr>
            <p:cNvPr id="29" name="Плюс 28"/>
            <p:cNvSpPr/>
            <p:nvPr/>
          </p:nvSpPr>
          <p:spPr bwMode="auto">
            <a:xfrm>
              <a:off x="4097867" y="3025422"/>
              <a:ext cx="474134" cy="395111"/>
            </a:xfrm>
            <a:prstGeom prst="mathPlus">
              <a:avLst/>
            </a:prstGeom>
            <a:solidFill>
              <a:schemeClr val="accent6">
                <a:lumMod val="20000"/>
                <a:lumOff val="80000"/>
              </a:schemeClr>
            </a:solidFill>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none" lIns="91440" tIns="0" rIns="91440" bIns="45720" numCol="1" rtlCol="0" anchor="ctr" anchorCtr="0" compatLnSpc="1">
              <a:prstTxWarp prst="textNoShape">
                <a:avLst/>
              </a:prstTxWarp>
            </a:bodyPr>
            <a:lstStyle/>
            <a:p>
              <a:pPr marL="0" marR="0" indent="0" algn="ctr" defTabSz="914400" rtl="0" eaLnBrk="0" fontAlgn="base" latinLnBrk="0" hangingPunct="0">
                <a:lnSpc>
                  <a:spcPct val="110000"/>
                </a:lnSpc>
                <a:spcBef>
                  <a:spcPct val="50000"/>
                </a:spcBef>
                <a:spcAft>
                  <a:spcPct val="0"/>
                </a:spcAft>
                <a:buClrTx/>
                <a:buSzTx/>
                <a:buFontTx/>
                <a:buNone/>
                <a:tabLst/>
              </a:pPr>
              <a:endParaRPr kumimoji="0" lang="ru-RU" sz="1600" b="0" i="0" u="none" strike="noStrike" cap="none" normalizeH="0" baseline="0" smtClean="0">
                <a:ln>
                  <a:noFill/>
                </a:ln>
                <a:solidFill>
                  <a:schemeClr val="tx1"/>
                </a:solidFill>
                <a:effectLst/>
                <a:latin typeface="Arial" charset="0"/>
              </a:endParaRPr>
            </a:p>
          </p:txBody>
        </p:sp>
        <p:sp>
          <p:nvSpPr>
            <p:cNvPr id="30" name="Стрелка вправо 29"/>
            <p:cNvSpPr/>
            <p:nvPr/>
          </p:nvSpPr>
          <p:spPr bwMode="auto">
            <a:xfrm rot="18257337">
              <a:off x="3601156" y="2483556"/>
              <a:ext cx="395111" cy="158044"/>
            </a:xfrm>
            <a:prstGeom prst="rightArrow">
              <a:avLst/>
            </a:prstGeom>
            <a:solidFill>
              <a:schemeClr val="accent6">
                <a:lumMod val="20000"/>
                <a:lumOff val="80000"/>
              </a:schemeClr>
            </a:solidFill>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none" lIns="91440" tIns="0" rIns="91440" bIns="45720" numCol="1" rtlCol="0" anchor="ctr" anchorCtr="0" compatLnSpc="1">
              <a:prstTxWarp prst="textNoShape">
                <a:avLst/>
              </a:prstTxWarp>
            </a:bodyPr>
            <a:lstStyle/>
            <a:p>
              <a:pPr marL="0" marR="0" indent="0" algn="ctr" defTabSz="914400" rtl="0" eaLnBrk="0" fontAlgn="base" latinLnBrk="0" hangingPunct="0">
                <a:lnSpc>
                  <a:spcPct val="110000"/>
                </a:lnSpc>
                <a:spcBef>
                  <a:spcPct val="50000"/>
                </a:spcBef>
                <a:spcAft>
                  <a:spcPct val="0"/>
                </a:spcAft>
                <a:buClrTx/>
                <a:buSzTx/>
                <a:buFontTx/>
                <a:buNone/>
                <a:tabLst/>
              </a:pPr>
              <a:endParaRPr kumimoji="0" lang="ru-RU" sz="1600" b="0" i="0" u="none" strike="noStrike" cap="none" normalizeH="0" baseline="0" smtClean="0">
                <a:ln>
                  <a:noFill/>
                </a:ln>
                <a:solidFill>
                  <a:schemeClr val="tx1"/>
                </a:solidFill>
                <a:effectLst/>
                <a:latin typeface="Arial" charset="0"/>
              </a:endParaRPr>
            </a:p>
          </p:txBody>
        </p:sp>
        <p:sp>
          <p:nvSpPr>
            <p:cNvPr id="31" name="Стрелка вправо 30"/>
            <p:cNvSpPr/>
            <p:nvPr/>
          </p:nvSpPr>
          <p:spPr bwMode="auto">
            <a:xfrm rot="13962083">
              <a:off x="4769557" y="2455334"/>
              <a:ext cx="395111" cy="158044"/>
            </a:xfrm>
            <a:prstGeom prst="rightArrow">
              <a:avLst/>
            </a:prstGeom>
            <a:solidFill>
              <a:schemeClr val="accent6">
                <a:lumMod val="20000"/>
                <a:lumOff val="80000"/>
              </a:schemeClr>
            </a:solidFill>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none" lIns="91440" tIns="0" rIns="91440" bIns="45720" numCol="1" rtlCol="0" anchor="ctr" anchorCtr="0" compatLnSpc="1">
              <a:prstTxWarp prst="textNoShape">
                <a:avLst/>
              </a:prstTxWarp>
            </a:bodyPr>
            <a:lstStyle/>
            <a:p>
              <a:pPr marL="0" marR="0" indent="0" algn="ctr" defTabSz="914400" rtl="0" eaLnBrk="0" fontAlgn="base" latinLnBrk="0" hangingPunct="0">
                <a:lnSpc>
                  <a:spcPct val="110000"/>
                </a:lnSpc>
                <a:spcBef>
                  <a:spcPct val="50000"/>
                </a:spcBef>
                <a:spcAft>
                  <a:spcPct val="0"/>
                </a:spcAft>
                <a:buClrTx/>
                <a:buSzTx/>
                <a:buFontTx/>
                <a:buNone/>
                <a:tabLst/>
              </a:pPr>
              <a:endParaRPr kumimoji="0" lang="ru-RU" sz="1600" b="0" i="0" u="none" strike="noStrike" cap="none" normalizeH="0" baseline="0" smtClean="0">
                <a:ln>
                  <a:noFill/>
                </a:ln>
                <a:solidFill>
                  <a:schemeClr val="tx1"/>
                </a:solidFill>
                <a:effectLst/>
                <a:latin typeface="Arial" charset="0"/>
              </a:endParaRPr>
            </a:p>
          </p:txBody>
        </p:sp>
      </p:grpSp>
      <p:pic>
        <p:nvPicPr>
          <p:cNvPr id="34" name="Рисунок 33" descr="5.jpg"/>
          <p:cNvPicPr>
            <a:picLocks noChangeAspect="1"/>
          </p:cNvPicPr>
          <p:nvPr/>
        </p:nvPicPr>
        <p:blipFill>
          <a:blip r:embed="rId5" cstate="print"/>
          <a:stretch>
            <a:fillRect/>
          </a:stretch>
        </p:blipFill>
        <p:spPr>
          <a:xfrm>
            <a:off x="2124075" y="4629150"/>
            <a:ext cx="939800" cy="704850"/>
          </a:xfrm>
          <a:prstGeom prst="rect">
            <a:avLst/>
          </a:prstGeom>
        </p:spPr>
      </p:pic>
      <p:pic>
        <p:nvPicPr>
          <p:cNvPr id="38" name="Рисунок 37" descr="40.jpeg"/>
          <p:cNvPicPr>
            <a:picLocks noChangeAspect="1"/>
          </p:cNvPicPr>
          <p:nvPr/>
        </p:nvPicPr>
        <p:blipFill>
          <a:blip r:embed="rId6" cstate="print"/>
          <a:srcRect l="8621" r="12931"/>
          <a:stretch>
            <a:fillRect/>
          </a:stretch>
        </p:blipFill>
        <p:spPr>
          <a:xfrm>
            <a:off x="5705475" y="4673792"/>
            <a:ext cx="866775" cy="1060258"/>
          </a:xfrm>
          <a:prstGeom prst="rect">
            <a:avLst/>
          </a:prstGeom>
        </p:spPr>
      </p:pic>
      <p:pic>
        <p:nvPicPr>
          <p:cNvPr id="40" name="Рисунок 39" descr="48.jpg"/>
          <p:cNvPicPr>
            <a:picLocks noChangeAspect="1"/>
          </p:cNvPicPr>
          <p:nvPr/>
        </p:nvPicPr>
        <p:blipFill>
          <a:blip r:embed="rId7" cstate="print"/>
          <a:stretch>
            <a:fillRect/>
          </a:stretch>
        </p:blipFill>
        <p:spPr>
          <a:xfrm>
            <a:off x="1275849" y="4097381"/>
            <a:ext cx="648202" cy="1055643"/>
          </a:xfrm>
          <a:prstGeom prst="rect">
            <a:avLst/>
          </a:prstGeom>
        </p:spPr>
      </p:pic>
      <p:pic>
        <p:nvPicPr>
          <p:cNvPr id="41" name="Рисунок 40" descr="9.jpeg"/>
          <p:cNvPicPr>
            <a:picLocks noChangeAspect="1"/>
          </p:cNvPicPr>
          <p:nvPr/>
        </p:nvPicPr>
        <p:blipFill>
          <a:blip r:embed="rId8" cstate="print"/>
          <a:srcRect l="11702" r="9134"/>
          <a:stretch>
            <a:fillRect/>
          </a:stretch>
        </p:blipFill>
        <p:spPr>
          <a:xfrm>
            <a:off x="1066800" y="5258246"/>
            <a:ext cx="1238250" cy="818704"/>
          </a:xfrm>
          <a:prstGeom prst="rect">
            <a:avLst/>
          </a:prstGeom>
        </p:spPr>
      </p:pic>
      <p:sp>
        <p:nvSpPr>
          <p:cNvPr id="44" name="Скругленная прямоугольная выноска 43"/>
          <p:cNvSpPr/>
          <p:nvPr/>
        </p:nvSpPr>
        <p:spPr bwMode="auto">
          <a:xfrm rot="10800000">
            <a:off x="488193" y="1057269"/>
            <a:ext cx="4500209" cy="723905"/>
          </a:xfrm>
          <a:prstGeom prst="wedgeRoundRectCallout">
            <a:avLst>
              <a:gd name="adj1" fmla="val 7090"/>
              <a:gd name="adj2" fmla="val -72155"/>
              <a:gd name="adj3" fmla="val 16667"/>
            </a:avLst>
          </a:prstGeom>
          <a:solidFill>
            <a:srgbClr val="F2BF7A"/>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91440" tIns="0" rIns="91440" bIns="45720" numCol="1" rtlCol="0" anchor="ctr" anchorCtr="0" compatLnSpc="1">
            <a:prstTxWarp prst="textNoShape">
              <a:avLst/>
            </a:prstTxWarp>
          </a:bodyPr>
          <a:lstStyle/>
          <a:p>
            <a:pPr marL="0" marR="0" indent="0" algn="ctr" defTabSz="914400" rtl="0" eaLnBrk="0" fontAlgn="base" latinLnBrk="0" hangingPunct="0">
              <a:lnSpc>
                <a:spcPct val="110000"/>
              </a:lnSpc>
              <a:spcBef>
                <a:spcPct val="50000"/>
              </a:spcBef>
              <a:spcAft>
                <a:spcPct val="0"/>
              </a:spcAft>
              <a:buClrTx/>
              <a:buSzTx/>
              <a:buFontTx/>
              <a:buNone/>
              <a:tabLst/>
            </a:pPr>
            <a:endParaRPr kumimoji="0" lang="ru-RU" sz="1600" b="0" i="0" u="none" strike="noStrike" cap="none" normalizeH="0" baseline="0" smtClean="0">
              <a:ln>
                <a:noFill/>
              </a:ln>
              <a:solidFill>
                <a:schemeClr val="tx1"/>
              </a:solidFill>
              <a:effectLst/>
              <a:latin typeface="Arial" charset="0"/>
            </a:endParaRPr>
          </a:p>
        </p:txBody>
      </p:sp>
      <p:sp>
        <p:nvSpPr>
          <p:cNvPr id="45" name="Прямоугольник 44"/>
          <p:cNvSpPr/>
          <p:nvPr/>
        </p:nvSpPr>
        <p:spPr>
          <a:xfrm>
            <a:off x="523875" y="1098072"/>
            <a:ext cx="4486275" cy="646331"/>
          </a:xfrm>
          <a:prstGeom prst="rect">
            <a:avLst/>
          </a:prstGeom>
        </p:spPr>
        <p:txBody>
          <a:bodyPr wrap="square">
            <a:spAutoFit/>
          </a:bodyPr>
          <a:lstStyle/>
          <a:p>
            <a:pPr>
              <a:lnSpc>
                <a:spcPct val="100000"/>
              </a:lnSpc>
              <a:spcBef>
                <a:spcPct val="30000"/>
              </a:spcBef>
              <a:defRPr/>
            </a:pPr>
            <a:r>
              <a:rPr lang="ru-RU" sz="1200" dirty="0" smtClean="0">
                <a:solidFill>
                  <a:schemeClr val="accent4">
                    <a:lumMod val="90000"/>
                    <a:lumOff val="10000"/>
                  </a:schemeClr>
                </a:solidFill>
                <a:latin typeface="+mj-lt"/>
              </a:rPr>
              <a:t>Достоверная информация о себестоимости любого  объекта строительства представляет собой аккумуляцию всех затраченных ресурсов</a:t>
            </a:r>
          </a:p>
        </p:txBody>
      </p:sp>
      <p:pic>
        <p:nvPicPr>
          <p:cNvPr id="48" name="Рисунок 47" descr="m_02776.jpg"/>
          <p:cNvPicPr>
            <a:picLocks noChangeAspect="1"/>
          </p:cNvPicPr>
          <p:nvPr/>
        </p:nvPicPr>
        <p:blipFill>
          <a:blip r:embed="rId9" cstate="print"/>
          <a:srcRect t="12479" b="18534"/>
          <a:stretch>
            <a:fillRect/>
          </a:stretch>
        </p:blipFill>
        <p:spPr>
          <a:xfrm>
            <a:off x="6465570" y="5314950"/>
            <a:ext cx="1680350" cy="638175"/>
          </a:xfrm>
          <a:prstGeom prst="rect">
            <a:avLst/>
          </a:prstGeom>
        </p:spPr>
      </p:pic>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25538" y="19050"/>
            <a:ext cx="7871706" cy="805039"/>
          </a:xfrm>
        </p:spPr>
        <p:txBody>
          <a:bodyPr/>
          <a:lstStyle/>
          <a:p>
            <a:r>
              <a:rPr lang="ru-RU" dirty="0" smtClean="0">
                <a:cs typeface="Times New Roman" pitchFamily="18" charset="0"/>
              </a:rPr>
              <a:t>Расчет фактической себестоимости СМР</a:t>
            </a:r>
            <a:endParaRPr lang="ru-RU" dirty="0"/>
          </a:p>
        </p:txBody>
      </p:sp>
      <p:graphicFrame>
        <p:nvGraphicFramePr>
          <p:cNvPr id="35" name="Схема 34"/>
          <p:cNvGraphicFramePr/>
          <p:nvPr/>
        </p:nvGraphicFramePr>
        <p:xfrm>
          <a:off x="380999" y="1149350"/>
          <a:ext cx="8277226" cy="52514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7" name="Рисунок 36" descr="61.jpeg"/>
          <p:cNvPicPr>
            <a:picLocks noChangeAspect="1"/>
          </p:cNvPicPr>
          <p:nvPr/>
        </p:nvPicPr>
        <p:blipFill>
          <a:blip r:embed="rId8" cstate="print"/>
          <a:stretch>
            <a:fillRect/>
          </a:stretch>
        </p:blipFill>
        <p:spPr>
          <a:xfrm>
            <a:off x="7172324" y="4752974"/>
            <a:ext cx="1228725" cy="1228725"/>
          </a:xfrm>
          <a:prstGeom prst="rect">
            <a:avLst/>
          </a:prstGeom>
        </p:spPr>
      </p:pic>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844550" y="1181099"/>
            <a:ext cx="7300913" cy="606425"/>
          </a:xfrm>
          <a:prstGeom prst="rect">
            <a:avLst/>
          </a:prstGeom>
          <a:noFill/>
          <a:ln w="9525">
            <a:noFill/>
            <a:miter lim="800000"/>
            <a:headEnd/>
            <a:tailEnd/>
          </a:ln>
        </p:spPr>
        <p:txBody>
          <a:bodyPr lIns="92075" tIns="46038" rIns="92075" bIns="46038" anchor="b"/>
          <a:lstStyle/>
          <a:p>
            <a:pPr algn="ctr">
              <a:spcBef>
                <a:spcPct val="0"/>
              </a:spcBef>
            </a:pPr>
            <a:r>
              <a:rPr lang="ru-RU" b="1" dirty="0">
                <a:solidFill>
                  <a:srgbClr val="C00000"/>
                </a:solidFill>
              </a:rPr>
              <a:t>По вопросам сотрудничества</a:t>
            </a:r>
            <a:r>
              <a:rPr lang="en-US" b="1" dirty="0">
                <a:solidFill>
                  <a:srgbClr val="C00000"/>
                </a:solidFill>
              </a:rPr>
              <a:t> </a:t>
            </a:r>
            <a:r>
              <a:rPr lang="ru-RU" b="1" dirty="0">
                <a:solidFill>
                  <a:srgbClr val="C00000"/>
                </a:solidFill>
              </a:rPr>
              <a:t>и технической поддержки можно обращаться по следующим координатам:</a:t>
            </a:r>
          </a:p>
        </p:txBody>
      </p:sp>
      <p:sp>
        <p:nvSpPr>
          <p:cNvPr id="7" name="Прямоугольник 6"/>
          <p:cNvSpPr/>
          <p:nvPr/>
        </p:nvSpPr>
        <p:spPr>
          <a:xfrm>
            <a:off x="959180" y="4317924"/>
            <a:ext cx="3143250" cy="1717393"/>
          </a:xfrm>
          <a:prstGeom prst="rect">
            <a:avLst/>
          </a:prstGeom>
        </p:spPr>
        <p:txBody>
          <a:bodyPr wrap="square">
            <a:spAutoFit/>
          </a:bodyPr>
          <a:lstStyle/>
          <a:p>
            <a:pPr>
              <a:spcBef>
                <a:spcPct val="0"/>
              </a:spcBef>
            </a:pPr>
            <a:r>
              <a:rPr lang="ru-RU" b="1" dirty="0" smtClean="0">
                <a:solidFill>
                  <a:srgbClr val="C00000"/>
                </a:solidFill>
              </a:rPr>
              <a:t>Разработчик:</a:t>
            </a:r>
          </a:p>
          <a:p>
            <a:pPr>
              <a:spcBef>
                <a:spcPct val="0"/>
              </a:spcBef>
            </a:pPr>
            <a:r>
              <a:rPr lang="ru-RU" b="1" dirty="0" smtClean="0">
                <a:solidFill>
                  <a:srgbClr val="C00000"/>
                </a:solidFill>
              </a:rPr>
              <a:t>ТОО «1С-Рейтинг», </a:t>
            </a:r>
            <a:endParaRPr lang="en-US" b="1" dirty="0" smtClean="0">
              <a:solidFill>
                <a:srgbClr val="C00000"/>
              </a:solidFill>
            </a:endParaRPr>
          </a:p>
          <a:p>
            <a:pPr>
              <a:spcBef>
                <a:spcPct val="0"/>
              </a:spcBef>
            </a:pPr>
            <a:r>
              <a:rPr lang="ru-RU" b="1" dirty="0" smtClean="0">
                <a:solidFill>
                  <a:srgbClr val="C00000"/>
                </a:solidFill>
              </a:rPr>
              <a:t>Казахстан, Усть-Каменогорск</a:t>
            </a:r>
          </a:p>
          <a:p>
            <a:pPr>
              <a:spcBef>
                <a:spcPct val="0"/>
              </a:spcBef>
            </a:pPr>
            <a:r>
              <a:rPr lang="ru-RU" b="1" dirty="0" smtClean="0">
                <a:solidFill>
                  <a:srgbClr val="C00000"/>
                </a:solidFill>
              </a:rPr>
              <a:t>тел. /факс: +7 (7232) 20</a:t>
            </a:r>
            <a:r>
              <a:rPr lang="en-US" b="1" dirty="0" smtClean="0">
                <a:solidFill>
                  <a:srgbClr val="C00000"/>
                </a:solidFill>
              </a:rPr>
              <a:t>-</a:t>
            </a:r>
            <a:r>
              <a:rPr lang="ru-RU" b="1" dirty="0" smtClean="0">
                <a:solidFill>
                  <a:srgbClr val="C00000"/>
                </a:solidFill>
              </a:rPr>
              <a:t>30</a:t>
            </a:r>
            <a:r>
              <a:rPr lang="en-US" b="1" dirty="0" smtClean="0">
                <a:solidFill>
                  <a:srgbClr val="C00000"/>
                </a:solidFill>
              </a:rPr>
              <a:t>-</a:t>
            </a:r>
            <a:r>
              <a:rPr lang="ru-RU" b="1" dirty="0">
                <a:solidFill>
                  <a:srgbClr val="C00000"/>
                </a:solidFill>
              </a:rPr>
              <a:t>8</a:t>
            </a:r>
            <a:r>
              <a:rPr lang="ru-RU" b="1" dirty="0" smtClean="0">
                <a:solidFill>
                  <a:srgbClr val="C00000"/>
                </a:solidFill>
              </a:rPr>
              <a:t>0, </a:t>
            </a:r>
            <a:endParaRPr lang="en-US" b="1" dirty="0" smtClean="0">
              <a:solidFill>
                <a:srgbClr val="C00000"/>
              </a:solidFill>
            </a:endParaRPr>
          </a:p>
          <a:p>
            <a:pPr>
              <a:spcBef>
                <a:spcPct val="0"/>
              </a:spcBef>
            </a:pPr>
            <a:r>
              <a:rPr lang="en-US" b="1" dirty="0" smtClean="0">
                <a:solidFill>
                  <a:srgbClr val="C00000"/>
                </a:solidFill>
              </a:rPr>
              <a:t>e</a:t>
            </a:r>
            <a:r>
              <a:rPr lang="ru-RU" b="1" dirty="0" smtClean="0">
                <a:solidFill>
                  <a:srgbClr val="C00000"/>
                </a:solidFill>
              </a:rPr>
              <a:t>-</a:t>
            </a:r>
            <a:r>
              <a:rPr lang="ru-RU" b="1" dirty="0" err="1" smtClean="0">
                <a:solidFill>
                  <a:srgbClr val="C00000"/>
                </a:solidFill>
              </a:rPr>
              <a:t>mail</a:t>
            </a:r>
            <a:r>
              <a:rPr lang="ru-RU" b="1" dirty="0" smtClean="0">
                <a:solidFill>
                  <a:srgbClr val="C00000"/>
                </a:solidFill>
              </a:rPr>
              <a:t>: </a:t>
            </a:r>
            <a:r>
              <a:rPr lang="en-US" b="1" dirty="0" smtClean="0">
                <a:solidFill>
                  <a:srgbClr val="C00000"/>
                </a:solidFill>
              </a:rPr>
              <a:t>build@1c-rating.kz</a:t>
            </a:r>
            <a:r>
              <a:rPr lang="ru-RU" b="1" dirty="0" smtClean="0">
                <a:solidFill>
                  <a:srgbClr val="C00000"/>
                </a:solidFill>
              </a:rPr>
              <a:t>,  http://www.</a:t>
            </a:r>
            <a:r>
              <a:rPr lang="en-US" b="1" dirty="0" smtClean="0">
                <a:solidFill>
                  <a:srgbClr val="C00000"/>
                </a:solidFill>
              </a:rPr>
              <a:t>1c-rating.kz</a:t>
            </a:r>
            <a:endParaRPr lang="ru-RU" b="1" dirty="0">
              <a:solidFill>
                <a:srgbClr val="C00000"/>
              </a:solidFill>
            </a:endParaRPr>
          </a:p>
        </p:txBody>
      </p:sp>
      <p:sp>
        <p:nvSpPr>
          <p:cNvPr id="8" name="Прямоугольник 7"/>
          <p:cNvSpPr/>
          <p:nvPr/>
        </p:nvSpPr>
        <p:spPr>
          <a:xfrm>
            <a:off x="5311522" y="4289731"/>
            <a:ext cx="2828925" cy="1988237"/>
          </a:xfrm>
          <a:prstGeom prst="rect">
            <a:avLst/>
          </a:prstGeom>
        </p:spPr>
        <p:txBody>
          <a:bodyPr wrap="square">
            <a:spAutoFit/>
          </a:bodyPr>
          <a:lstStyle/>
          <a:p>
            <a:pPr>
              <a:spcBef>
                <a:spcPct val="0"/>
              </a:spcBef>
            </a:pPr>
            <a:r>
              <a:rPr lang="ru-RU" b="1" dirty="0" smtClean="0">
                <a:solidFill>
                  <a:srgbClr val="C00000"/>
                </a:solidFill>
              </a:rPr>
              <a:t>Правообладатель:</a:t>
            </a:r>
          </a:p>
          <a:p>
            <a:pPr>
              <a:spcBef>
                <a:spcPct val="0"/>
              </a:spcBef>
            </a:pPr>
            <a:r>
              <a:rPr lang="ru-RU" b="1" dirty="0" smtClean="0">
                <a:solidFill>
                  <a:srgbClr val="C00000"/>
                </a:solidFill>
              </a:rPr>
              <a:t>«1С</a:t>
            </a:r>
            <a:r>
              <a:rPr lang="en-US" b="1" dirty="0" smtClean="0">
                <a:solidFill>
                  <a:srgbClr val="C00000"/>
                </a:solidFill>
              </a:rPr>
              <a:t>-</a:t>
            </a:r>
            <a:r>
              <a:rPr lang="ru-RU" b="1" dirty="0" smtClean="0">
                <a:solidFill>
                  <a:srgbClr val="C00000"/>
                </a:solidFill>
              </a:rPr>
              <a:t>Казахстан»,</a:t>
            </a:r>
          </a:p>
          <a:p>
            <a:pPr>
              <a:spcBef>
                <a:spcPct val="0"/>
              </a:spcBef>
            </a:pPr>
            <a:r>
              <a:rPr lang="ru-RU" b="1" dirty="0" smtClean="0">
                <a:solidFill>
                  <a:srgbClr val="C00000"/>
                </a:solidFill>
              </a:rPr>
              <a:t> Казахстан, </a:t>
            </a:r>
            <a:r>
              <a:rPr lang="ru-RU" b="1" dirty="0" err="1" smtClean="0">
                <a:solidFill>
                  <a:srgbClr val="C00000"/>
                </a:solidFill>
              </a:rPr>
              <a:t>Нур</a:t>
            </a:r>
            <a:r>
              <a:rPr lang="ru-RU" b="1" dirty="0" smtClean="0">
                <a:solidFill>
                  <a:srgbClr val="C00000"/>
                </a:solidFill>
              </a:rPr>
              <a:t>-Султан</a:t>
            </a:r>
          </a:p>
          <a:p>
            <a:pPr>
              <a:spcBef>
                <a:spcPct val="0"/>
              </a:spcBef>
            </a:pPr>
            <a:r>
              <a:rPr lang="ru-RU" b="1" dirty="0" smtClean="0">
                <a:solidFill>
                  <a:srgbClr val="C00000"/>
                </a:solidFill>
              </a:rPr>
              <a:t>тел. : </a:t>
            </a:r>
            <a:r>
              <a:rPr lang="en-US" b="1" dirty="0" smtClean="0">
                <a:solidFill>
                  <a:srgbClr val="C00000"/>
                </a:solidFill>
              </a:rPr>
              <a:t>+7 (7172) 34-31-31, 34-32-32</a:t>
            </a:r>
            <a:r>
              <a:rPr lang="ru-RU" b="1" dirty="0" smtClean="0">
                <a:solidFill>
                  <a:srgbClr val="C00000"/>
                </a:solidFill>
              </a:rPr>
              <a:t>, </a:t>
            </a:r>
            <a:endParaRPr lang="en-US" b="1" dirty="0" smtClean="0">
              <a:solidFill>
                <a:srgbClr val="C00000"/>
              </a:solidFill>
            </a:endParaRPr>
          </a:p>
          <a:p>
            <a:pPr>
              <a:spcBef>
                <a:spcPct val="0"/>
              </a:spcBef>
            </a:pPr>
            <a:r>
              <a:rPr lang="en-US" b="1" dirty="0" smtClean="0">
                <a:solidFill>
                  <a:srgbClr val="C00000"/>
                </a:solidFill>
              </a:rPr>
              <a:t>e</a:t>
            </a:r>
            <a:r>
              <a:rPr lang="ru-RU" b="1" dirty="0" smtClean="0">
                <a:solidFill>
                  <a:srgbClr val="C00000"/>
                </a:solidFill>
              </a:rPr>
              <a:t>-</a:t>
            </a:r>
            <a:r>
              <a:rPr lang="ru-RU" b="1" dirty="0" err="1" smtClean="0">
                <a:solidFill>
                  <a:srgbClr val="C00000"/>
                </a:solidFill>
              </a:rPr>
              <a:t>mail</a:t>
            </a:r>
            <a:r>
              <a:rPr lang="ru-RU" b="1" dirty="0" smtClean="0">
                <a:solidFill>
                  <a:srgbClr val="C00000"/>
                </a:solidFill>
              </a:rPr>
              <a:t>: </a:t>
            </a:r>
            <a:r>
              <a:rPr lang="en-US" b="1" dirty="0" smtClean="0">
                <a:solidFill>
                  <a:srgbClr val="C00000"/>
                </a:solidFill>
              </a:rPr>
              <a:t>hotline@</a:t>
            </a:r>
            <a:r>
              <a:rPr lang="ru-RU" b="1" dirty="0" smtClean="0">
                <a:solidFill>
                  <a:srgbClr val="C00000"/>
                </a:solidFill>
              </a:rPr>
              <a:t>1</a:t>
            </a:r>
            <a:r>
              <a:rPr lang="en-US" b="1" dirty="0" smtClean="0">
                <a:solidFill>
                  <a:srgbClr val="C00000"/>
                </a:solidFill>
              </a:rPr>
              <a:t>c.kz</a:t>
            </a:r>
            <a:r>
              <a:rPr lang="ru-RU" b="1" dirty="0" smtClean="0">
                <a:solidFill>
                  <a:srgbClr val="C00000"/>
                </a:solidFill>
              </a:rPr>
              <a:t>,  </a:t>
            </a:r>
          </a:p>
          <a:p>
            <a:pPr>
              <a:spcBef>
                <a:spcPct val="0"/>
              </a:spcBef>
            </a:pPr>
            <a:r>
              <a:rPr lang="en-US" b="1" dirty="0" smtClean="0">
                <a:solidFill>
                  <a:srgbClr val="C00000"/>
                </a:solidFill>
              </a:rPr>
              <a:t>h</a:t>
            </a:r>
            <a:r>
              <a:rPr lang="ru-RU" b="1" dirty="0" err="1" smtClean="0">
                <a:solidFill>
                  <a:srgbClr val="C00000"/>
                </a:solidFill>
              </a:rPr>
              <a:t>ttp</a:t>
            </a:r>
            <a:r>
              <a:rPr lang="ru-RU" b="1" dirty="0" smtClean="0">
                <a:solidFill>
                  <a:srgbClr val="C00000"/>
                </a:solidFill>
              </a:rPr>
              <a:t>://</a:t>
            </a:r>
            <a:r>
              <a:rPr lang="ru-RU" b="1" dirty="0" err="1" smtClean="0">
                <a:solidFill>
                  <a:srgbClr val="C00000"/>
                </a:solidFill>
              </a:rPr>
              <a:t>www</a:t>
            </a:r>
            <a:r>
              <a:rPr lang="ru-RU" b="1" dirty="0" smtClean="0">
                <a:solidFill>
                  <a:srgbClr val="C00000"/>
                </a:solidFill>
              </a:rPr>
              <a:t>.</a:t>
            </a:r>
            <a:r>
              <a:rPr lang="en-US" b="1" dirty="0" smtClean="0">
                <a:solidFill>
                  <a:srgbClr val="C00000"/>
                </a:solidFill>
              </a:rPr>
              <a:t>1</a:t>
            </a:r>
            <a:r>
              <a:rPr lang="ru-RU" b="1" dirty="0" err="1" smtClean="0">
                <a:solidFill>
                  <a:srgbClr val="C00000"/>
                </a:solidFill>
              </a:rPr>
              <a:t>c</a:t>
            </a:r>
            <a:r>
              <a:rPr lang="ru-RU" b="1" dirty="0" smtClean="0">
                <a:solidFill>
                  <a:srgbClr val="C00000"/>
                </a:solidFill>
              </a:rPr>
              <a:t>.</a:t>
            </a:r>
            <a:r>
              <a:rPr lang="en-US" b="1" dirty="0" err="1" smtClean="0">
                <a:solidFill>
                  <a:srgbClr val="C00000"/>
                </a:solidFill>
              </a:rPr>
              <a:t>kz</a:t>
            </a:r>
            <a:endParaRPr lang="ru-RU" b="1" dirty="0">
              <a:solidFill>
                <a:srgbClr val="C00000"/>
              </a:solidFill>
            </a:endParaRPr>
          </a:p>
        </p:txBody>
      </p:sp>
      <p:pic>
        <p:nvPicPr>
          <p:cNvPr id="11" name="Рисунок 10" descr="Без имени.png"/>
          <p:cNvPicPr>
            <a:picLocks noChangeAspect="1"/>
          </p:cNvPicPr>
          <p:nvPr/>
        </p:nvPicPr>
        <p:blipFill>
          <a:blip r:embed="rId3" cstate="print"/>
          <a:stretch>
            <a:fillRect/>
          </a:stretch>
        </p:blipFill>
        <p:spPr>
          <a:xfrm>
            <a:off x="1810683" y="2234331"/>
            <a:ext cx="1374305" cy="1583200"/>
          </a:xfrm>
          <a:prstGeom prst="rect">
            <a:avLst/>
          </a:prstGeom>
        </p:spPr>
      </p:pic>
      <p:pic>
        <p:nvPicPr>
          <p:cNvPr id="12" name="Рисунок 11" descr="Рисунок2.png"/>
          <p:cNvPicPr>
            <a:picLocks noChangeAspect="1"/>
          </p:cNvPicPr>
          <p:nvPr/>
        </p:nvPicPr>
        <p:blipFill>
          <a:blip r:embed="rId4" cstate="print"/>
          <a:stretch>
            <a:fillRect/>
          </a:stretch>
        </p:blipFill>
        <p:spPr>
          <a:xfrm>
            <a:off x="5288787" y="1929933"/>
            <a:ext cx="2881437" cy="2232802"/>
          </a:xfrm>
          <a:prstGeom prst="rect">
            <a:avLst/>
          </a:prstGeom>
        </p:spPr>
      </p:pic>
    </p:spTree>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a:spLocks noGrp="1"/>
          </p:cNvSpPr>
          <p:nvPr>
            <p:ph type="ctrTitle" sz="quarter"/>
          </p:nvPr>
        </p:nvSpPr>
        <p:spPr>
          <a:xfrm>
            <a:off x="1449565" y="2324452"/>
            <a:ext cx="6441368" cy="2247547"/>
          </a:xfrm>
        </p:spPr>
        <p:txBody>
          <a:bodyPr/>
          <a:lstStyle/>
          <a:p>
            <a:pPr algn="ctr"/>
            <a:r>
              <a:rPr lang="ru-RU" sz="4400" dirty="0" smtClean="0">
                <a:effectLst>
                  <a:outerShdw blurRad="38100" dist="38100" dir="2700000" algn="tl">
                    <a:srgbClr val="000000">
                      <a:alpha val="43137"/>
                    </a:srgbClr>
                  </a:outerShdw>
                </a:effectLst>
              </a:rPr>
              <a:t>Спасибо за внимание</a:t>
            </a:r>
            <a:endParaRPr lang="ru-RU" sz="4400" dirty="0">
              <a:effectLst>
                <a:outerShdw blurRad="38100" dist="38100" dir="2700000" algn="tl">
                  <a:srgbClr val="000000">
                    <a:alpha val="43137"/>
                  </a:srgbClr>
                </a:outerShdw>
              </a:effectLst>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Содержимое 5"/>
          <p:cNvGraphicFramePr>
            <a:graphicFrameLocks noGrp="1"/>
          </p:cNvGraphicFramePr>
          <p:nvPr>
            <p:ph idx="1"/>
          </p:nvPr>
        </p:nvGraphicFramePr>
        <p:xfrm>
          <a:off x="187325" y="1073150"/>
          <a:ext cx="8747125" cy="53276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Заголовок 1"/>
          <p:cNvSpPr>
            <a:spLocks noGrp="1"/>
          </p:cNvSpPr>
          <p:nvPr>
            <p:ph type="title"/>
          </p:nvPr>
        </p:nvSpPr>
        <p:spPr>
          <a:xfrm>
            <a:off x="1125538" y="19050"/>
            <a:ext cx="7871706" cy="805039"/>
          </a:xfrm>
        </p:spPr>
        <p:txBody>
          <a:bodyPr/>
          <a:lstStyle/>
          <a:p>
            <a:r>
              <a:rPr lang="ru-RU" dirty="0" smtClean="0">
                <a:cs typeface="Times New Roman" pitchFamily="18" charset="0"/>
              </a:rPr>
              <a:t>Бухгалтер как пользователь «1С:Бухгалтерия строительной организации для Казахстана»</a:t>
            </a:r>
            <a:endParaRPr lang="ru-RU" dirty="0"/>
          </a:p>
        </p:txBody>
      </p:sp>
      <p:graphicFrame>
        <p:nvGraphicFramePr>
          <p:cNvPr id="9" name="Схема 8"/>
          <p:cNvGraphicFramePr/>
          <p:nvPr/>
        </p:nvGraphicFramePr>
        <p:xfrm>
          <a:off x="4459817" y="1609020"/>
          <a:ext cx="5102578" cy="4064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7" name="Схема 6"/>
          <p:cNvGraphicFramePr/>
          <p:nvPr/>
        </p:nvGraphicFramePr>
        <p:xfrm>
          <a:off x="266700" y="1501774"/>
          <a:ext cx="6096000" cy="4479925"/>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pic>
        <p:nvPicPr>
          <p:cNvPr id="8" name="Рисунок 7" descr="39.jpeg"/>
          <p:cNvPicPr>
            <a:picLocks noChangeAspect="1"/>
          </p:cNvPicPr>
          <p:nvPr/>
        </p:nvPicPr>
        <p:blipFill>
          <a:blip r:embed="rId18" cstate="print"/>
          <a:stretch>
            <a:fillRect/>
          </a:stretch>
        </p:blipFill>
        <p:spPr>
          <a:xfrm flipH="1">
            <a:off x="1002532" y="3173435"/>
            <a:ext cx="1216793" cy="1055664"/>
          </a:xfrm>
          <a:prstGeom prst="rect">
            <a:avLst/>
          </a:prstGeom>
          <a:ln>
            <a:noFill/>
          </a:ln>
          <a:effectLst>
            <a:softEdge rad="112500"/>
          </a:effectLst>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25538" y="19050"/>
            <a:ext cx="7871706" cy="805039"/>
          </a:xfrm>
        </p:spPr>
        <p:txBody>
          <a:bodyPr/>
          <a:lstStyle/>
          <a:p>
            <a:r>
              <a:rPr lang="ru-RU" dirty="0" smtClean="0"/>
              <a:t>Настройки параметров учета и учетной политики</a:t>
            </a:r>
            <a:endParaRPr lang="ru-RU" dirty="0"/>
          </a:p>
        </p:txBody>
      </p:sp>
      <p:pic>
        <p:nvPicPr>
          <p:cNvPr id="13" name="Рисунок 12" descr="i.jpeg"/>
          <p:cNvPicPr>
            <a:picLocks noChangeAspect="1"/>
          </p:cNvPicPr>
          <p:nvPr/>
        </p:nvPicPr>
        <p:blipFill>
          <a:blip r:embed="rId3" cstate="print"/>
          <a:stretch>
            <a:fillRect/>
          </a:stretch>
        </p:blipFill>
        <p:spPr>
          <a:xfrm>
            <a:off x="6783495" y="4900659"/>
            <a:ext cx="1990725" cy="1489125"/>
          </a:xfrm>
          <a:prstGeom prst="rect">
            <a:avLst/>
          </a:prstGeom>
          <a:ln>
            <a:noFill/>
          </a:ln>
          <a:effectLst>
            <a:outerShdw blurRad="190500" algn="tl" rotWithShape="0">
              <a:srgbClr val="000000">
                <a:alpha val="70000"/>
              </a:srgbClr>
            </a:outerShdw>
          </a:effectLst>
        </p:spPr>
      </p:pic>
      <p:pic>
        <p:nvPicPr>
          <p:cNvPr id="4" name="Рисунок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5459" y="1137614"/>
            <a:ext cx="6967800" cy="3694720"/>
          </a:xfrm>
          <a:prstGeom prst="rect">
            <a:avLst/>
          </a:prstGeom>
          <a:ln>
            <a:solidFill>
              <a:schemeClr val="bg1">
                <a:lumMod val="65000"/>
              </a:schemeClr>
            </a:solidFill>
          </a:ln>
        </p:spPr>
      </p:pic>
      <p:sp>
        <p:nvSpPr>
          <p:cNvPr id="11" name="Овальная выноска 10"/>
          <p:cNvSpPr/>
          <p:nvPr/>
        </p:nvSpPr>
        <p:spPr bwMode="auto">
          <a:xfrm rot="10800000">
            <a:off x="1333425" y="4759395"/>
            <a:ext cx="2638428" cy="1771651"/>
          </a:xfrm>
          <a:prstGeom prst="wedgeEllipseCallout">
            <a:avLst>
              <a:gd name="adj1" fmla="val 38117"/>
              <a:gd name="adj2" fmla="val 65137"/>
            </a:avLst>
          </a:prstGeom>
          <a:solidFill>
            <a:srgbClr val="F2BF7A"/>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91440" tIns="0" rIns="91440" bIns="45720" numCol="1" rtlCol="0" anchor="ctr" anchorCtr="0" compatLnSpc="1">
            <a:prstTxWarp prst="textNoShape">
              <a:avLst/>
            </a:prstTxWarp>
          </a:bodyPr>
          <a:lstStyle/>
          <a:p>
            <a:pPr marL="0" marR="0" indent="0" algn="ctr" defTabSz="914400" rtl="0" eaLnBrk="0" fontAlgn="base" latinLnBrk="0" hangingPunct="0">
              <a:lnSpc>
                <a:spcPct val="110000"/>
              </a:lnSpc>
              <a:spcBef>
                <a:spcPct val="50000"/>
              </a:spcBef>
              <a:spcAft>
                <a:spcPct val="0"/>
              </a:spcAft>
              <a:buClrTx/>
              <a:buSzTx/>
              <a:buFontTx/>
              <a:buNone/>
              <a:tabLst/>
            </a:pPr>
            <a:endParaRPr kumimoji="0" lang="ru-RU" sz="1600" b="0" i="0" u="none" strike="noStrike" cap="none" normalizeH="0" baseline="0" dirty="0" smtClean="0">
              <a:ln>
                <a:noFill/>
              </a:ln>
              <a:solidFill>
                <a:schemeClr val="tx1"/>
              </a:solidFill>
              <a:effectLst/>
              <a:latin typeface="Arial" charset="0"/>
            </a:endParaRPr>
          </a:p>
        </p:txBody>
      </p:sp>
      <p:sp>
        <p:nvSpPr>
          <p:cNvPr id="12" name="TextBox 11"/>
          <p:cNvSpPr txBox="1"/>
          <p:nvPr/>
        </p:nvSpPr>
        <p:spPr>
          <a:xfrm>
            <a:off x="1676325" y="5026126"/>
            <a:ext cx="1952625" cy="1311128"/>
          </a:xfrm>
          <a:prstGeom prst="rect">
            <a:avLst/>
          </a:prstGeom>
          <a:noFill/>
        </p:spPr>
        <p:txBody>
          <a:bodyPr wrap="square" rtlCol="0">
            <a:spAutoFit/>
          </a:bodyPr>
          <a:lstStyle/>
          <a:p>
            <a:r>
              <a:rPr lang="ru-RU" sz="1200" dirty="0" smtClean="0">
                <a:ln w="1905"/>
                <a:solidFill>
                  <a:schemeClr val="accent4">
                    <a:lumMod val="90000"/>
                    <a:lumOff val="10000"/>
                  </a:schemeClr>
                </a:solidFill>
              </a:rPr>
              <a:t>на каждой вкладке имеется возможность установить дополнительные настройки по ведению учета</a:t>
            </a:r>
            <a:endParaRPr lang="ru-RU" sz="1200" dirty="0">
              <a:ln w="1905"/>
              <a:solidFill>
                <a:schemeClr val="accent4">
                  <a:lumMod val="90000"/>
                  <a:lumOff val="10000"/>
                </a:schemeClr>
              </a:solidFill>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25538" y="19050"/>
            <a:ext cx="7871706" cy="805039"/>
          </a:xfrm>
        </p:spPr>
        <p:txBody>
          <a:bodyPr/>
          <a:lstStyle/>
          <a:p>
            <a:r>
              <a:rPr lang="ru-RU" dirty="0" smtClean="0">
                <a:cs typeface="Times New Roman" pitchFamily="18" charset="0"/>
              </a:rPr>
              <a:t>Учет финансирования</a:t>
            </a:r>
            <a:endParaRPr lang="ru-RU" dirty="0"/>
          </a:p>
        </p:txBody>
      </p:sp>
      <p:graphicFrame>
        <p:nvGraphicFramePr>
          <p:cNvPr id="5" name="Схема 4"/>
          <p:cNvGraphicFramePr/>
          <p:nvPr/>
        </p:nvGraphicFramePr>
        <p:xfrm>
          <a:off x="1219200" y="1282699"/>
          <a:ext cx="7315200" cy="48256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Рисунок 6" descr="5.jpeg"/>
          <p:cNvPicPr>
            <a:picLocks noChangeAspect="1"/>
          </p:cNvPicPr>
          <p:nvPr/>
        </p:nvPicPr>
        <p:blipFill>
          <a:blip r:embed="rId8" cstate="print"/>
          <a:srcRect l="7371" t="1356" r="18922" b="9476"/>
          <a:stretch>
            <a:fillRect/>
          </a:stretch>
        </p:blipFill>
        <p:spPr>
          <a:xfrm>
            <a:off x="504825" y="1200150"/>
            <a:ext cx="962025" cy="1108483"/>
          </a:xfrm>
          <a:prstGeom prst="rect">
            <a:avLst/>
          </a:prstGeom>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910_шаблон">
  <a:themeElements>
    <a:clrScheme name="910_шаблон 1">
      <a:dk1>
        <a:srgbClr val="5F0000"/>
      </a:dk1>
      <a:lt1>
        <a:srgbClr val="FFFFFF"/>
      </a:lt1>
      <a:dk2>
        <a:srgbClr val="CC3300"/>
      </a:dk2>
      <a:lt2>
        <a:srgbClr val="808080"/>
      </a:lt2>
      <a:accent1>
        <a:srgbClr val="F9E383"/>
      </a:accent1>
      <a:accent2>
        <a:srgbClr val="369900"/>
      </a:accent2>
      <a:accent3>
        <a:srgbClr val="FFFFFF"/>
      </a:accent3>
      <a:accent4>
        <a:srgbClr val="500000"/>
      </a:accent4>
      <a:accent5>
        <a:srgbClr val="FBEFC1"/>
      </a:accent5>
      <a:accent6>
        <a:srgbClr val="308A00"/>
      </a:accent6>
      <a:hlink>
        <a:srgbClr val="0033CC"/>
      </a:hlink>
      <a:folHlink>
        <a:srgbClr val="CC3300"/>
      </a:folHlink>
    </a:clrScheme>
    <a:fontScheme name="910_шаблон">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9E383">
            <a:alpha val="50000"/>
          </a:srgbClr>
        </a:solidFill>
        <a:ln w="44450" cap="flat" cmpd="sng" algn="ctr">
          <a:solidFill>
            <a:srgbClr val="CC3300"/>
          </a:solidFill>
          <a:prstDash val="solid"/>
          <a:round/>
          <a:headEnd type="none" w="med" len="med"/>
          <a:tailEnd type="none" w="med" len="med"/>
        </a:ln>
        <a:effectLst/>
      </a:spPr>
      <a:bodyPr vert="horz" wrap="none" lIns="91440" tIns="0" rIns="91440" bIns="45720" numCol="1" anchor="ctr" anchorCtr="0" compatLnSpc="1">
        <a:prstTxWarp prst="textNoShape">
          <a:avLst/>
        </a:prstTxWarp>
      </a:bodyPr>
      <a:lstStyle>
        <a:defPPr marL="0" marR="0" indent="0" algn="ctr" defTabSz="914400" rtl="0" eaLnBrk="0" fontAlgn="base" latinLnBrk="0" hangingPunct="0">
          <a:lnSpc>
            <a:spcPct val="110000"/>
          </a:lnSpc>
          <a:spcBef>
            <a:spcPct val="50000"/>
          </a:spcBef>
          <a:spcAft>
            <a:spcPct val="0"/>
          </a:spcAft>
          <a:buClrTx/>
          <a:buSzTx/>
          <a:buFontTx/>
          <a:buNone/>
          <a:tabLst/>
          <a:defRPr kumimoji="0" lang="ru-RU"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F9E383">
            <a:alpha val="50000"/>
          </a:srgbClr>
        </a:solidFill>
        <a:ln w="44450" cap="flat" cmpd="sng" algn="ctr">
          <a:solidFill>
            <a:srgbClr val="CC3300"/>
          </a:solidFill>
          <a:prstDash val="solid"/>
          <a:round/>
          <a:headEnd type="none" w="med" len="med"/>
          <a:tailEnd type="none" w="med" len="med"/>
        </a:ln>
        <a:effectLst/>
      </a:spPr>
      <a:bodyPr vert="horz" wrap="none" lIns="91440" tIns="0" rIns="91440" bIns="45720" numCol="1" anchor="ctr" anchorCtr="0" compatLnSpc="1">
        <a:prstTxWarp prst="textNoShape">
          <a:avLst/>
        </a:prstTxWarp>
      </a:bodyPr>
      <a:lstStyle>
        <a:defPPr marL="0" marR="0" indent="0" algn="ctr" defTabSz="914400" rtl="0" eaLnBrk="0" fontAlgn="base" latinLnBrk="0" hangingPunct="0">
          <a:lnSpc>
            <a:spcPct val="110000"/>
          </a:lnSpc>
          <a:spcBef>
            <a:spcPct val="50000"/>
          </a:spcBef>
          <a:spcAft>
            <a:spcPct val="0"/>
          </a:spcAft>
          <a:buClrTx/>
          <a:buSzTx/>
          <a:buFontTx/>
          <a:buNone/>
          <a:tabLst/>
          <a:defRPr kumimoji="0" lang="ru-RU" sz="1600" b="0" i="0" u="none" strike="noStrike" cap="none" normalizeH="0" baseline="0" smtClean="0">
            <a:ln>
              <a:noFill/>
            </a:ln>
            <a:solidFill>
              <a:schemeClr val="tx1"/>
            </a:solidFill>
            <a:effectLst/>
            <a:latin typeface="Arial" charset="0"/>
          </a:defRPr>
        </a:defPPr>
      </a:lstStyle>
    </a:lnDef>
  </a:objectDefaults>
  <a:extraClrSchemeLst>
    <a:extraClrScheme>
      <a:clrScheme name="910_шаблон 1">
        <a:dk1>
          <a:srgbClr val="5F0000"/>
        </a:dk1>
        <a:lt1>
          <a:srgbClr val="FFFFFF"/>
        </a:lt1>
        <a:dk2>
          <a:srgbClr val="CC3300"/>
        </a:dk2>
        <a:lt2>
          <a:srgbClr val="808080"/>
        </a:lt2>
        <a:accent1>
          <a:srgbClr val="F9E383"/>
        </a:accent1>
        <a:accent2>
          <a:srgbClr val="369900"/>
        </a:accent2>
        <a:accent3>
          <a:srgbClr val="FFFFFF"/>
        </a:accent3>
        <a:accent4>
          <a:srgbClr val="500000"/>
        </a:accent4>
        <a:accent5>
          <a:srgbClr val="FBEFC1"/>
        </a:accent5>
        <a:accent6>
          <a:srgbClr val="308A00"/>
        </a:accent6>
        <a:hlink>
          <a:srgbClr val="0033CC"/>
        </a:hlink>
        <a:folHlink>
          <a:srgbClr val="CC33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41532</TotalTime>
  <Words>11537</Words>
  <Application>Microsoft Office PowerPoint</Application>
  <PresentationFormat>Экран (4:3)</PresentationFormat>
  <Paragraphs>1071</Paragraphs>
  <Slides>69</Slides>
  <Notes>69</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69</vt:i4>
      </vt:variant>
    </vt:vector>
  </HeadingPairs>
  <TitlesOfParts>
    <vt:vector size="73" baseType="lpstr">
      <vt:lpstr>Arial</vt:lpstr>
      <vt:lpstr>Times New Roman</vt:lpstr>
      <vt:lpstr>Wingdings</vt:lpstr>
      <vt:lpstr>910_шаблон</vt:lpstr>
      <vt:lpstr>Презентация PowerPoint</vt:lpstr>
      <vt:lpstr>1С:Бухгалтерия строительной организации для Казахстана</vt:lpstr>
      <vt:lpstr>Функционал 1С:Бухгалтерия строительной организации для Казахстана</vt:lpstr>
      <vt:lpstr>1С:Бухгалтерия строительной организации для Казахстана</vt:lpstr>
      <vt:lpstr>1С:Бухгалтерия строительной организации для Казахстана</vt:lpstr>
      <vt:lpstr>Презентация PowerPoint</vt:lpstr>
      <vt:lpstr>Бухгалтер как пользователь «1С:Бухгалтерия строительной организации для Казахстана»</vt:lpstr>
      <vt:lpstr>Настройки параметров учета и учетной политики</vt:lpstr>
      <vt:lpstr>Учет финансирования</vt:lpstr>
      <vt:lpstr>Формирование и учет исполнения планов финансирования</vt:lpstr>
      <vt:lpstr>Формирование и учет исполнения планов финансирования</vt:lpstr>
      <vt:lpstr>Учет средств по источникам финансирования</vt:lpstr>
      <vt:lpstr>Учет средств по источникам финансирования</vt:lpstr>
      <vt:lpstr>Учет средств по источникам финансирования</vt:lpstr>
      <vt:lpstr>Учет договоров долевого финансирования строительства</vt:lpstr>
      <vt:lpstr>Учет договоров долевого финансирования строительства</vt:lpstr>
      <vt:lpstr>Учет лимитов на капитальные затраты и содержание заказчика</vt:lpstr>
      <vt:lpstr>Оплата труда и учет отработанного времени</vt:lpstr>
      <vt:lpstr>Учет сдельного заработка</vt:lpstr>
      <vt:lpstr>Учет сдельного заработка Сдельный наряд на выполнение работ</vt:lpstr>
      <vt:lpstr>Учет сдельного заработка Аккордный сдельный наряд на выполнение работ</vt:lpstr>
      <vt:lpstr>Учет отработанного времени График работы</vt:lpstr>
      <vt:lpstr>Учет отработанного времени График работы</vt:lpstr>
      <vt:lpstr>Учет отработанного времени Табель учета рабочего времени</vt:lpstr>
      <vt:lpstr>Учет отработанного времени Табель учета рабочего времени</vt:lpstr>
      <vt:lpstr>Учет отработанного времени Табель учета рабочего времени</vt:lpstr>
      <vt:lpstr>Учет разовых доплат, оплаты сверхнормативных работ и времени простоя Листок на доплату</vt:lpstr>
      <vt:lpstr>Учет затрат на оплату труда Отражение зарплаты в регламентированном учете</vt:lpstr>
      <vt:lpstr>Учет затрат на оплату труда Периодические настройки распределения по объектам</vt:lpstr>
      <vt:lpstr>Материальный учет</vt:lpstr>
      <vt:lpstr>Ведение ордерного склада</vt:lpstr>
      <vt:lpstr>Ведение ордерного склада Настройка подсистемы</vt:lpstr>
      <vt:lpstr>Ведение ордерного склада Ордерные склады и их виды</vt:lpstr>
      <vt:lpstr>Ведение ордерного склада Виды учета материалов</vt:lpstr>
      <vt:lpstr>Ведение ордерного склада Документ «Приходный ордер на товары»</vt:lpstr>
      <vt:lpstr>Ведение ордерного склада Документ «Расходный ордер на товары»</vt:lpstr>
      <vt:lpstr>Ведение ордерного склада Журнал расхода материалов</vt:lpstr>
      <vt:lpstr>Ведение ордерного склада Работа с ордерным складом в бухгалтерских документах</vt:lpstr>
      <vt:lpstr>Ведение ордерного склада Отчетность подсистемы «Ордерный склад» </vt:lpstr>
      <vt:lpstr>Учет спецодежды и инвентаря</vt:lpstr>
      <vt:lpstr>Учет спецодежды и инвентаря Схема и счета учета спецодежды</vt:lpstr>
      <vt:lpstr>Учет спецодежды и инвентаря Справочник «Номенклатура»</vt:lpstr>
      <vt:lpstr>Учет спецодежды и инвентаря Справочник «Назначение использования»</vt:lpstr>
      <vt:lpstr>Учет спецодежды и инвентаря Передача материалов в эксплуатацию</vt:lpstr>
      <vt:lpstr>Учет спецодежды и инвентаря Возврат материалов из эксплуатации</vt:lpstr>
      <vt:lpstr>Учет спецодежды и инвентаря Списание материалов из эксплуатации</vt:lpstr>
      <vt:lpstr>Учет спецодежды и инвентаря Перемещение материалов в эксплуатации</vt:lpstr>
      <vt:lpstr>Учет спецодежды и инвентаря Выработка материалов в эксплуатации</vt:lpstr>
      <vt:lpstr>Учет спецодежды и инвентаря Погашение стоимости материалов</vt:lpstr>
      <vt:lpstr>Учет спецодежды и инвентаря Планирование обеспеченности материалами</vt:lpstr>
      <vt:lpstr>Ведение ордерного склада Отчетность подсистемы «Спецодежда и инвентарь» </vt:lpstr>
      <vt:lpstr>Учет затрат на механизацию СМР</vt:lpstr>
      <vt:lpstr>Справочник «Виды машин»</vt:lpstr>
      <vt:lpstr>Справочник «Виды машин»</vt:lpstr>
      <vt:lpstr>Справочник «Машины»</vt:lpstr>
      <vt:lpstr>Основные первичные документы подсистемы</vt:lpstr>
      <vt:lpstr>Путевой лист</vt:lpstr>
      <vt:lpstr>Рапорт о работе строительного механизма</vt:lpstr>
      <vt:lpstr>Журнал учета работ прочих строительных механизмов</vt:lpstr>
      <vt:lpstr>Учет затрат на механизацию СМР</vt:lpstr>
      <vt:lpstr>Учет отработанного времени</vt:lpstr>
      <vt:lpstr>Учет затрат на ГСМ</vt:lpstr>
      <vt:lpstr>Учет затрат по амортизации собственных машин и механизмов</vt:lpstr>
      <vt:lpstr>Регистр «Настройки распределения амортизации непроизводственных ОС»</vt:lpstr>
      <vt:lpstr>Отражение затрат на эксплуатацию машин и механизмов</vt:lpstr>
      <vt:lpstr>Фактическая себестоимость СМР</vt:lpstr>
      <vt:lpstr>Расчет фактической себестоимости СМР</vt:lpstr>
      <vt:lpstr>Презентация PowerPoint</vt:lpstr>
      <vt:lpstr>Спасибо за внимание</vt:lpstr>
    </vt:vector>
  </TitlesOfParts>
  <Company>1C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1С:Предприятие 8   Управление производственным предприятием</dc:title>
  <dc:creator>Наталья</dc:creator>
  <cp:lastModifiedBy>Анастасия Р. Шумакова</cp:lastModifiedBy>
  <cp:revision>1521</cp:revision>
  <dcterms:created xsi:type="dcterms:W3CDTF">2009-12-11T10:55:42Z</dcterms:created>
  <dcterms:modified xsi:type="dcterms:W3CDTF">2022-08-22T07:55:33Z</dcterms:modified>
</cp:coreProperties>
</file>