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1" r:id="rId4"/>
    <p:sldId id="262" r:id="rId5"/>
    <p:sldId id="263" r:id="rId6"/>
    <p:sldId id="266" r:id="rId7"/>
    <p:sldId id="265" r:id="rId8"/>
    <p:sldId id="267" r:id="rId9"/>
    <p:sldId id="268" r:id="rId10"/>
    <p:sldId id="271" r:id="rId11"/>
    <p:sldId id="269" r:id="rId12"/>
    <p:sldId id="275" r:id="rId13"/>
    <p:sldId id="270" r:id="rId14"/>
    <p:sldId id="274" r:id="rId15"/>
    <p:sldId id="272" r:id="rId16"/>
    <p:sldId id="276" r:id="rId17"/>
    <p:sldId id="277" r:id="rId18"/>
    <p:sldId id="278" r:id="rId19"/>
    <p:sldId id="279" r:id="rId20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47"/>
    <a:srgbClr val="48D491"/>
    <a:srgbClr val="800000"/>
    <a:srgbClr val="F9DD77"/>
    <a:srgbClr val="E89F34"/>
    <a:srgbClr val="ACE946"/>
    <a:srgbClr val="D45ACE"/>
    <a:srgbClr val="FEA4ED"/>
    <a:srgbClr val="EE9AEA"/>
    <a:srgbClr val="F0F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6667" autoAdjust="0"/>
  </p:normalViewPr>
  <p:slideViewPr>
    <p:cSldViewPr>
      <p:cViewPr varScale="1">
        <p:scale>
          <a:sx n="59" d="100"/>
          <a:sy n="59" d="100"/>
        </p:scale>
        <p:origin x="21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1998" y="-3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24525-EC63-443D-82DA-E0B6D0496F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AEB9E5-10B2-4802-9AF4-2B91E7D2C931}">
      <dgm:prSet phldrT="[Текст]" custT="1"/>
      <dgm:spPr>
        <a:solidFill>
          <a:srgbClr val="47AF5B"/>
        </a:solidFill>
      </dgm:spPr>
      <dgm:t>
        <a:bodyPr/>
        <a:lstStyle/>
        <a:p>
          <a:r>
            <a:rPr lang="ru-RU" sz="1600" dirty="0" smtClean="0">
              <a:solidFill>
                <a:srgbClr val="800000"/>
              </a:solidFill>
              <a:latin typeface="Arial Black" panose="020B0A04020102020204" pitchFamily="34" charset="0"/>
            </a:rPr>
            <a:t>План-фактный анализ материальных затрат </a:t>
          </a:r>
          <a:endParaRPr lang="ru-RU" sz="1600" dirty="0">
            <a:solidFill>
              <a:srgbClr val="800000"/>
            </a:solidFill>
            <a:latin typeface="Arial Black" panose="020B0A04020102020204" pitchFamily="34" charset="0"/>
          </a:endParaRPr>
        </a:p>
      </dgm:t>
    </dgm:pt>
    <dgm:pt modelId="{9B472A75-E2C0-4D0F-8704-DDC76A803BB2}" type="parTrans" cxnId="{31DB9075-3657-469D-B9B6-0E7C75A90E52}">
      <dgm:prSet/>
      <dgm:spPr/>
      <dgm:t>
        <a:bodyPr/>
        <a:lstStyle/>
        <a:p>
          <a:endParaRPr lang="ru-RU"/>
        </a:p>
      </dgm:t>
    </dgm:pt>
    <dgm:pt modelId="{DF1A4C04-E1B7-4E43-B4E1-DBC6A64B9FD7}" type="sibTrans" cxnId="{31DB9075-3657-469D-B9B6-0E7C75A90E52}">
      <dgm:prSet/>
      <dgm:spPr/>
      <dgm:t>
        <a:bodyPr/>
        <a:lstStyle/>
        <a:p>
          <a:endParaRPr lang="ru-RU"/>
        </a:p>
      </dgm:t>
    </dgm:pt>
    <dgm:pt modelId="{80086EFD-CC52-4A45-84CD-2DF89E8639D0}">
      <dgm:prSet phldrT="[Текст]" custT="1"/>
      <dgm:spPr>
        <a:solidFill>
          <a:srgbClr val="48D491"/>
        </a:solidFill>
      </dgm:spPr>
      <dgm:t>
        <a:bodyPr/>
        <a:lstStyle/>
        <a:p>
          <a:r>
            <a:rPr lang="ru-RU" sz="1600" dirty="0" smtClean="0">
              <a:solidFill>
                <a:srgbClr val="800000"/>
              </a:solidFill>
              <a:latin typeface="Arial Black" panose="020B0A04020102020204" pitchFamily="34" charset="0"/>
            </a:rPr>
            <a:t>План-фактный анализ затрат на оплату труда</a:t>
          </a:r>
          <a:endParaRPr lang="ru-RU" sz="1600" dirty="0">
            <a:solidFill>
              <a:srgbClr val="800000"/>
            </a:solidFill>
            <a:latin typeface="Arial Black" panose="020B0A04020102020204" pitchFamily="34" charset="0"/>
          </a:endParaRPr>
        </a:p>
      </dgm:t>
    </dgm:pt>
    <dgm:pt modelId="{59BA9A37-D205-402C-8C0A-DD8BB8DACA40}" type="parTrans" cxnId="{C5384DBB-0275-4AAC-9ED2-5CA15F2CF874}">
      <dgm:prSet/>
      <dgm:spPr/>
      <dgm:t>
        <a:bodyPr/>
        <a:lstStyle/>
        <a:p>
          <a:endParaRPr lang="ru-RU"/>
        </a:p>
      </dgm:t>
    </dgm:pt>
    <dgm:pt modelId="{4A690909-FF98-4440-9870-F95A550EC081}" type="sibTrans" cxnId="{C5384DBB-0275-4AAC-9ED2-5CA15F2CF874}">
      <dgm:prSet/>
      <dgm:spPr/>
      <dgm:t>
        <a:bodyPr/>
        <a:lstStyle/>
        <a:p>
          <a:endParaRPr lang="ru-RU"/>
        </a:p>
      </dgm:t>
    </dgm:pt>
    <dgm:pt modelId="{E09BAE4C-5F16-491C-AAF7-36F31029855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800000"/>
              </a:solidFill>
              <a:latin typeface="Arial Black" panose="020B0A04020102020204" pitchFamily="34" charset="0"/>
            </a:rPr>
            <a:t>План-фактный анализ затрат на механизацию</a:t>
          </a:r>
          <a:endParaRPr lang="ru-RU" sz="1600" dirty="0">
            <a:solidFill>
              <a:srgbClr val="800000"/>
            </a:solidFill>
            <a:latin typeface="Arial Black" panose="020B0A04020102020204" pitchFamily="34" charset="0"/>
          </a:endParaRPr>
        </a:p>
      </dgm:t>
    </dgm:pt>
    <dgm:pt modelId="{A6E68137-2200-4F95-9641-4B2C6E0DC23B}" type="parTrans" cxnId="{33B6D085-1CD9-4A3D-A355-287244CCEEAD}">
      <dgm:prSet/>
      <dgm:spPr/>
      <dgm:t>
        <a:bodyPr/>
        <a:lstStyle/>
        <a:p>
          <a:endParaRPr lang="ru-RU"/>
        </a:p>
      </dgm:t>
    </dgm:pt>
    <dgm:pt modelId="{F7B23883-B2C7-4435-9EDD-27FF050DF6D8}" type="sibTrans" cxnId="{33B6D085-1CD9-4A3D-A355-287244CCEEAD}">
      <dgm:prSet/>
      <dgm:spPr/>
      <dgm:t>
        <a:bodyPr/>
        <a:lstStyle/>
        <a:p>
          <a:endParaRPr lang="ru-RU"/>
        </a:p>
      </dgm:t>
    </dgm:pt>
    <dgm:pt modelId="{50AA0896-4684-4896-9D0A-C341C455A86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800000"/>
              </a:solidFill>
              <a:latin typeface="Arial Black" panose="020B0A04020102020204" pitchFamily="34" charset="0"/>
            </a:rPr>
            <a:t>План-фактный анализ объемов использования ресурсов в разрезе работ</a:t>
          </a:r>
          <a:endParaRPr lang="ru-RU" sz="1600" dirty="0">
            <a:solidFill>
              <a:srgbClr val="800000"/>
            </a:solidFill>
            <a:latin typeface="Arial Black" panose="020B0A04020102020204" pitchFamily="34" charset="0"/>
          </a:endParaRPr>
        </a:p>
      </dgm:t>
    </dgm:pt>
    <dgm:pt modelId="{ACA25A00-9AE6-483D-9EB6-8EF99B713319}" type="parTrans" cxnId="{6CF4F38E-88B0-41C6-AFF6-043448955F33}">
      <dgm:prSet/>
      <dgm:spPr/>
      <dgm:t>
        <a:bodyPr/>
        <a:lstStyle/>
        <a:p>
          <a:endParaRPr lang="ru-RU"/>
        </a:p>
      </dgm:t>
    </dgm:pt>
    <dgm:pt modelId="{7CFA1CAD-7A44-4D50-915B-752AD5B4EC0E}" type="sibTrans" cxnId="{6CF4F38E-88B0-41C6-AFF6-043448955F33}">
      <dgm:prSet/>
      <dgm:spPr/>
      <dgm:t>
        <a:bodyPr/>
        <a:lstStyle/>
        <a:p>
          <a:endParaRPr lang="ru-RU"/>
        </a:p>
      </dgm:t>
    </dgm:pt>
    <dgm:pt modelId="{1544E0CF-F3FD-4B62-9FE4-FE1112530CD6}">
      <dgm:prSet phldrT="[Текст]" custT="1"/>
      <dgm:spPr>
        <a:solidFill>
          <a:srgbClr val="F7D147"/>
        </a:solidFill>
      </dgm:spPr>
      <dgm:t>
        <a:bodyPr/>
        <a:lstStyle/>
        <a:p>
          <a:r>
            <a:rPr lang="ru-RU" sz="1600" dirty="0" smtClean="0">
              <a:solidFill>
                <a:srgbClr val="800000"/>
              </a:solidFill>
              <a:latin typeface="Arial Black" panose="020B0A04020102020204" pitchFamily="34" charset="0"/>
            </a:rPr>
            <a:t>План-фактный анализ исполнения объемов работ</a:t>
          </a:r>
          <a:endParaRPr lang="ru-RU" sz="1600" dirty="0">
            <a:solidFill>
              <a:srgbClr val="800000"/>
            </a:solidFill>
            <a:latin typeface="Arial Black" panose="020B0A04020102020204" pitchFamily="34" charset="0"/>
          </a:endParaRPr>
        </a:p>
      </dgm:t>
    </dgm:pt>
    <dgm:pt modelId="{62024C69-1089-4910-888A-B3F1E19DE7A9}" type="parTrans" cxnId="{A3372936-0BE0-46CD-9775-2E38F187AFD6}">
      <dgm:prSet/>
      <dgm:spPr/>
      <dgm:t>
        <a:bodyPr/>
        <a:lstStyle/>
        <a:p>
          <a:endParaRPr lang="ru-RU"/>
        </a:p>
      </dgm:t>
    </dgm:pt>
    <dgm:pt modelId="{31B8C791-48B5-4AD2-A7AA-A1A29225AC1D}" type="sibTrans" cxnId="{A3372936-0BE0-46CD-9775-2E38F187AFD6}">
      <dgm:prSet/>
      <dgm:spPr/>
      <dgm:t>
        <a:bodyPr/>
        <a:lstStyle/>
        <a:p>
          <a:endParaRPr lang="ru-RU"/>
        </a:p>
      </dgm:t>
    </dgm:pt>
    <dgm:pt modelId="{99C0B81D-745B-48F7-BA12-90D7BF033CFD}" type="pres">
      <dgm:prSet presAssocID="{ACB24525-EC63-443D-82DA-E0B6D0496F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D2E26F-CCC0-4D18-8193-539A40C681CB}" type="pres">
      <dgm:prSet presAssocID="{ACB24525-EC63-443D-82DA-E0B6D0496FFB}" presName="Name1" presStyleCnt="0"/>
      <dgm:spPr/>
    </dgm:pt>
    <dgm:pt modelId="{616EABBE-F5CF-4DBB-8925-31243EB94239}" type="pres">
      <dgm:prSet presAssocID="{ACB24525-EC63-443D-82DA-E0B6D0496FFB}" presName="cycle" presStyleCnt="0"/>
      <dgm:spPr/>
    </dgm:pt>
    <dgm:pt modelId="{BD73DD70-88DC-4688-A1D5-E46A52A7E1B8}" type="pres">
      <dgm:prSet presAssocID="{ACB24525-EC63-443D-82DA-E0B6D0496FFB}" presName="srcNode" presStyleLbl="node1" presStyleIdx="0" presStyleCnt="5"/>
      <dgm:spPr/>
    </dgm:pt>
    <dgm:pt modelId="{A2BD1E82-E75F-405E-A7E7-5F4263C57FE2}" type="pres">
      <dgm:prSet presAssocID="{ACB24525-EC63-443D-82DA-E0B6D0496FFB}" presName="conn" presStyleLbl="parChTrans1D2" presStyleIdx="0" presStyleCnt="1"/>
      <dgm:spPr/>
      <dgm:t>
        <a:bodyPr/>
        <a:lstStyle/>
        <a:p>
          <a:endParaRPr lang="ru-RU"/>
        </a:p>
      </dgm:t>
    </dgm:pt>
    <dgm:pt modelId="{646380C1-8955-4EF5-8E17-E0ADABD280C8}" type="pres">
      <dgm:prSet presAssocID="{ACB24525-EC63-443D-82DA-E0B6D0496FFB}" presName="extraNode" presStyleLbl="node1" presStyleIdx="0" presStyleCnt="5"/>
      <dgm:spPr/>
    </dgm:pt>
    <dgm:pt modelId="{517D8190-CC77-4B9F-BFFE-780906E00356}" type="pres">
      <dgm:prSet presAssocID="{ACB24525-EC63-443D-82DA-E0B6D0496FFB}" presName="dstNode" presStyleLbl="node1" presStyleIdx="0" presStyleCnt="5"/>
      <dgm:spPr/>
    </dgm:pt>
    <dgm:pt modelId="{1A9A7F64-0618-4672-AB0A-D25C7DC5551A}" type="pres">
      <dgm:prSet presAssocID="{8DAEB9E5-10B2-4802-9AF4-2B91E7D2C9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686B9-9E31-4B58-A7C5-5955B711F2D6}" type="pres">
      <dgm:prSet presAssocID="{8DAEB9E5-10B2-4802-9AF4-2B91E7D2C931}" presName="accent_1" presStyleCnt="0"/>
      <dgm:spPr/>
    </dgm:pt>
    <dgm:pt modelId="{CA0C4B22-8553-48F3-A87A-6A38D509DA41}" type="pres">
      <dgm:prSet presAssocID="{8DAEB9E5-10B2-4802-9AF4-2B91E7D2C931}" presName="accentRepeatNode" presStyleLbl="solidFgAcc1" presStyleIdx="0" presStyleCnt="5" custLinFactNeighborX="-1029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47AF5B"/>
          </a:solidFill>
        </a:ln>
      </dgm:spPr>
    </dgm:pt>
    <dgm:pt modelId="{BE66A778-9675-4EEF-A5BB-A17CA6B06B04}" type="pres">
      <dgm:prSet presAssocID="{80086EFD-CC52-4A45-84CD-2DF89E8639D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033DC-AEFB-4B11-BEFC-0823B0C98C92}" type="pres">
      <dgm:prSet presAssocID="{80086EFD-CC52-4A45-84CD-2DF89E8639D0}" presName="accent_2" presStyleCnt="0"/>
      <dgm:spPr/>
    </dgm:pt>
    <dgm:pt modelId="{B74BF5FD-00A5-40C7-9508-ED6622C3FF7B}" type="pres">
      <dgm:prSet presAssocID="{80086EFD-CC52-4A45-84CD-2DF89E8639D0}" presName="accentRepeatNode" presStyleLbl="solidFgAcc1" presStyleIdx="1" presStyleCnt="5" custLinFactNeighborX="-113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D0D6D8-9741-40DF-A325-C7293E20EA5A}" type="pres">
      <dgm:prSet presAssocID="{E09BAE4C-5F16-491C-AAF7-36F31029855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13E0D-6F61-454B-8687-A1AF251238CB}" type="pres">
      <dgm:prSet presAssocID="{E09BAE4C-5F16-491C-AAF7-36F310298551}" presName="accent_3" presStyleCnt="0"/>
      <dgm:spPr/>
    </dgm:pt>
    <dgm:pt modelId="{09349430-AB4F-43BD-AB24-95E7305584B6}" type="pres">
      <dgm:prSet presAssocID="{E09BAE4C-5F16-491C-AAF7-36F310298551}" presName="accentRepeatNode" presStyleLbl="solidFgAcc1" presStyleIdx="2" presStyleCnt="5" custLinFactNeighborX="-101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7682C2-8FD6-456A-A315-FBA420EBB094}" type="pres">
      <dgm:prSet presAssocID="{50AA0896-4684-4896-9D0A-C341C455A8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426C-D63B-4746-B629-A6D74026E476}" type="pres">
      <dgm:prSet presAssocID="{50AA0896-4684-4896-9D0A-C341C455A861}" presName="accent_4" presStyleCnt="0"/>
      <dgm:spPr/>
    </dgm:pt>
    <dgm:pt modelId="{D244CE59-23BE-49CA-A0E8-91C66F7FCFA7}" type="pres">
      <dgm:prSet presAssocID="{50AA0896-4684-4896-9D0A-C341C455A861}" presName="accentRepeatNode" presStyleLbl="solidFgAcc1" presStyleIdx="3" presStyleCnt="5" custLinFactNeighborX="-113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66D4C4-DA8C-41A2-8F26-AF1D894EE6C2}" type="pres">
      <dgm:prSet presAssocID="{1544E0CF-F3FD-4B62-9FE4-FE1112530C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93BF3-8FC1-404B-AB35-467ABDD6DC76}" type="pres">
      <dgm:prSet presAssocID="{1544E0CF-F3FD-4B62-9FE4-FE1112530CD6}" presName="accent_5" presStyleCnt="0"/>
      <dgm:spPr/>
    </dgm:pt>
    <dgm:pt modelId="{C978092D-8515-4457-84BE-DE2128BC9530}" type="pres">
      <dgm:prSet presAssocID="{1544E0CF-F3FD-4B62-9FE4-FE1112530CD6}" presName="accentRepeatNode" presStyleLbl="solidFgAcc1" presStyleIdx="4" presStyleCnt="5" custLinFactNeighborX="-19678" custLinFactNeighborY="590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9D64EB4-49FB-48DE-AB97-32DF7EC0A81A}" type="presOf" srcId="{50AA0896-4684-4896-9D0A-C341C455A861}" destId="{6D7682C2-8FD6-456A-A315-FBA420EBB094}" srcOrd="0" destOrd="0" presId="urn:microsoft.com/office/officeart/2008/layout/VerticalCurvedList"/>
    <dgm:cxn modelId="{A3372936-0BE0-46CD-9775-2E38F187AFD6}" srcId="{ACB24525-EC63-443D-82DA-E0B6D0496FFB}" destId="{1544E0CF-F3FD-4B62-9FE4-FE1112530CD6}" srcOrd="4" destOrd="0" parTransId="{62024C69-1089-4910-888A-B3F1E19DE7A9}" sibTransId="{31B8C791-48B5-4AD2-A7AA-A1A29225AC1D}"/>
    <dgm:cxn modelId="{4AF4695B-D928-45A5-A556-9FE70096A586}" type="presOf" srcId="{80086EFD-CC52-4A45-84CD-2DF89E8639D0}" destId="{BE66A778-9675-4EEF-A5BB-A17CA6B06B04}" srcOrd="0" destOrd="0" presId="urn:microsoft.com/office/officeart/2008/layout/VerticalCurvedList"/>
    <dgm:cxn modelId="{5BA135F1-6B56-4096-8688-04B6FB3921F8}" type="presOf" srcId="{DF1A4C04-E1B7-4E43-B4E1-DBC6A64B9FD7}" destId="{A2BD1E82-E75F-405E-A7E7-5F4263C57FE2}" srcOrd="0" destOrd="0" presId="urn:microsoft.com/office/officeart/2008/layout/VerticalCurvedList"/>
    <dgm:cxn modelId="{FB6DEE7D-09AA-4B48-85CF-BEB4D20CE6E6}" type="presOf" srcId="{8DAEB9E5-10B2-4802-9AF4-2B91E7D2C931}" destId="{1A9A7F64-0618-4672-AB0A-D25C7DC5551A}" srcOrd="0" destOrd="0" presId="urn:microsoft.com/office/officeart/2008/layout/VerticalCurvedList"/>
    <dgm:cxn modelId="{CA577534-3822-411B-9FB5-4A932DEA9AAD}" type="presOf" srcId="{ACB24525-EC63-443D-82DA-E0B6D0496FFB}" destId="{99C0B81D-745B-48F7-BA12-90D7BF033CFD}" srcOrd="0" destOrd="0" presId="urn:microsoft.com/office/officeart/2008/layout/VerticalCurvedList"/>
    <dgm:cxn modelId="{31DB9075-3657-469D-B9B6-0E7C75A90E52}" srcId="{ACB24525-EC63-443D-82DA-E0B6D0496FFB}" destId="{8DAEB9E5-10B2-4802-9AF4-2B91E7D2C931}" srcOrd="0" destOrd="0" parTransId="{9B472A75-E2C0-4D0F-8704-DDC76A803BB2}" sibTransId="{DF1A4C04-E1B7-4E43-B4E1-DBC6A64B9FD7}"/>
    <dgm:cxn modelId="{C5384DBB-0275-4AAC-9ED2-5CA15F2CF874}" srcId="{ACB24525-EC63-443D-82DA-E0B6D0496FFB}" destId="{80086EFD-CC52-4A45-84CD-2DF89E8639D0}" srcOrd="1" destOrd="0" parTransId="{59BA9A37-D205-402C-8C0A-DD8BB8DACA40}" sibTransId="{4A690909-FF98-4440-9870-F95A550EC081}"/>
    <dgm:cxn modelId="{E27A8F25-DE6A-407A-BA17-441734C3DE40}" type="presOf" srcId="{1544E0CF-F3FD-4B62-9FE4-FE1112530CD6}" destId="{6A66D4C4-DA8C-41A2-8F26-AF1D894EE6C2}" srcOrd="0" destOrd="0" presId="urn:microsoft.com/office/officeart/2008/layout/VerticalCurvedList"/>
    <dgm:cxn modelId="{6CF4F38E-88B0-41C6-AFF6-043448955F33}" srcId="{ACB24525-EC63-443D-82DA-E0B6D0496FFB}" destId="{50AA0896-4684-4896-9D0A-C341C455A861}" srcOrd="3" destOrd="0" parTransId="{ACA25A00-9AE6-483D-9EB6-8EF99B713319}" sibTransId="{7CFA1CAD-7A44-4D50-915B-752AD5B4EC0E}"/>
    <dgm:cxn modelId="{9DF87738-DAA4-42C4-9517-F362CC744089}" type="presOf" srcId="{E09BAE4C-5F16-491C-AAF7-36F310298551}" destId="{F0D0D6D8-9741-40DF-A325-C7293E20EA5A}" srcOrd="0" destOrd="0" presId="urn:microsoft.com/office/officeart/2008/layout/VerticalCurvedList"/>
    <dgm:cxn modelId="{33B6D085-1CD9-4A3D-A355-287244CCEEAD}" srcId="{ACB24525-EC63-443D-82DA-E0B6D0496FFB}" destId="{E09BAE4C-5F16-491C-AAF7-36F310298551}" srcOrd="2" destOrd="0" parTransId="{A6E68137-2200-4F95-9641-4B2C6E0DC23B}" sibTransId="{F7B23883-B2C7-4435-9EDD-27FF050DF6D8}"/>
    <dgm:cxn modelId="{5B7153DB-C59F-46F6-92B6-FDFA6472EFB9}" type="presParOf" srcId="{99C0B81D-745B-48F7-BA12-90D7BF033CFD}" destId="{23D2E26F-CCC0-4D18-8193-539A40C681CB}" srcOrd="0" destOrd="0" presId="urn:microsoft.com/office/officeart/2008/layout/VerticalCurvedList"/>
    <dgm:cxn modelId="{B1F7DA77-DC43-42FE-9D58-24CF7F265530}" type="presParOf" srcId="{23D2E26F-CCC0-4D18-8193-539A40C681CB}" destId="{616EABBE-F5CF-4DBB-8925-31243EB94239}" srcOrd="0" destOrd="0" presId="urn:microsoft.com/office/officeart/2008/layout/VerticalCurvedList"/>
    <dgm:cxn modelId="{D1344F2E-3669-4E94-940B-6DAE25317ECF}" type="presParOf" srcId="{616EABBE-F5CF-4DBB-8925-31243EB94239}" destId="{BD73DD70-88DC-4688-A1D5-E46A52A7E1B8}" srcOrd="0" destOrd="0" presId="urn:microsoft.com/office/officeart/2008/layout/VerticalCurvedList"/>
    <dgm:cxn modelId="{0E19E84A-FFBE-4B7E-9FE8-D352BA3E800C}" type="presParOf" srcId="{616EABBE-F5CF-4DBB-8925-31243EB94239}" destId="{A2BD1E82-E75F-405E-A7E7-5F4263C57FE2}" srcOrd="1" destOrd="0" presId="urn:microsoft.com/office/officeart/2008/layout/VerticalCurvedList"/>
    <dgm:cxn modelId="{FA0C97E5-1BA4-479B-8BD4-BB9DB1AFEC0D}" type="presParOf" srcId="{616EABBE-F5CF-4DBB-8925-31243EB94239}" destId="{646380C1-8955-4EF5-8E17-E0ADABD280C8}" srcOrd="2" destOrd="0" presId="urn:microsoft.com/office/officeart/2008/layout/VerticalCurvedList"/>
    <dgm:cxn modelId="{011FFEB1-5C76-4AA6-87D0-3EA31D549458}" type="presParOf" srcId="{616EABBE-F5CF-4DBB-8925-31243EB94239}" destId="{517D8190-CC77-4B9F-BFFE-780906E00356}" srcOrd="3" destOrd="0" presId="urn:microsoft.com/office/officeart/2008/layout/VerticalCurvedList"/>
    <dgm:cxn modelId="{EA5F65A3-A634-4020-8504-1ED7740D64D0}" type="presParOf" srcId="{23D2E26F-CCC0-4D18-8193-539A40C681CB}" destId="{1A9A7F64-0618-4672-AB0A-D25C7DC5551A}" srcOrd="1" destOrd="0" presId="urn:microsoft.com/office/officeart/2008/layout/VerticalCurvedList"/>
    <dgm:cxn modelId="{3BB651E2-8F20-46EB-BB37-89B102688F7E}" type="presParOf" srcId="{23D2E26F-CCC0-4D18-8193-539A40C681CB}" destId="{BD3686B9-9E31-4B58-A7C5-5955B711F2D6}" srcOrd="2" destOrd="0" presId="urn:microsoft.com/office/officeart/2008/layout/VerticalCurvedList"/>
    <dgm:cxn modelId="{594B4209-2511-47C7-9A40-46E16A26525F}" type="presParOf" srcId="{BD3686B9-9E31-4B58-A7C5-5955B711F2D6}" destId="{CA0C4B22-8553-48F3-A87A-6A38D509DA41}" srcOrd="0" destOrd="0" presId="urn:microsoft.com/office/officeart/2008/layout/VerticalCurvedList"/>
    <dgm:cxn modelId="{88E97B97-7B1C-42C5-8211-FF3317342688}" type="presParOf" srcId="{23D2E26F-CCC0-4D18-8193-539A40C681CB}" destId="{BE66A778-9675-4EEF-A5BB-A17CA6B06B04}" srcOrd="3" destOrd="0" presId="urn:microsoft.com/office/officeart/2008/layout/VerticalCurvedList"/>
    <dgm:cxn modelId="{59757B63-9B2C-4D26-A9B0-6095B1208B31}" type="presParOf" srcId="{23D2E26F-CCC0-4D18-8193-539A40C681CB}" destId="{CE8033DC-AEFB-4B11-BEFC-0823B0C98C92}" srcOrd="4" destOrd="0" presId="urn:microsoft.com/office/officeart/2008/layout/VerticalCurvedList"/>
    <dgm:cxn modelId="{6732479B-DA48-4CD8-A72C-A5BE8FD9121F}" type="presParOf" srcId="{CE8033DC-AEFB-4B11-BEFC-0823B0C98C92}" destId="{B74BF5FD-00A5-40C7-9508-ED6622C3FF7B}" srcOrd="0" destOrd="0" presId="urn:microsoft.com/office/officeart/2008/layout/VerticalCurvedList"/>
    <dgm:cxn modelId="{FD814BBB-7387-4E8B-867D-E319896381C2}" type="presParOf" srcId="{23D2E26F-CCC0-4D18-8193-539A40C681CB}" destId="{F0D0D6D8-9741-40DF-A325-C7293E20EA5A}" srcOrd="5" destOrd="0" presId="urn:microsoft.com/office/officeart/2008/layout/VerticalCurvedList"/>
    <dgm:cxn modelId="{DBEB0D61-034E-40B2-8EFE-E0E48CFFD513}" type="presParOf" srcId="{23D2E26F-CCC0-4D18-8193-539A40C681CB}" destId="{92113E0D-6F61-454B-8687-A1AF251238CB}" srcOrd="6" destOrd="0" presId="urn:microsoft.com/office/officeart/2008/layout/VerticalCurvedList"/>
    <dgm:cxn modelId="{89CDBE37-DAC7-4B3A-98C7-1BE97DD64A7C}" type="presParOf" srcId="{92113E0D-6F61-454B-8687-A1AF251238CB}" destId="{09349430-AB4F-43BD-AB24-95E7305584B6}" srcOrd="0" destOrd="0" presId="urn:microsoft.com/office/officeart/2008/layout/VerticalCurvedList"/>
    <dgm:cxn modelId="{D21D15B9-C7EE-4E15-A403-5306A04B9452}" type="presParOf" srcId="{23D2E26F-CCC0-4D18-8193-539A40C681CB}" destId="{6D7682C2-8FD6-456A-A315-FBA420EBB094}" srcOrd="7" destOrd="0" presId="urn:microsoft.com/office/officeart/2008/layout/VerticalCurvedList"/>
    <dgm:cxn modelId="{5120B386-55EA-49F0-A52D-5B522140560C}" type="presParOf" srcId="{23D2E26F-CCC0-4D18-8193-539A40C681CB}" destId="{FA81426C-D63B-4746-B629-A6D74026E476}" srcOrd="8" destOrd="0" presId="urn:microsoft.com/office/officeart/2008/layout/VerticalCurvedList"/>
    <dgm:cxn modelId="{4BC419CF-F330-4C0D-BF30-A676307507C1}" type="presParOf" srcId="{FA81426C-D63B-4746-B629-A6D74026E476}" destId="{D244CE59-23BE-49CA-A0E8-91C66F7FCFA7}" srcOrd="0" destOrd="0" presId="urn:microsoft.com/office/officeart/2008/layout/VerticalCurvedList"/>
    <dgm:cxn modelId="{E7C31118-4EC7-4B65-8E90-40F81FDE1B45}" type="presParOf" srcId="{23D2E26F-CCC0-4D18-8193-539A40C681CB}" destId="{6A66D4C4-DA8C-41A2-8F26-AF1D894EE6C2}" srcOrd="9" destOrd="0" presId="urn:microsoft.com/office/officeart/2008/layout/VerticalCurvedList"/>
    <dgm:cxn modelId="{F0E83A97-2577-45E3-AC93-0D9E90AA9FA4}" type="presParOf" srcId="{23D2E26F-CCC0-4D18-8193-539A40C681CB}" destId="{1D493BF3-8FC1-404B-AB35-467ABDD6DC76}" srcOrd="10" destOrd="0" presId="urn:microsoft.com/office/officeart/2008/layout/VerticalCurvedList"/>
    <dgm:cxn modelId="{B6C179A5-738E-4EFD-8D98-648E10CA129D}" type="presParOf" srcId="{1D493BF3-8FC1-404B-AB35-467ABDD6DC76}" destId="{C978092D-8515-4457-84BE-DE2128BC95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FF98-5310-44BB-902E-6215B27017C8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B2E9-C4C0-422F-B02E-176D83910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56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00F4C8-3F2E-48C1-9F70-F84F05A6D9C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9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Затраты</a:t>
            </a:r>
            <a:r>
              <a:rPr lang="ru-RU" baseline="0" dirty="0" smtClean="0"/>
              <a:t> на оплату труда  рабочих строителей по строительно-монтажным работам  в системе регистрируются Аккордными и Сдельными нарядами. </a:t>
            </a:r>
            <a:r>
              <a:rPr lang="ru-RU" dirty="0" smtClean="0"/>
              <a:t>Данные документы создаются на основании объемного плана работ, либо регистрируются</a:t>
            </a:r>
            <a:r>
              <a:rPr lang="ru-RU" baseline="0" dirty="0" smtClean="0"/>
              <a:t> самостоятельно. Далее все начисления за месяц по рабочим строителям регистрируются в документе «Начисление зарплаты сотрудникам организаций». Затем отражение затрат на оплату труда на счетах бухгалтерского учета проводятся документом «Отражение зарплаты в </a:t>
            </a:r>
            <a:r>
              <a:rPr lang="ru-RU" baseline="0" dirty="0" err="1" smtClean="0"/>
              <a:t>регл</a:t>
            </a:r>
            <a:r>
              <a:rPr lang="ru-RU" baseline="0" dirty="0" smtClean="0"/>
              <a:t>. учете». Провести план-фактный анализ затрат на оплату труда можно при помощи отчета «План-фактный анализ затрат на оплату труда». По бухгалтерскому учету анализ данных проводится стандартными отчетами БУ.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затрат  на оплату труда</a:t>
            </a:r>
            <a:r>
              <a:rPr lang="ru-RU" dirty="0" smtClean="0"/>
              <a:t>» отражает совокупные затраты   на оплату труда  рабочих строителей понесенные по</a:t>
            </a:r>
            <a:r>
              <a:rPr lang="ru-RU" baseline="0" dirty="0" smtClean="0"/>
              <a:t> объекту строительства, стройкам и в целом по всем объектам строительства. В графе «План» отражаются данные по планируемому объему  человеко-часов  и затрат на оплату труда  для всех работ заложенных в документ «Определение объемов выполнения строительно-монтажных работ. Данные фактической выработки и затрат на выполнение СМР  по документам «Сдельный наряд» и «Аккордный наряд» отразятся в графе «По нарядам». В графе «по бух. учету» отразится вся сумма начислений оплаты труда отраженная в бухгалтерском учете на прямые затраты по кредиту счета 3350.  В графе «остаток/ превышения» отражаются отклонения по плановым и фактическим затратам. Отрицательный остаток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Затраты</a:t>
            </a:r>
            <a:r>
              <a:rPr lang="ru-RU" baseline="0" dirty="0" smtClean="0"/>
              <a:t> на механизацию строительных работ  в системе регистрируются документами Путевой лист и Рапорт о работе строительных механизмов. </a:t>
            </a:r>
            <a:r>
              <a:rPr lang="ru-RU" dirty="0" smtClean="0"/>
              <a:t>Данные документы создаются на основании объемного плана работ, либо регистрируются</a:t>
            </a:r>
            <a:r>
              <a:rPr lang="ru-RU" baseline="0" dirty="0" smtClean="0"/>
              <a:t> самостоятельно. В документах отражается выработка машин, регистрируется рабочее время водителей и машинистов на объектах строительства. В документе «Путевой лист», отражаются данные по расходу ГСМ и выработке машин.  Отражение затрат на ГСМ в бухгалтерском учете регистрируется  документом «Списание ТМЗ». В течении периода работ все затраты по эксплуатации строительных машин и механизмов собираются на счете 8420. Затем документом «Отражение затрат на эксплуатацию машин и механизмов в производстве», затраты по механизации переносятся на счета прямых затрат. Провести план-фактный анализ затрат на механизацию можно при помощи отчета «План-фактный анализ затрат на механизацию». По бухгалтерскому учету анализ данных проводится стандартными отчетами БУ.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затрат на механизацию</a:t>
            </a:r>
            <a:r>
              <a:rPr lang="ru-RU" dirty="0" smtClean="0"/>
              <a:t>» отражает совокупные затраты механизации понесенные по</a:t>
            </a:r>
            <a:r>
              <a:rPr lang="ru-RU" baseline="0" dirty="0" smtClean="0"/>
              <a:t> объекту строительства, либо стройкам и  целом по всем объектам строительства. В графе «План» отражается плановый объем выработки машин  и затрат на их эксплуатацию по строительным работам заложенным в документе «Определение объемов выполнения строительно-монтажных работ. Данные фактической выработки и затрат на механизацию отразятся в графе «Факт». Количество машино-часов отражается по данным документа «Путевые листы». А  сумма затрат определяется по данным бухгалтерского учета корреспонденции дебета счетов прямых затрат с кредитом счета 8420.  В графе «остаток/ превышения» отражаются отклонения по плановым и фактическим затратам. Отрицательный остаток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объемов использования ресурсов  в разрезе работ</a:t>
            </a:r>
            <a:r>
              <a:rPr lang="ru-RU" dirty="0" smtClean="0"/>
              <a:t>» позволяет анализировать</a:t>
            </a:r>
            <a:r>
              <a:rPr lang="ru-RU" baseline="0" dirty="0" smtClean="0"/>
              <a:t> плановые и фактические объемы и затраты ресурсов в разрезе работ </a:t>
            </a:r>
            <a:r>
              <a:rPr lang="ru-RU" dirty="0" smtClean="0"/>
              <a:t>по</a:t>
            </a:r>
            <a:r>
              <a:rPr lang="ru-RU" baseline="0" dirty="0" smtClean="0"/>
              <a:t> объекту строительства, стройкам и в целом по всем объектам строительства. В графе «План» отражаются данные по планируемому объему работ  и затрат заложенных в документе «Определение объемов выполнения СМР». Данные фактического расхода ресурсов и средняя оценка суммы понесенных по ним затратам отражаются в графе «Факт». Определяются по данным документов Журнал расхода материалов М-29, Аккордных и Сдельных нарядов, Путевых листов, Рапортов о работе строительных механизмов. Средняя оценка суммы затрат определяется по  данным бухгалтерского учета корреспонденции по дебету счетов прямых затрат, по кредиту счетов 8420, 3350 и </a:t>
            </a:r>
            <a:r>
              <a:rPr lang="ru-RU" baseline="0" dirty="0" smtClean="0"/>
              <a:t>1300 </a:t>
            </a:r>
            <a:r>
              <a:rPr lang="ru-RU" baseline="0" dirty="0" smtClean="0"/>
              <a:t>группы счетов. В графе «Остаток\превышение» отражаются отклонения по количеству и усредненным остаткам сумм затрат. Отрицательный остаток усредненных суммы затрат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Для</a:t>
            </a:r>
            <a:r>
              <a:rPr lang="ru-RU" baseline="0" dirty="0" smtClean="0"/>
              <a:t> распределения прочих затрат по оплате труда административного, прочего и  персонала вспомогательного производства в разрезе объектов строительства, строек необходимо  провести настройку в регистре сведений «Настройки распределения ЗП по объектам строительства». Распределение зарплаты можно настроить как по отдельным должностям, так и в по подразделению в целом. Отражение оплаты труда в бухгалтерском учете по новым настройкам распределения регистрируется документом «Отражение зарплаты в </a:t>
            </a:r>
            <a:r>
              <a:rPr lang="ru-RU" baseline="0" dirty="0" err="1" smtClean="0"/>
              <a:t>регл</a:t>
            </a:r>
            <a:r>
              <a:rPr lang="ru-RU" baseline="0" dirty="0" smtClean="0"/>
              <a:t>. учете».  Настроить распределение амортизации непроизводственных ОС т.е. тех, которые не участвуют в выполнении строительно-монтажных работ, а так же амортизации нематериальных активов  в разрезе объектов строительства и строек можно в регистрах сведений «Настройка распределения амортизации непроизводственных ОС» и «Настройка распределения амортизации НМА». Отражение амортизации по новым настройкам распределения  в бухгалтерском учете регистрируются документом «Закрытие месяца». </a:t>
            </a:r>
            <a:r>
              <a:rPr lang="ru-RU" altLang="ru-RU" dirty="0" smtClean="0"/>
              <a:t>Затраты по износу средств индивидуальной защиты и инвентаря, а также оборотных материалов, отражаются документом «Погашение стоимости материалов». </a:t>
            </a:r>
            <a:r>
              <a:rPr lang="ru-RU" baseline="0" dirty="0" smtClean="0"/>
              <a:t>Анализ  прочих затрат проводится в стандартных отчетах на счетах бухгалтерского учета.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Проанализировать затраты в стандартной  бухгалтерской отчетности можно  на счетах прямых и прочих затрат с аналитикой «Объекты строительства», «Номенклатурные группы», «Основные средства».  Затраты на механизацию отражаются на счете 8420 с аналитикой «Строительные машины и механизмы».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5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отражения затрат по стройкам  в бухгалтерских отчетах, необходимо настроить отбор по аналитике счета. Отбор можно настроить в форме</a:t>
            </a:r>
            <a:r>
              <a:rPr lang="ru-RU" baseline="0" dirty="0" smtClean="0"/>
              <a:t> настроек отчета, которая открывается по кнопке «Показать настройки». Далее на закладке Отбор по кнопке выбора открыть форму отбора поля и в иерархическом списке для Объекта строительства  выбрать поле Проект. Затем перейти в форму отбора, и указать для поля соответствующее значение Проекта. Все затраты по данному счету будут отражены в разрезе указанного Проекта.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5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так, мы рассмотрели</a:t>
            </a:r>
            <a:r>
              <a:rPr lang="ru-RU" baseline="0" dirty="0" smtClean="0"/>
              <a:t> основные учетные схемы затрат  и механизмы анализа затрат в разрезе объектов строительства и строек по оперативному и бухгалтерскому учету в конфигурации «1С: Бухгалтерия строительных организаций для Казахстана»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7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3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Учет затрат в строительстве начинается с этапа составления проектно-сметной документации. На данном этапе закладываются нормы расхода материалов, оплаты труда, механизации работ, определяются объемы работ и затрат по объекту строительства. В ходе проведения работ ответственными на участках строительства ведется учет фактического расхода ресурсов и исполнения работ. И затем в конце каждого месяца составляется отчетная документация по  проведенным работам, проводится  сверка по нормам объемного плана работ и фактического исполнения объемов работ, выявляются отклонения. Далее проводится отражение затрат на счетах бухгалтерского учета и расчет себестоимости строительной продукции.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44F112-6DC0-4549-A529-A4B71CD815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4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Специфика учета затрат в Бухгалтерии строительной организации отражена следующим образом.  Планирование объема работ и затрат, отражается в оперативном учете.</a:t>
            </a:r>
          </a:p>
          <a:p>
            <a:r>
              <a:rPr lang="ru-RU" altLang="ru-RU" dirty="0" smtClean="0"/>
              <a:t>Фактический расход ресурсов проводится как в оперативном так и в бухгалтерском учете. Отражение затрат СМР и расчет себестоимости строительной продукции проводится в бухгалтерском учете.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970959-4C9B-4567-BD94-EDA4466C92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1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 оперативном учете анализ расхода планируемого объема ресурсов и исполнения объемов работ  проводится при помощи специализированных отчетов. В данных отчетах проводится план-фактный анализ суммарного объема понесенных затрат по ресурсам и исполненным работам как в разрезе отдельных объектов строительства, строек, включающих несколько объектов строительства, так и в целом по всем объектам строительства отраженным в информационной базе.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D3A020-E877-4770-B4D1-D98FB8D8199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Анализ затрат  в разрезе объектов строительства и строек (в конфигурации они отражены в отдельном справочнике Проекты) по бухгалтерскому учету ведется в</a:t>
            </a:r>
            <a:r>
              <a:rPr lang="ru-RU" altLang="ru-RU" baseline="0" dirty="0" smtClean="0"/>
              <a:t> стандартных  бухгалтерских отчетах на счетах затрат и себестоимости.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9B783E-5B95-48F0-8BBC-4C4ADAFCDE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1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Перейдем к обзору</a:t>
            </a:r>
            <a:r>
              <a:rPr lang="ru-RU" baseline="0" dirty="0" smtClean="0"/>
              <a:t> программной реализации анализа затрат в разрезе строек и объектов строительства.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Заложенные СНиПами нормы ресурсов на единицу работ регистрируются документом «Нормативные ресурсы расценки».</a:t>
            </a:r>
            <a:endParaRPr lang="ru-RU" dirty="0" smtClean="0"/>
          </a:p>
          <a:p>
            <a:r>
              <a:rPr lang="ru-RU" dirty="0" smtClean="0"/>
              <a:t>Планируемый объем работ и затрат по объекту строительства</a:t>
            </a:r>
            <a:r>
              <a:rPr lang="ru-RU" baseline="0" dirty="0" smtClean="0"/>
              <a:t> регистрируется в системе документом «Определение объемов выполнения СМР». В данном документе определяется перечень основных и прочих работ, закладываются прямые, прочие и дополнительные затраты. Для каждого вида работ рассчитывается необходимый объем ресурсов на основании количества работ по договору и нормативных ресурсов для единицы работ.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В течение периода расход</a:t>
            </a:r>
            <a:r>
              <a:rPr lang="ru-RU" baseline="0" dirty="0" smtClean="0"/>
              <a:t> материалов в разрезе объектов строительства в информационной базе регистрируется документом «Расходный ордер  на товары»  с видами операций </a:t>
            </a:r>
            <a:r>
              <a:rPr lang="ru-RU" dirty="0" smtClean="0"/>
              <a:t>Расход по накладной; Требование-накладная; Расход с ордерного склада; Накладная на списание. Затем, в конце отчетного периода для расчета и определения объемов фактического расхода материалов по объекту строительства регистрируется документ </a:t>
            </a:r>
            <a:r>
              <a:rPr lang="ru-RU" baseline="0" dirty="0" smtClean="0"/>
              <a:t>«Журнал расхода материалов в строительстве (М-29)». Для отражения данных расхода материалов в бухгалтерском учете на основании журнала вводится документ «Списание ТМЗ». Провести план-фактный анализ затрат на материалы можно при помощи отчета «План-фактный анализ материальных затрат на строительство». По бухгалтерскому учету анализ данных проводится стандартными отчетами БУ, например, «Оборотно-сальдовая ведомость по счету».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материальных затрат</a:t>
            </a:r>
            <a:r>
              <a:rPr lang="ru-RU" dirty="0" smtClean="0"/>
              <a:t>» отражает совокупные материальные затраты  понесенные  как по</a:t>
            </a:r>
            <a:r>
              <a:rPr lang="ru-RU" baseline="0" dirty="0" smtClean="0"/>
              <a:t> объекту строительства, так и по стройкам, включающим в себя несколько объектов строительства. В отчете данные по стройкам отражаются в поле отбора «Проект». Если необходимо сформировать отчет по всем объектам строительства, то поля отбора  «Объект строительства» и «Проект» должны быть пустыми. Данные механизм отбора является стандартным для всех план-</a:t>
            </a:r>
            <a:r>
              <a:rPr lang="ru-RU" baseline="0" dirty="0" err="1" smtClean="0"/>
              <a:t>фактных</a:t>
            </a:r>
            <a:r>
              <a:rPr lang="ru-RU" baseline="0" dirty="0" smtClean="0"/>
              <a:t> отчетов. В графе «План» отражаются данные по планируемому объему расхода материалов на основании данных документа «Определение объемов выполнения строительно-монтажных работ. Данные фактического расхода материалов на выполнение СМР  по документу «Журнал расхода материалов в строительстве (М-29)» отразятся в графе «По журналу расхода». В графе «по бух. учету» отразятся все  прямые затраты по кредиту группы счетов 1300.  В графе «остаток/ превышения» отражаются отклонения по плановым и фактическим затратам. Отрицательный остаток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0"/>
            <a:ext cx="914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342900">
              <a:defRPr lang="ru-RU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83CA81B8-F8A9-4419-AAF0-0D6279BA306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36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 Слайд </a:t>
            </a:r>
            <a:fld id="{229D913A-A6B9-48FE-A905-4C252E1042F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619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7"/>
          <a:stretch>
            <a:fillRect/>
          </a:stretch>
        </p:blipFill>
        <p:spPr bwMode="auto">
          <a:xfrm>
            <a:off x="0" y="-26988"/>
            <a:ext cx="91440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6C04CF33-8BC7-4629-B066-BD9B2180919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36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4300" indent="-342900">
              <a:defRPr lang="ru-RU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033E0C16-E0DD-4030-A759-312BF55BAE0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2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9525"/>
            <a:ext cx="9126537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" y="0"/>
            <a:ext cx="914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5" b="15968"/>
          <a:stretch>
            <a:fillRect/>
          </a:stretch>
        </p:blipFill>
        <p:spPr bwMode="auto">
          <a:xfrm>
            <a:off x="3175" y="19050"/>
            <a:ext cx="91408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43656"/>
            <a:ext cx="8136904" cy="1143000"/>
          </a:xfrm>
        </p:spPr>
        <p:txBody>
          <a:bodyPr>
            <a:noAutofit/>
          </a:bodyPr>
          <a:lstStyle>
            <a:lvl1pPr algn="ctr">
              <a:defRPr lang="ru-RU" sz="3600" b="1" kern="1200" dirty="0">
                <a:solidFill>
                  <a:srgbClr val="794D2D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ln>
            <a:noFill/>
          </a:ln>
        </p:spPr>
        <p:txBody>
          <a:bodyPr/>
          <a:lstStyle>
            <a:lvl1pPr marL="342900" indent="-360000" algn="l" defTabSz="914400" rtl="0" eaLnBrk="1" latinLnBrk="0" hangingPunct="1">
              <a:spcBef>
                <a:spcPts val="1800"/>
              </a:spcBef>
              <a:buFontTx/>
              <a:buBlip>
                <a:blip r:embed="rId4"/>
              </a:buBlip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20000" indent="-360000">
              <a:buFontTx/>
              <a:buBlip>
                <a:blip r:embed="rId5"/>
              </a:buBlip>
              <a:defRPr sz="2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60000" indent="-228600">
              <a:buFontTx/>
              <a:buBlip>
                <a:blip r:embed="rId6"/>
              </a:buBlip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Clr>
                <a:schemeClr val="tx1"/>
              </a:buClr>
              <a:buFont typeface="Arial" pitchFamily="34" charset="0"/>
              <a:buNone/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53250" y="6542088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D2A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FD127527-1AE5-44AB-A429-57702C5B781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73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4"/>
          <a:stretch>
            <a:fillRect/>
          </a:stretch>
        </p:blipFill>
        <p:spPr bwMode="auto">
          <a:xfrm>
            <a:off x="17463" y="0"/>
            <a:ext cx="9144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C70A980F-CAFA-453D-8709-402BEC64016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2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3"/>
          <a:stretch>
            <a:fillRect/>
          </a:stretch>
        </p:blipFill>
        <p:spPr bwMode="auto">
          <a:xfrm>
            <a:off x="0" y="0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AFC302E1-4F4D-4015-BFB4-F6369D3152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66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9"/>
          <a:stretch>
            <a:fillRect/>
          </a:stretch>
        </p:blipFill>
        <p:spPr bwMode="auto">
          <a:xfrm>
            <a:off x="0" y="-4763"/>
            <a:ext cx="91440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440100" indent="-457200"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817200" indent="-457200">
              <a:defRPr lang="ru-RU" sz="26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4300" indent="-342900"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F869F696-1C26-44DA-8A0C-3340282D74E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60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>
            <a:fillRect/>
          </a:stretch>
        </p:blipFill>
        <p:spPr bwMode="auto">
          <a:xfrm>
            <a:off x="-36513" y="-26988"/>
            <a:ext cx="918051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Слайд </a:t>
            </a:r>
            <a:fld id="{D41A1ED2-A7B4-43F8-9257-61C9DC347DB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24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" y="0"/>
            <a:ext cx="914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9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" y="0"/>
            <a:ext cx="914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75475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400" b="1" kern="1200">
                <a:solidFill>
                  <a:srgbClr val="D2A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53E04898-86AE-4949-BE99-6B026B43A2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60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49" r:id="rId10"/>
    <p:sldLayoutId id="2147483858" r:id="rId11"/>
    <p:sldLayoutId id="2147483859" r:id="rId12"/>
    <p:sldLayoutId id="2147483850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9pPr>
    </p:titleStyle>
    <p:bodyStyle>
      <a:lvl1pPr marL="439738" indent="-4572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lang="ru-RU" sz="30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marL="815975" indent="-4572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lang="ru-RU" sz="2600" b="1" kern="1200" dirty="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373188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lang="ru-RU" sz="2000" b="1" kern="1200" dirty="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655763" indent="-342900" algn="l" rtl="0" eaLnBrk="0" fontAlgn="base" hangingPunct="0">
        <a:spcBef>
          <a:spcPct val="20000"/>
        </a:spcBef>
        <a:spcAft>
          <a:spcPct val="0"/>
        </a:spcAft>
        <a:buClr>
          <a:srgbClr val="482400"/>
        </a:buClr>
        <a:buFont typeface="Arial" charset="0"/>
        <a:buChar char="•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2" y="4149080"/>
            <a:ext cx="5787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ru-RU" sz="3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Анализ затрат в разрезе объектов строительства и строек в «1С:Бухгалтерия строительных организаций для </a:t>
            </a: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Казахстана»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4756522" y="3501008"/>
            <a:ext cx="2335758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22780" y="918073"/>
            <a:ext cx="2101348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60731" y="3610956"/>
            <a:ext cx="2610775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8444" y="936891"/>
            <a:ext cx="2101348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61243" y="908720"/>
            <a:ext cx="193019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анализ затрат на оплату труда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575842"/>
            <a:ext cx="24726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Отражение зарплаты в </a:t>
            </a:r>
            <a:r>
              <a:rPr lang="ru-RU" b="1" dirty="0" err="1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регл</a:t>
            </a: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. учете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733935" y="1052736"/>
            <a:ext cx="2158545" cy="2206011"/>
          </a:xfrm>
          <a:prstGeom prst="ellipse">
            <a:avLst/>
          </a:prstGeom>
          <a:gradFill flip="none" rotWithShape="1">
            <a:gsLst>
              <a:gs pos="0">
                <a:srgbClr val="E89F34"/>
              </a:gs>
              <a:gs pos="40000">
                <a:srgbClr val="FFC00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олилиния 34"/>
          <p:cNvSpPr/>
          <p:nvPr/>
        </p:nvSpPr>
        <p:spPr>
          <a:xfrm>
            <a:off x="7385541" y="1484784"/>
            <a:ext cx="1464944" cy="1507210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ПРЯМЫЕ 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затраты</a:t>
            </a:r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ДТ 2931,8110</a:t>
            </a:r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КТ 3350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0081" y="1312915"/>
            <a:ext cx="35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Бух учет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3254" y="908720"/>
            <a:ext cx="1950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Определение объемов выполнения СМР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96" y="99415"/>
            <a:ext cx="9001000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на оплату труда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7210" y="3649119"/>
            <a:ext cx="2896638" cy="840230"/>
            <a:chOff x="251520" y="3501008"/>
            <a:chExt cx="2896638" cy="8402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19966" y="3501008"/>
              <a:ext cx="1728192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ДОКУМЕНТ Сдельный наряд</a:t>
              </a:r>
              <a:endParaRPr lang="ru-RU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1520" y="3501008"/>
              <a:ext cx="1384470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ДОКУМЕНТ Аккордный наряд</a:t>
              </a:r>
              <a:endParaRPr lang="ru-RU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948168" y="4153956"/>
            <a:ext cx="221031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ОТЧЕТЫ БУ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1800" y="4021983"/>
            <a:ext cx="22506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Начисление зарплаты сотрудникам организации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1" name="Стрелка вниз 60"/>
          <p:cNvSpPr/>
          <p:nvPr/>
        </p:nvSpPr>
        <p:spPr>
          <a:xfrm rot="5400000">
            <a:off x="5988775" y="1899475"/>
            <a:ext cx="360000" cy="745278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Стрелка вниз 61"/>
          <p:cNvSpPr/>
          <p:nvPr/>
        </p:nvSpPr>
        <p:spPr>
          <a:xfrm>
            <a:off x="7869860" y="3329658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Стрелка вниз 68"/>
          <p:cNvSpPr/>
          <p:nvPr/>
        </p:nvSpPr>
        <p:spPr>
          <a:xfrm rot="19040063">
            <a:off x="2850151" y="5491511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трелка вниз 69"/>
          <p:cNvSpPr/>
          <p:nvPr/>
        </p:nvSpPr>
        <p:spPr>
          <a:xfrm rot="13370256">
            <a:off x="6768168" y="3062625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трелка вниз 70"/>
          <p:cNvSpPr/>
          <p:nvPr/>
        </p:nvSpPr>
        <p:spPr>
          <a:xfrm rot="19148714">
            <a:off x="2148415" y="2883073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Стрелка вниз 71"/>
          <p:cNvSpPr/>
          <p:nvPr/>
        </p:nvSpPr>
        <p:spPr>
          <a:xfrm rot="13370256">
            <a:off x="4536016" y="5471700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Стрелка вниз 72"/>
          <p:cNvSpPr/>
          <p:nvPr/>
        </p:nvSpPr>
        <p:spPr>
          <a:xfrm rot="2230256">
            <a:off x="718933" y="2962135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трелка вниз 73"/>
          <p:cNvSpPr/>
          <p:nvPr/>
        </p:nvSpPr>
        <p:spPr>
          <a:xfrm rot="13370256">
            <a:off x="3112307" y="3043365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Стрелка вниз 74"/>
          <p:cNvSpPr/>
          <p:nvPr/>
        </p:nvSpPr>
        <p:spPr>
          <a:xfrm rot="5400000" flipV="1">
            <a:off x="3019656" y="1876656"/>
            <a:ext cx="360000" cy="7284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93" y="44624"/>
            <a:ext cx="678997" cy="678997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6144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26" y="5516090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27" y="2036133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9" y="2019216"/>
            <a:ext cx="1062941" cy="10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3" y="4524619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13" y="4516075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17" y="535128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88" y="4474239"/>
            <a:ext cx="1108364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99415"/>
            <a:ext cx="9001000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анализ затрат на оплату труда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31916" cy="453491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71600" y="4651542"/>
            <a:ext cx="4104456" cy="1728192"/>
          </a:xfrm>
          <a:prstGeom prst="wedgeRoundRectCallout">
            <a:avLst>
              <a:gd name="adj1" fmla="val -27450"/>
              <a:gd name="adj2" fmla="val -150996"/>
              <a:gd name="adj3" fmla="val 16667"/>
            </a:avLst>
          </a:prstGeom>
          <a:solidFill>
            <a:srgbClr val="F9DD77"/>
          </a:solidFill>
          <a:ln>
            <a:solidFill>
              <a:srgbClr val="E89F34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Отражает совокупные затраты на оплату труда рабочих строителей понесенные по объекту строительства. Позволяет выявлять отклонения фактических объемов затрат над плановыми.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5496" y="99415"/>
            <a:ext cx="9001000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на механизацию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90" y="-18992"/>
            <a:ext cx="821587" cy="821587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5220072" y="3729296"/>
            <a:ext cx="2149420" cy="221998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24994" y="870175"/>
            <a:ext cx="2101348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3610956"/>
            <a:ext cx="2520280" cy="2482340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60731" y="899168"/>
            <a:ext cx="1729971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908720"/>
            <a:ext cx="193019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анализ затрат на механизацию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729296"/>
            <a:ext cx="24482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Отражение затрат на эксплуатацию машин и механизмов в производстве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92080" y="862949"/>
            <a:ext cx="2158545" cy="2206011"/>
          </a:xfrm>
          <a:prstGeom prst="ellipse">
            <a:avLst/>
          </a:prstGeom>
          <a:gradFill flip="none" rotWithShape="1">
            <a:gsLst>
              <a:gs pos="0">
                <a:srgbClr val="E89F34"/>
              </a:gs>
              <a:gs pos="40000">
                <a:srgbClr val="FFC00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олилиния 34"/>
          <p:cNvSpPr/>
          <p:nvPr/>
        </p:nvSpPr>
        <p:spPr>
          <a:xfrm>
            <a:off x="5943686" y="1222989"/>
            <a:ext cx="1464944" cy="1507210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ПРЯМЫЕ 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затраты</a:t>
            </a:r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ДТ 2931,8110</a:t>
            </a:r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КТ 8420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8226" y="1123128"/>
            <a:ext cx="35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Бух учет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9787" y="908720"/>
            <a:ext cx="1621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Определение объемов выполнения СМР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1430" y="4005064"/>
            <a:ext cx="18312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Рапорт о работе строительных механизмов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605132"/>
            <a:ext cx="138447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Путевой лист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14218" y="2204864"/>
            <a:ext cx="2210310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ОТЧЕТЫ БУ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1" name="Стрелка вниз 60"/>
          <p:cNvSpPr/>
          <p:nvPr/>
        </p:nvSpPr>
        <p:spPr>
          <a:xfrm rot="5400000">
            <a:off x="4808672" y="1592808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Стрелка вниз 61"/>
          <p:cNvSpPr/>
          <p:nvPr/>
        </p:nvSpPr>
        <p:spPr>
          <a:xfrm rot="18785464">
            <a:off x="7630547" y="1624610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трелка вниз 69"/>
          <p:cNvSpPr/>
          <p:nvPr/>
        </p:nvSpPr>
        <p:spPr>
          <a:xfrm rot="10800000">
            <a:off x="6154118" y="310559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трелка вниз 70"/>
          <p:cNvSpPr/>
          <p:nvPr/>
        </p:nvSpPr>
        <p:spPr>
          <a:xfrm rot="19148714">
            <a:off x="1795038" y="310559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Стрелка вниз 72"/>
          <p:cNvSpPr/>
          <p:nvPr/>
        </p:nvSpPr>
        <p:spPr>
          <a:xfrm rot="2230256">
            <a:off x="616110" y="3171822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трелка вниз 73"/>
          <p:cNvSpPr/>
          <p:nvPr/>
        </p:nvSpPr>
        <p:spPr>
          <a:xfrm rot="13370256">
            <a:off x="2710644" y="3026997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Стрелка вниз 74"/>
          <p:cNvSpPr/>
          <p:nvPr/>
        </p:nvSpPr>
        <p:spPr>
          <a:xfrm rot="5400000" flipV="1">
            <a:off x="2980644" y="418509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олилиния 41"/>
          <p:cNvSpPr/>
          <p:nvPr/>
        </p:nvSpPr>
        <p:spPr>
          <a:xfrm>
            <a:off x="3889360" y="5486572"/>
            <a:ext cx="1080120" cy="1118442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rgbClr val="ACE9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ДТ 8420</a:t>
            </a:r>
            <a:endParaRPr lang="ru-RU" sz="1600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13059" y="3212976"/>
            <a:ext cx="2465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Списание ТМЗ отражает затраты на ГСМ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5400000" flipV="1">
            <a:off x="4665983" y="418509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40" y="3119488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46" y="3329434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56" y="2131714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0" y="2166381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0" y="3986988"/>
            <a:ext cx="1014879" cy="101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7" y="4142300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36" y="4982770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36" y="4921495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2787749" y="4951117"/>
            <a:ext cx="157818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по амортизации, обслуживанию и аренде техники, списанию запчастей и ГСМ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3370256">
            <a:off x="5058072" y="565909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35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99415"/>
            <a:ext cx="9001000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анализ затрат на механизацию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0480"/>
            <a:ext cx="7669002" cy="500804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195736" y="5417840"/>
            <a:ext cx="6120680" cy="1440160"/>
          </a:xfrm>
          <a:prstGeom prst="wedgeRoundRectCallout">
            <a:avLst>
              <a:gd name="adj1" fmla="val -8325"/>
              <a:gd name="adj2" fmla="val -63555"/>
              <a:gd name="adj3" fmla="val 16667"/>
            </a:avLst>
          </a:prstGeom>
          <a:solidFill>
            <a:srgbClr val="F9DD77"/>
          </a:solidFill>
          <a:ln>
            <a:solidFill>
              <a:srgbClr val="E89F34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Отражает совокупные затраты на механизацию строительных работ понесенные по объекту строительства. Позволяет проводить сравнительный анализ фактических объемов затрат с плановыми в разрезе видов машин.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99415"/>
            <a:ext cx="9001000" cy="400110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 анализ объемов использования ресурсов в разрезе работ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8" y="980728"/>
            <a:ext cx="9144000" cy="3952067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699792" y="4932794"/>
            <a:ext cx="3744416" cy="1520541"/>
          </a:xfrm>
          <a:prstGeom prst="wedgeRoundRectCallout">
            <a:avLst>
              <a:gd name="adj1" fmla="val -65695"/>
              <a:gd name="adj2" fmla="val -73727"/>
              <a:gd name="adj3" fmla="val 16667"/>
            </a:avLst>
          </a:prstGeom>
          <a:solidFill>
            <a:srgbClr val="F9DD77"/>
          </a:solidFill>
          <a:ln>
            <a:solidFill>
              <a:srgbClr val="E89F34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Позволяет анализировать плановые и фактические объемы и  затраты ресурсов по видам работ.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4932040" y="1007714"/>
            <a:ext cx="1736651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207699" y="756197"/>
            <a:ext cx="2436309" cy="5697139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5496" y="44624"/>
            <a:ext cx="9001000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Прочие затраты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63140" y="1467184"/>
            <a:ext cx="2101348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60501" y="4808743"/>
            <a:ext cx="2762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Настройки распределения амортизации НМА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4158" y="629399"/>
            <a:ext cx="2028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Оплата труда административного и прочего персонала</a:t>
            </a:r>
            <a:r>
              <a:rPr lang="en-US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начисленная по Табелю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09366" y="3452145"/>
            <a:ext cx="25552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Амортизация не производственных и общепроизводственных ОС и НМА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76256" y="1600168"/>
            <a:ext cx="2094282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ОТЧЕТЫ БУ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8785464">
            <a:off x="1941915" y="518994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трелка вниз 69"/>
          <p:cNvSpPr/>
          <p:nvPr/>
        </p:nvSpPr>
        <p:spPr>
          <a:xfrm rot="5400000" flipH="1" flipV="1">
            <a:off x="4617730" y="2038404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трелка вниз 70"/>
          <p:cNvSpPr/>
          <p:nvPr/>
        </p:nvSpPr>
        <p:spPr>
          <a:xfrm rot="19148714">
            <a:off x="6653067" y="2128728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трелка вниз 73"/>
          <p:cNvSpPr/>
          <p:nvPr/>
        </p:nvSpPr>
        <p:spPr>
          <a:xfrm rot="13370256">
            <a:off x="1881498" y="4002993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Стрелка вниз 74"/>
          <p:cNvSpPr/>
          <p:nvPr/>
        </p:nvSpPr>
        <p:spPr>
          <a:xfrm rot="5400000" flipV="1">
            <a:off x="1907752" y="2060642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14792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24738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08" y="3789548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5" y="1988840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5" y="2141240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80824"/>
            <a:ext cx="107361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4633224"/>
            <a:ext cx="107361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2" y="4797660"/>
            <a:ext cx="107361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906326"/>
            <a:ext cx="2898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РЕГИСТРЫ СВЕДЕНИЙ </a:t>
            </a:r>
          </a:p>
          <a:p>
            <a:pPr algn="ctr"/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Настройка </a:t>
            </a:r>
            <a:r>
              <a:rPr lang="ru-RU" sz="16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распределения заработной платы по объектам </a:t>
            </a: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строительства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195736" y="2953987"/>
            <a:ext cx="2520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Настройка распределения амортизации непроизводственных ОС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08" y="1986446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08" y="5373724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4960720" y="999416"/>
            <a:ext cx="16219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Отражение зарплаты </a:t>
            </a:r>
            <a:r>
              <a:rPr lang="ru-RU" sz="1600" b="1" dirty="0" err="1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регл</a:t>
            </a: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. учете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84" y="2061356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4960720" y="3589825"/>
            <a:ext cx="1736651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038299" y="3853172"/>
            <a:ext cx="1621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Закрытие месяца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63" y="4725652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Стрелка вниз 79"/>
          <p:cNvSpPr/>
          <p:nvPr/>
        </p:nvSpPr>
        <p:spPr>
          <a:xfrm rot="5400000" flipH="1" flipV="1">
            <a:off x="4572213" y="3950562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Стрелка вниз 80"/>
          <p:cNvSpPr/>
          <p:nvPr/>
        </p:nvSpPr>
        <p:spPr>
          <a:xfrm rot="13370256">
            <a:off x="4611684" y="519353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Стрелка вниз 90"/>
          <p:cNvSpPr/>
          <p:nvPr/>
        </p:nvSpPr>
        <p:spPr>
          <a:xfrm rot="13370256">
            <a:off x="6649846" y="3395127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3" name="Picture 2" descr=" аналитика диаграммы графики круговые сегментация сегменты значок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5" y="6257"/>
            <a:ext cx="688207" cy="6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7092280" y="4275496"/>
            <a:ext cx="1736651" cy="217784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51" y="5301208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7149638" y="4303308"/>
            <a:ext cx="16219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Погашение стоимости материалов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97" name="Стрелка вниз 96"/>
          <p:cNvSpPr/>
          <p:nvPr/>
        </p:nvSpPr>
        <p:spPr>
          <a:xfrm flipH="1" flipV="1">
            <a:off x="7771134" y="3753096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8" name="Группа 97"/>
          <p:cNvGrpSpPr/>
          <p:nvPr/>
        </p:nvGrpSpPr>
        <p:grpSpPr>
          <a:xfrm>
            <a:off x="8317558" y="5978019"/>
            <a:ext cx="625880" cy="648072"/>
            <a:chOff x="395536" y="3617637"/>
            <a:chExt cx="966422" cy="1181477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617637"/>
              <a:ext cx="966422" cy="966422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1668" flipV="1">
              <a:off x="419605" y="4199043"/>
              <a:ext cx="600071" cy="600071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77" y="4109142"/>
              <a:ext cx="463766" cy="463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2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99" y="2347761"/>
            <a:ext cx="1343317" cy="13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39" y="2557707"/>
            <a:ext cx="1343317" cy="13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44623"/>
            <a:ext cx="8928992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</a:t>
            </a: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нализ затрат в отчетах БУ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6" name="Picture 2" descr=" аналитика диаграммы графики круговые сегментация сегменты значок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12" y="2937460"/>
            <a:ext cx="916004" cy="9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7504" y="843096"/>
            <a:ext cx="36724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Aft>
                <a:spcPts val="0"/>
              </a:spcAft>
              <a:defRPr/>
            </a:pP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ПРЯМЫЕ ЗАТРАТЫ</a:t>
            </a:r>
          </a:p>
          <a:p>
            <a:pPr indent="-285750" defTabSz="12446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2931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аналитика счета 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«Объекты строительства»;</a:t>
            </a:r>
          </a:p>
          <a:p>
            <a:pPr indent="-285750" defTabSz="12446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8110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аналитика счета </a:t>
            </a: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«Номенклатурные группы»;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822191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Aft>
                <a:spcPts val="0"/>
              </a:spcAft>
              <a:defRPr/>
            </a:pP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НА МЕХАНИЗАЦИЮ</a:t>
            </a:r>
          </a:p>
          <a:p>
            <a:pPr indent="-285750" defTabSz="12446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8420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аналитика счета 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«Строительные машины и механизмы»</a:t>
            </a:r>
            <a:endParaRPr lang="ru-RU" sz="24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06960" y="4412138"/>
            <a:ext cx="51561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ПРОЧИЕ ЗАТРАТЫ</a:t>
            </a:r>
          </a:p>
          <a:p>
            <a:pPr indent="-285750" defTabSz="12446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7210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аналитика счета «Объекты строительства»</a:t>
            </a:r>
          </a:p>
          <a:p>
            <a:pPr indent="-285750" defTabSz="12446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Прочие счета затрат</a:t>
            </a:r>
          </a:p>
          <a:p>
            <a:pPr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аналитика </a:t>
            </a:r>
            <a:r>
              <a:rPr lang="ru-RU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счета </a:t>
            </a: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«Номенклатурные группы», «Основные средства», </a:t>
            </a:r>
            <a:endParaRPr lang="ru-RU" sz="24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8229744" flipV="1">
            <a:off x="3227607" y="181933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Стрелка вниз 30"/>
          <p:cNvSpPr/>
          <p:nvPr/>
        </p:nvSpPr>
        <p:spPr>
          <a:xfrm rot="13370256" flipH="1" flipV="1">
            <a:off x="5531123" y="1769627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Стрелка вниз 31"/>
          <p:cNvSpPr/>
          <p:nvPr/>
        </p:nvSpPr>
        <p:spPr>
          <a:xfrm rot="10800000" flipH="1">
            <a:off x="4448156" y="3861048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062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7" y="4041376"/>
            <a:ext cx="7266135" cy="2772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2" y="836712"/>
            <a:ext cx="5829300" cy="16383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69276"/>
            <a:ext cx="4464000" cy="45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132805" y="2204283"/>
            <a:ext cx="4511699" cy="2414302"/>
          </a:xfrm>
          <a:prstGeom prst="wedgeRoundRectCallout">
            <a:avLst>
              <a:gd name="adj1" fmla="val -46062"/>
              <a:gd name="adj2" fmla="val -59645"/>
              <a:gd name="adj3" fmla="val 16667"/>
            </a:avLst>
          </a:prstGeom>
          <a:solidFill>
            <a:srgbClr val="F9DD77"/>
          </a:solidFill>
          <a:ln>
            <a:solidFill>
              <a:srgbClr val="E89F34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4623"/>
            <a:ext cx="8928992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</a:t>
            </a: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нализ затрат в отчетах БУ по стройкам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4317" y="2310260"/>
            <a:ext cx="4440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Отборы по аналитике счета</a:t>
            </a:r>
          </a:p>
          <a:p>
            <a:pPr defTabSz="1244600">
              <a:spcAft>
                <a:spcPts val="0"/>
              </a:spcAft>
              <a:defRPr/>
            </a:pPr>
            <a:endParaRPr lang="ru-RU" sz="800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«Объекты строительства» -</a:t>
            </a:r>
            <a:r>
              <a:rPr lang="en-US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«Проекты»;</a:t>
            </a:r>
          </a:p>
          <a:p>
            <a:pPr defTabSz="1244600">
              <a:spcAft>
                <a:spcPts val="0"/>
              </a:spcAft>
              <a:defRPr/>
            </a:pPr>
            <a:endParaRPr lang="ru-RU" sz="800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«Номенклатурные группы»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-</a:t>
            </a:r>
            <a:r>
              <a:rPr lang="en-US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Объекты строительства» -</a:t>
            </a:r>
            <a:r>
              <a:rPr lang="en-US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«Проекты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»;</a:t>
            </a:r>
          </a:p>
          <a:p>
            <a:pPr defTabSz="1244600">
              <a:spcAft>
                <a:spcPts val="0"/>
              </a:spcAft>
              <a:defRPr/>
            </a:pPr>
            <a:endParaRPr lang="ru-RU" sz="8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Строительные машины и механизмы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»</a:t>
            </a:r>
            <a:r>
              <a:rPr lang="en-US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-&gt;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«Основные средства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» -</a:t>
            </a:r>
            <a:r>
              <a:rPr lang="en-US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 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«Объекты строительства» -</a:t>
            </a:r>
            <a:r>
              <a:rPr lang="en-US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«Проекты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»;</a:t>
            </a:r>
          </a:p>
          <a:p>
            <a:pPr defTabSz="1244600">
              <a:spcAft>
                <a:spcPts val="0"/>
              </a:spcAft>
              <a:defRPr/>
            </a:pPr>
            <a:endParaRPr lang="ru-RU" sz="8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«Основные средства» -</a:t>
            </a:r>
            <a:r>
              <a:rPr lang="en-US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 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«Объекты строительства» -</a:t>
            </a:r>
            <a:r>
              <a:rPr lang="en-US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&gt;</a:t>
            </a: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«Проекты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»;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627784" y="20608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4644504" y="4059392"/>
            <a:ext cx="715381" cy="1788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2254" y="4653136"/>
            <a:ext cx="865611" cy="1788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5703986" y="5585554"/>
            <a:ext cx="1533748" cy="1143053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5809356" y="4460189"/>
            <a:ext cx="1426940" cy="985035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47664" y="5916061"/>
            <a:ext cx="2265380" cy="82530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108254" y="4509120"/>
            <a:ext cx="879570" cy="882912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rgbClr val="ACE9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8420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9024" y="3008785"/>
            <a:ext cx="1398495" cy="1277093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5129" y="44624"/>
            <a:ext cx="2645160" cy="731482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81" y="102602"/>
            <a:ext cx="634519" cy="6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71392" y="4643974"/>
            <a:ext cx="1272355" cy="1506253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09596" y="4686357"/>
            <a:ext cx="1398908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ОТЧЕТЫ БУ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34" y="5114937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4" y="5324883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736966" y="1611021"/>
            <a:ext cx="1273834" cy="1656184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1562655"/>
            <a:ext cx="1357441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ОТЧЕТЫ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</a:t>
            </a:r>
            <a:r>
              <a:rPr lang="ru-RU" sz="1300" b="1" dirty="0" err="1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фактного</a:t>
            </a: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анализа затрат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88" y="2260072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28" y="2470018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97691" y="44624"/>
            <a:ext cx="236815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Определение объемов выполнения СМР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9597" y="4551580"/>
            <a:ext cx="1158538" cy="124435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599995"/>
            <a:ext cx="12185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Списание ТМЗ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0" y="5099088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139952" y="4565763"/>
            <a:ext cx="1440136" cy="1311509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4551580"/>
            <a:ext cx="1474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Отражение ЗП в </a:t>
            </a:r>
            <a:r>
              <a:rPr lang="ru-RU" sz="1300" b="1" dirty="0" err="1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регл</a:t>
            </a: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. учете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92" y="5279555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47664" y="5934993"/>
            <a:ext cx="227820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  <a:r>
              <a:rPr lang="ru-RU" sz="1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</a:t>
            </a:r>
          </a:p>
          <a:p>
            <a:pPr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Отражение затрат на эксплуатацию машин и механизмов в производстве</a:t>
            </a:r>
            <a:endParaRPr lang="ru-RU" sz="1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40" y="5980212"/>
            <a:ext cx="483112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64003" y="1458787"/>
            <a:ext cx="1399685" cy="1322141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4003" y="1468862"/>
            <a:ext cx="139968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Расходный ордер на товары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3" y="2095066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51520" y="3009226"/>
            <a:ext cx="1619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Журнал расхода материалов (М-29)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4" y="3717112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915816" y="4437112"/>
            <a:ext cx="12241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по амортизации, обслуживанию и аренде техники, списанию запчастей и ГСМ</a:t>
            </a:r>
            <a:endParaRPr lang="ru-RU" sz="1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22600" y="1433581"/>
            <a:ext cx="1399685" cy="1322141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1412776"/>
            <a:ext cx="155751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ДОКУМЕНТЫ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Аккордный и сдельный наряды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01" y="2089116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397202" y="1412776"/>
            <a:ext cx="1299753" cy="132939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227036" y="1417956"/>
            <a:ext cx="1552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Рапорт о работе стр. механизмов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37" y="2080398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083019" y="2111856"/>
            <a:ext cx="1299753" cy="132939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57273" y="2132856"/>
            <a:ext cx="12185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Путевой лист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2" y="2684873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5580112" y="5517232"/>
            <a:ext cx="17713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Погашение стоимости материалов</a:t>
            </a:r>
            <a:endParaRPr lang="ru-RU" sz="1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90" y="6159841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294077" y="3030631"/>
            <a:ext cx="2014227" cy="1231106"/>
            <a:chOff x="4703303" y="3596856"/>
            <a:chExt cx="2568950" cy="132208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703303" y="3596856"/>
              <a:ext cx="2568950" cy="1322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РЕГИСТРЫ СВЕДЕНИЙ </a:t>
              </a:r>
            </a:p>
            <a:p>
              <a:r>
                <a:rPr lang="ru-RU" sz="1200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Настройки </a:t>
              </a:r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распределения </a:t>
              </a:r>
              <a:r>
                <a:rPr lang="ru-RU" sz="1200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ЗП, амортизации  непроизводственных ОС, НМА </a:t>
              </a:r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по объектам </a:t>
              </a:r>
              <a:r>
                <a:rPr lang="ru-RU" sz="1200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строительства</a:t>
              </a:r>
              <a:endParaRPr lang="ru-RU" sz="1200" dirty="0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58" y="4464114"/>
              <a:ext cx="285475" cy="256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492" y="4546439"/>
              <a:ext cx="285475" cy="256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21" y="4618447"/>
              <a:ext cx="285475" cy="256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Прямоугольник 53"/>
          <p:cNvSpPr/>
          <p:nvPr/>
        </p:nvSpPr>
        <p:spPr>
          <a:xfrm>
            <a:off x="5573415" y="1412776"/>
            <a:ext cx="1557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Табель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58" y="1833211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3912697" y="2783352"/>
            <a:ext cx="1557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Начисление ЗП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93" y="3353370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5750792" y="4448725"/>
            <a:ext cx="1557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Закрытие месяца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-698969" y="2530774"/>
            <a:ext cx="163269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Оперативный учет</a:t>
            </a:r>
            <a:endParaRPr lang="ru-RU" sz="1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16200000">
            <a:off x="-765233" y="5146088"/>
            <a:ext cx="17257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Бухгалтерский  учет</a:t>
            </a:r>
            <a:endParaRPr lang="ru-RU" sz="1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5496" y="4365104"/>
            <a:ext cx="9108504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4067944" y="908720"/>
            <a:ext cx="1226133" cy="346249"/>
          </a:xfrm>
          <a:prstGeom prst="roundRect">
            <a:avLst/>
          </a:prstGeom>
          <a:solidFill>
            <a:srgbClr val="00B050">
              <a:alpha val="48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Оплата труда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123728" y="923206"/>
            <a:ext cx="1359002" cy="346249"/>
          </a:xfrm>
          <a:prstGeom prst="roundRect">
            <a:avLst/>
          </a:prstGeom>
          <a:solidFill>
            <a:srgbClr val="00B050">
              <a:alpha val="48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Механизация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08356" y="923207"/>
            <a:ext cx="1226133" cy="346249"/>
          </a:xfrm>
          <a:prstGeom prst="roundRect">
            <a:avLst/>
          </a:prstGeom>
          <a:solidFill>
            <a:srgbClr val="00B050">
              <a:alpha val="48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Материалы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756657" y="312911"/>
            <a:ext cx="12798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затрат</a:t>
            </a:r>
            <a:endParaRPr lang="ru-RU" sz="1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251520" y="1097404"/>
            <a:ext cx="0" cy="407635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9" idx="1"/>
          </p:cNvCxnSpPr>
          <p:nvPr/>
        </p:nvCxnSpPr>
        <p:spPr>
          <a:xfrm flipH="1" flipV="1">
            <a:off x="251520" y="1096330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17" idx="1"/>
          </p:cNvCxnSpPr>
          <p:nvPr/>
        </p:nvCxnSpPr>
        <p:spPr>
          <a:xfrm>
            <a:off x="251520" y="5173756"/>
            <a:ext cx="348077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251520" y="2124167"/>
            <a:ext cx="11248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51520" y="3717032"/>
            <a:ext cx="11248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979712" y="1052736"/>
            <a:ext cx="5924" cy="4863325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1979712" y="1052736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1173106" y="620688"/>
            <a:ext cx="712023" cy="32045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17" idx="3"/>
          </p:cNvCxnSpPr>
          <p:nvPr/>
        </p:nvCxnSpPr>
        <p:spPr>
          <a:xfrm flipH="1">
            <a:off x="1758135" y="5173756"/>
            <a:ext cx="22750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1979712" y="2830172"/>
            <a:ext cx="11248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5652121" y="908720"/>
            <a:ext cx="1571532" cy="346249"/>
          </a:xfrm>
          <a:prstGeom prst="roundRect">
            <a:avLst/>
          </a:prstGeom>
          <a:solidFill>
            <a:srgbClr val="00B050">
              <a:alpha val="48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Прочие затраты</a:t>
            </a:r>
            <a:endParaRPr lang="ru-RU" sz="1400" dirty="0">
              <a:solidFill>
                <a:srgbClr val="80000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4552130" y="620688"/>
            <a:ext cx="1203658" cy="28803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78" idx="0"/>
          </p:cNvCxnSpPr>
          <p:nvPr/>
        </p:nvCxnSpPr>
        <p:spPr>
          <a:xfrm flipV="1">
            <a:off x="2803229" y="773088"/>
            <a:ext cx="25433" cy="15011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180887" y="776106"/>
            <a:ext cx="237414" cy="13844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923928" y="1052736"/>
            <a:ext cx="0" cy="3633621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3923928" y="1052736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3923928" y="3004591"/>
            <a:ext cx="241922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7380312" y="1052736"/>
            <a:ext cx="0" cy="496855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6646900" y="1998938"/>
            <a:ext cx="693005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5139728" y="2969256"/>
            <a:ext cx="116411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 flipV="1">
            <a:off x="3923928" y="4683331"/>
            <a:ext cx="230818" cy="302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7223476" y="3212976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303841" y="2386771"/>
            <a:ext cx="0" cy="582485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 flipV="1">
            <a:off x="7237734" y="1052734"/>
            <a:ext cx="142578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 flipV="1">
            <a:off x="7223476" y="4869158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5580112" y="5517232"/>
            <a:ext cx="1813020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 flipV="1">
            <a:off x="7223476" y="6021288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авая фигурная скобка 159"/>
          <p:cNvSpPr/>
          <p:nvPr/>
        </p:nvSpPr>
        <p:spPr>
          <a:xfrm>
            <a:off x="7437478" y="260648"/>
            <a:ext cx="302874" cy="4025230"/>
          </a:xfrm>
          <a:prstGeom prst="rightBrac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3" name="Прямая соединительная линия 162"/>
          <p:cNvCxnSpPr>
            <a:stCxn id="35" idx="3"/>
          </p:cNvCxnSpPr>
          <p:nvPr/>
        </p:nvCxnSpPr>
        <p:spPr>
          <a:xfrm>
            <a:off x="2548039" y="5392033"/>
            <a:ext cx="0" cy="52402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авая фигурная скобка 163"/>
          <p:cNvSpPr/>
          <p:nvPr/>
        </p:nvSpPr>
        <p:spPr>
          <a:xfrm>
            <a:off x="7452320" y="4509120"/>
            <a:ext cx="302874" cy="2134177"/>
          </a:xfrm>
          <a:prstGeom prst="rightBrac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44" y="2791767"/>
            <a:ext cx="784887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Дополнительную информацию </a:t>
            </a: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можно </a:t>
            </a: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получить</a:t>
            </a: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:</a:t>
            </a:r>
            <a:endParaRPr lang="en-US" sz="5400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1144712" y="4727996"/>
            <a:ext cx="1428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 сайте: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144712" y="3442121"/>
            <a:ext cx="846784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Адрес:</a:t>
            </a:r>
            <a:r>
              <a:rPr lang="ru-RU" sz="2000" kern="0" dirty="0">
                <a:latin typeface="+mn-lt"/>
              </a:rPr>
              <a:t> </a:t>
            </a:r>
            <a:r>
              <a:rPr lang="ru-RU" sz="2000" kern="0" dirty="0" smtClean="0">
                <a:latin typeface="+mn-lt"/>
              </a:rPr>
              <a:t>	   </a:t>
            </a: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РК, г. Усть-Каменогорск, ул. Казахстан, д. 27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2238507" y="4727996"/>
            <a:ext cx="3143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457200" eaLnBrk="0" hangingPunct="0">
              <a:defRPr/>
            </a:pPr>
            <a:r>
              <a:rPr lang="ru-RU" sz="2000" b="1" dirty="0" err="1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www</a:t>
            </a: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.</a:t>
            </a:r>
            <a:r>
              <a:rPr lang="en-US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1c-rating.kz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144712" y="3870746"/>
            <a:ext cx="6643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Тел.: </a:t>
            </a:r>
            <a:r>
              <a:rPr lang="en-US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     </a:t>
            </a: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  8 (7232) </a:t>
            </a: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20-30-80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2238482" y="4299371"/>
            <a:ext cx="2928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457200" eaLnBrk="0" hangingPunct="0">
              <a:buFontTx/>
              <a:buNone/>
              <a:defRPr/>
            </a:pPr>
            <a:r>
              <a:rPr lang="en-US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build@1c-rating.kz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144712" y="4299371"/>
            <a:ext cx="1071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E-mail</a:t>
            </a: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927671"/>
            <a:ext cx="6053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4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21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8640"/>
            <a:ext cx="78488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4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Учет затрат в строительстве</a:t>
            </a:r>
          </a:p>
        </p:txBody>
      </p:sp>
      <p:grpSp>
        <p:nvGrpSpPr>
          <p:cNvPr id="12291" name="Группа 5"/>
          <p:cNvGrpSpPr>
            <a:grpSpLocks/>
          </p:cNvGrpSpPr>
          <p:nvPr/>
        </p:nvGrpSpPr>
        <p:grpSpPr bwMode="auto">
          <a:xfrm>
            <a:off x="70009" y="1340764"/>
            <a:ext cx="8966041" cy="5083850"/>
            <a:chOff x="827723" y="1569881"/>
            <a:chExt cx="7848733" cy="470994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Пирог 7"/>
            <p:cNvSpPr/>
            <p:nvPr/>
          </p:nvSpPr>
          <p:spPr>
            <a:xfrm>
              <a:off x="827723" y="1570506"/>
              <a:ext cx="4709323" cy="470932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EE9AEA">
                <a:alpha val="66000"/>
              </a:srgbClr>
            </a:solidFill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010760" y="1570506"/>
              <a:ext cx="5665696" cy="4709323"/>
            </a:xfrm>
            <a:custGeom>
              <a:avLst/>
              <a:gdLst>
                <a:gd name="connsiteX0" fmla="*/ 0 w 5494210"/>
                <a:gd name="connsiteY0" fmla="*/ 0 h 4709323"/>
                <a:gd name="connsiteX1" fmla="*/ 5494210 w 5494210"/>
                <a:gd name="connsiteY1" fmla="*/ 0 h 4709323"/>
                <a:gd name="connsiteX2" fmla="*/ 5494210 w 5494210"/>
                <a:gd name="connsiteY2" fmla="*/ 4709323 h 4709323"/>
                <a:gd name="connsiteX3" fmla="*/ 0 w 5494210"/>
                <a:gd name="connsiteY3" fmla="*/ 4709323 h 4709323"/>
                <a:gd name="connsiteX4" fmla="*/ 0 w 5494210"/>
                <a:gd name="connsiteY4" fmla="*/ 0 h 470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4709323">
                  <a:moveTo>
                    <a:pt x="0" y="0"/>
                  </a:moveTo>
                  <a:lnTo>
                    <a:pt x="5494210" y="0"/>
                  </a:lnTo>
                  <a:lnTo>
                    <a:pt x="5494210" y="4709323"/>
                  </a:lnTo>
                  <a:lnTo>
                    <a:pt x="0" y="47093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EA4E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3811462" spcCol="1270"/>
            <a:lstStyle/>
            <a:p>
              <a:pPr defTabSz="1200150"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D45ACE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Нормы  расходов ресурсов</a:t>
              </a:r>
            </a:p>
          </p:txBody>
        </p:sp>
        <p:sp>
          <p:nvSpPr>
            <p:cNvPr id="10" name="Пирог 9"/>
            <p:cNvSpPr/>
            <p:nvPr/>
          </p:nvSpPr>
          <p:spPr>
            <a:xfrm>
              <a:off x="1445295" y="2571456"/>
              <a:ext cx="3472792" cy="347389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0F4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010760" y="2570612"/>
              <a:ext cx="5665696" cy="3473898"/>
            </a:xfrm>
            <a:custGeom>
              <a:avLst/>
              <a:gdLst>
                <a:gd name="connsiteX0" fmla="*/ 0 w 5494210"/>
                <a:gd name="connsiteY0" fmla="*/ 0 h 3473125"/>
                <a:gd name="connsiteX1" fmla="*/ 5494210 w 5494210"/>
                <a:gd name="connsiteY1" fmla="*/ 0 h 3473125"/>
                <a:gd name="connsiteX2" fmla="*/ 5494210 w 5494210"/>
                <a:gd name="connsiteY2" fmla="*/ 3473125 h 3473125"/>
                <a:gd name="connsiteX3" fmla="*/ 0 w 5494210"/>
                <a:gd name="connsiteY3" fmla="*/ 3473125 h 3473125"/>
                <a:gd name="connsiteX4" fmla="*/ 0 w 5494210"/>
                <a:gd name="connsiteY4" fmla="*/ 0 h 34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3473125">
                  <a:moveTo>
                    <a:pt x="0" y="0"/>
                  </a:moveTo>
                  <a:lnTo>
                    <a:pt x="5494210" y="0"/>
                  </a:lnTo>
                  <a:lnTo>
                    <a:pt x="5494210" y="3473125"/>
                  </a:lnTo>
                  <a:lnTo>
                    <a:pt x="0" y="34731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7D147"/>
              </a:solidFill>
            </a:ln>
          </p:spPr>
          <p:style>
            <a:lnRef idx="2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257526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E89F34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Объемный план</a:t>
              </a:r>
            </a:p>
          </p:txBody>
        </p:sp>
        <p:sp>
          <p:nvSpPr>
            <p:cNvPr id="12" name="Пирог 11"/>
            <p:cNvSpPr/>
            <p:nvPr/>
          </p:nvSpPr>
          <p:spPr>
            <a:xfrm>
              <a:off x="2064393" y="3601604"/>
              <a:ext cx="2235984" cy="223700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010759" y="3560423"/>
              <a:ext cx="5665696" cy="2237002"/>
            </a:xfrm>
            <a:custGeom>
              <a:avLst/>
              <a:gdLst>
                <a:gd name="connsiteX0" fmla="*/ 0 w 5494210"/>
                <a:gd name="connsiteY0" fmla="*/ 0 h 2236928"/>
                <a:gd name="connsiteX1" fmla="*/ 5494210 w 5494210"/>
                <a:gd name="connsiteY1" fmla="*/ 0 h 2236928"/>
                <a:gd name="connsiteX2" fmla="*/ 5494210 w 5494210"/>
                <a:gd name="connsiteY2" fmla="*/ 2236928 h 2236928"/>
                <a:gd name="connsiteX3" fmla="*/ 0 w 5494210"/>
                <a:gd name="connsiteY3" fmla="*/ 2236928 h 2236928"/>
                <a:gd name="connsiteX4" fmla="*/ 0 w 5494210"/>
                <a:gd name="connsiteY4" fmla="*/ 0 h 223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2236928">
                  <a:moveTo>
                    <a:pt x="0" y="0"/>
                  </a:moveTo>
                  <a:lnTo>
                    <a:pt x="5494210" y="0"/>
                  </a:lnTo>
                  <a:lnTo>
                    <a:pt x="5494210" y="2236928"/>
                  </a:lnTo>
                  <a:lnTo>
                    <a:pt x="0" y="223692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1339067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3">
                      <a:lumMod val="75000"/>
                    </a:schemeClr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Фактический расход ресурсов</a:t>
              </a:r>
            </a:p>
          </p:txBody>
        </p:sp>
        <p:sp>
          <p:nvSpPr>
            <p:cNvPr id="14" name="Пирог 13"/>
            <p:cNvSpPr/>
            <p:nvPr/>
          </p:nvSpPr>
          <p:spPr>
            <a:xfrm>
              <a:off x="2661954" y="4572294"/>
              <a:ext cx="1000564" cy="1001577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003725" y="4573140"/>
              <a:ext cx="5642072" cy="1001577"/>
            </a:xfrm>
            <a:custGeom>
              <a:avLst/>
              <a:gdLst>
                <a:gd name="connsiteX0" fmla="*/ 0 w 5494210"/>
                <a:gd name="connsiteY0" fmla="*/ 0 h 1000731"/>
                <a:gd name="connsiteX1" fmla="*/ 5494210 w 5494210"/>
                <a:gd name="connsiteY1" fmla="*/ 0 h 1000731"/>
                <a:gd name="connsiteX2" fmla="*/ 5494210 w 5494210"/>
                <a:gd name="connsiteY2" fmla="*/ 1000731 h 1000731"/>
                <a:gd name="connsiteX3" fmla="*/ 0 w 5494210"/>
                <a:gd name="connsiteY3" fmla="*/ 1000731 h 1000731"/>
                <a:gd name="connsiteX4" fmla="*/ 0 w 5494210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1000731">
                  <a:moveTo>
                    <a:pt x="0" y="0"/>
                  </a:moveTo>
                  <a:lnTo>
                    <a:pt x="5494210" y="0"/>
                  </a:lnTo>
                  <a:lnTo>
                    <a:pt x="5494210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Учет в БУ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848927" y="1569881"/>
              <a:ext cx="2710100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материалы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трудозатраты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машины и механизмы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оборудование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855420" y="2571456"/>
              <a:ext cx="2605025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E89F34"/>
                  </a:solidFill>
                </a:rPr>
                <a:t>планируемый объем работ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E89F34"/>
                  </a:solidFill>
                </a:rPr>
                <a:t>планируемый объем затрат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848927" y="3560423"/>
              <a:ext cx="2605025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</a:rPr>
                <a:t>отражение расхода ресурсов ответственными на участках строительства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</a:rPr>
                <a:t>проверка наличия отклонений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845608" y="4573140"/>
              <a:ext cx="2605025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отражение расхода ресурсов  и затрат на счетах БУ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расчет себестоимости строительной продукции.</a:t>
              </a:r>
            </a:p>
            <a:p>
              <a:pPr marL="0" lvl="1" fontAlgn="auto">
                <a:spcAft>
                  <a:spcPts val="0"/>
                </a:spcAft>
                <a:buFontTx/>
                <a:buChar char="••"/>
                <a:defRPr/>
              </a:pPr>
              <a:endParaRPr lang="ru-RU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8640"/>
            <a:ext cx="78488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4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Учет затрат в БСО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79513" y="1052737"/>
            <a:ext cx="4428492" cy="5472607"/>
            <a:chOff x="395541" y="1268760"/>
            <a:chExt cx="3960435" cy="5184575"/>
          </a:xfrm>
          <a:scene3d>
            <a:camera prst="orthographicFront">
              <a:rot lat="21594000" lon="1800000" rev="0"/>
            </a:camera>
            <a:lightRig rig="threePt" dir="t"/>
          </a:scene3d>
        </p:grpSpPr>
        <p:sp>
          <p:nvSpPr>
            <p:cNvPr id="5" name="Овал 4"/>
            <p:cNvSpPr/>
            <p:nvPr/>
          </p:nvSpPr>
          <p:spPr>
            <a:xfrm>
              <a:off x="400604" y="1268760"/>
              <a:ext cx="3754955" cy="18667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24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accent6">
                  <a:lumMod val="20000"/>
                  <a:lumOff val="80000"/>
                  <a:alpha val="92000"/>
                </a:schemeClr>
              </a:outerShdw>
            </a:effectLst>
            <a:sp3d z="-190500" extrusionH="12700" prstMaterial="matte"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307656" y="1964108"/>
              <a:ext cx="1476000" cy="1440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>
              <a:gsLst>
                <a:gs pos="0">
                  <a:srgbClr val="D45ACE"/>
                </a:gs>
                <a:gs pos="80000">
                  <a:srgbClr val="EE9AEA"/>
                </a:gs>
                <a:gs pos="100000">
                  <a:srgbClr val="FEA4ED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</a:rPr>
                <a:t>Объемный план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2131068" y="5157192"/>
              <a:ext cx="640732" cy="55806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863144" y="5692884"/>
              <a:ext cx="3075512" cy="760451"/>
            </a:xfrm>
            <a:custGeom>
              <a:avLst/>
              <a:gdLst>
                <a:gd name="connsiteX0" fmla="*/ 0 w 2872814"/>
                <a:gd name="connsiteY0" fmla="*/ 0 h 718203"/>
                <a:gd name="connsiteX1" fmla="*/ 2872814 w 2872814"/>
                <a:gd name="connsiteY1" fmla="*/ 0 h 718203"/>
                <a:gd name="connsiteX2" fmla="*/ 2872814 w 2872814"/>
                <a:gd name="connsiteY2" fmla="*/ 718203 h 718203"/>
                <a:gd name="connsiteX3" fmla="*/ 0 w 2872814"/>
                <a:gd name="connsiteY3" fmla="*/ 718203 h 718203"/>
                <a:gd name="connsiteX4" fmla="*/ 0 w 2872814"/>
                <a:gd name="connsiteY4" fmla="*/ 0 h 71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814" h="718203">
                  <a:moveTo>
                    <a:pt x="0" y="0"/>
                  </a:moveTo>
                  <a:lnTo>
                    <a:pt x="2872814" y="0"/>
                  </a:lnTo>
                  <a:lnTo>
                    <a:pt x="2872814" y="718203"/>
                  </a:lnTo>
                  <a:lnTo>
                    <a:pt x="0" y="71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endParaRPr lang="ru-RU" sz="28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556947" y="3251101"/>
              <a:ext cx="1488709" cy="1402035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13E03"/>
                </a:gs>
                <a:gs pos="47000">
                  <a:srgbClr val="FFC000"/>
                </a:gs>
                <a:gs pos="100000">
                  <a:srgbClr val="FFC000"/>
                </a:gs>
              </a:gsLst>
              <a:lin ang="1620000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rgbClr val="800000"/>
                  </a:solidFill>
                  <a:cs typeface="Aharoni" panose="02010803020104030203" pitchFamily="2" charset="-79"/>
                </a:rPr>
                <a:t>Факт исполнения работ, расхода ресурсов</a:t>
              </a:r>
              <a:endParaRPr lang="ru-RU" sz="1600" b="1" dirty="0">
                <a:solidFill>
                  <a:srgbClr val="8000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53797" y="1720143"/>
              <a:ext cx="1404000" cy="1368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232849" tIns="232849" rIns="232849" bIns="23284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800000"/>
                  </a:solidFill>
                </a:rPr>
                <a:t>Нормы ресурсов</a:t>
              </a:r>
            </a:p>
          </p:txBody>
        </p:sp>
        <p:sp>
          <p:nvSpPr>
            <p:cNvPr id="25" name="Shape 24"/>
            <p:cNvSpPr/>
            <p:nvPr/>
          </p:nvSpPr>
          <p:spPr>
            <a:xfrm>
              <a:off x="395541" y="1371958"/>
              <a:ext cx="3960435" cy="3708979"/>
            </a:xfrm>
            <a:prstGeom prst="funnel">
              <a:avLst/>
            </a:prstGeom>
            <a:solidFill>
              <a:schemeClr val="accent6">
                <a:lumMod val="75000"/>
                <a:alpha val="1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extrusionH="19050" contourW="6350" prstMaterial="dkEdge">
              <a:bevelT w="50800" h="50800" prst="slope"/>
              <a:extrusionClr>
                <a:schemeClr val="accent6">
                  <a:lumMod val="75000"/>
                </a:schemeClr>
              </a:extrusionClr>
              <a:contourClr>
                <a:srgbClr val="482400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Группа 27"/>
          <p:cNvGrpSpPr/>
          <p:nvPr/>
        </p:nvGrpSpPr>
        <p:grpSpPr>
          <a:xfrm>
            <a:off x="4629713" y="1052737"/>
            <a:ext cx="4406783" cy="5472607"/>
            <a:chOff x="395541" y="1268760"/>
            <a:chExt cx="3960435" cy="5184575"/>
          </a:xfrm>
          <a:scene3d>
            <a:camera prst="orthographicFront">
              <a:rot lat="21594000" lon="1800000" rev="0"/>
            </a:camera>
            <a:lightRig rig="threePt" dir="t"/>
          </a:scene3d>
        </p:grpSpPr>
        <p:sp>
          <p:nvSpPr>
            <p:cNvPr id="29" name="Овал 28"/>
            <p:cNvSpPr/>
            <p:nvPr/>
          </p:nvSpPr>
          <p:spPr>
            <a:xfrm>
              <a:off x="400604" y="1268760"/>
              <a:ext cx="3754955" cy="18667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24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accent6">
                  <a:lumMod val="20000"/>
                  <a:lumOff val="80000"/>
                  <a:alpha val="92000"/>
                </a:schemeClr>
              </a:outerShdw>
            </a:effectLst>
            <a:sp3d z="-190500" extrusionH="12700" prstMaterial="matte"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1633972" y="3213136"/>
              <a:ext cx="1476000" cy="1440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>
              <a:gsLst>
                <a:gs pos="0">
                  <a:srgbClr val="E19189"/>
                </a:gs>
                <a:gs pos="91000">
                  <a:srgbClr val="E55C51"/>
                </a:gs>
                <a:gs pos="100000">
                  <a:srgbClr val="F9D6D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</a:rPr>
                <a:t>Себестои-мость  СМР</a:t>
              </a: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2145368" y="5157192"/>
              <a:ext cx="640732" cy="55806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863144" y="5692884"/>
              <a:ext cx="3075512" cy="760451"/>
            </a:xfrm>
            <a:custGeom>
              <a:avLst/>
              <a:gdLst>
                <a:gd name="connsiteX0" fmla="*/ 0 w 2872814"/>
                <a:gd name="connsiteY0" fmla="*/ 0 h 718203"/>
                <a:gd name="connsiteX1" fmla="*/ 2872814 w 2872814"/>
                <a:gd name="connsiteY1" fmla="*/ 0 h 718203"/>
                <a:gd name="connsiteX2" fmla="*/ 2872814 w 2872814"/>
                <a:gd name="connsiteY2" fmla="*/ 718203 h 718203"/>
                <a:gd name="connsiteX3" fmla="*/ 0 w 2872814"/>
                <a:gd name="connsiteY3" fmla="*/ 718203 h 718203"/>
                <a:gd name="connsiteX4" fmla="*/ 0 w 2872814"/>
                <a:gd name="connsiteY4" fmla="*/ 0 h 71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814" h="718203">
                  <a:moveTo>
                    <a:pt x="0" y="0"/>
                  </a:moveTo>
                  <a:lnTo>
                    <a:pt x="2872814" y="0"/>
                  </a:lnTo>
                  <a:lnTo>
                    <a:pt x="2872814" y="718203"/>
                  </a:lnTo>
                  <a:lnTo>
                    <a:pt x="0" y="71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endParaRPr lang="ru-RU" sz="28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841884" y="1666925"/>
              <a:ext cx="1488709" cy="1402035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13E03"/>
                </a:gs>
                <a:gs pos="47000">
                  <a:srgbClr val="FFC000"/>
                </a:gs>
                <a:gs pos="100000">
                  <a:srgbClr val="FFC000"/>
                </a:gs>
              </a:gsLst>
              <a:lin ang="1620000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  <a:cs typeface="Aharoni" panose="02010803020104030203" pitchFamily="2" charset="-79"/>
                </a:rPr>
                <a:t>Факт исполнения работ, расхода ресурсов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390212" y="1916984"/>
              <a:ext cx="1404000" cy="1368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80000">
                  <a:srgbClr val="00B0F0"/>
                </a:gs>
                <a:gs pos="100000">
                  <a:srgbClr val="33CCFF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232849" tIns="232849" rIns="232849" bIns="23284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800000"/>
                  </a:solidFill>
                </a:rPr>
                <a:t>Затраты СМР</a:t>
              </a:r>
            </a:p>
          </p:txBody>
        </p:sp>
        <p:sp>
          <p:nvSpPr>
            <p:cNvPr id="35" name="Shape 34"/>
            <p:cNvSpPr/>
            <p:nvPr/>
          </p:nvSpPr>
          <p:spPr>
            <a:xfrm>
              <a:off x="395541" y="1371958"/>
              <a:ext cx="3960435" cy="3708979"/>
            </a:xfrm>
            <a:prstGeom prst="funnel">
              <a:avLst/>
            </a:prstGeom>
            <a:solidFill>
              <a:schemeClr val="accent6">
                <a:lumMod val="75000"/>
                <a:alpha val="1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extrusionH="19050" contourW="6350" prstMaterial="dkEdge">
              <a:bevelT w="50800" h="50800" prst="slope"/>
              <a:extrusionClr>
                <a:schemeClr val="accent6">
                  <a:lumMod val="75000"/>
                </a:schemeClr>
              </a:extrusionClr>
              <a:contourClr>
                <a:srgbClr val="482400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TextBox 18"/>
          <p:cNvSpPr txBox="1"/>
          <p:nvPr/>
        </p:nvSpPr>
        <p:spPr>
          <a:xfrm>
            <a:off x="0" y="5746258"/>
            <a:ext cx="4914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Оперативный учет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3668" y="5722646"/>
            <a:ext cx="4914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Бухгалтерский учет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4249776" y="3270564"/>
            <a:ext cx="716456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8640"/>
            <a:ext cx="78488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4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Анализ затрат в БСО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940333" y="5543696"/>
            <a:ext cx="3075512" cy="818296"/>
          </a:xfrm>
          <a:custGeom>
            <a:avLst/>
            <a:gdLst>
              <a:gd name="connsiteX0" fmla="*/ 0 w 2872814"/>
              <a:gd name="connsiteY0" fmla="*/ 0 h 718203"/>
              <a:gd name="connsiteX1" fmla="*/ 2872814 w 2872814"/>
              <a:gd name="connsiteY1" fmla="*/ 0 h 718203"/>
              <a:gd name="connsiteX2" fmla="*/ 2872814 w 2872814"/>
              <a:gd name="connsiteY2" fmla="*/ 718203 h 718203"/>
              <a:gd name="connsiteX3" fmla="*/ 0 w 2872814"/>
              <a:gd name="connsiteY3" fmla="*/ 718203 h 718203"/>
              <a:gd name="connsiteX4" fmla="*/ 0 w 2872814"/>
              <a:gd name="connsiteY4" fmla="*/ 0 h 71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814" h="718203">
                <a:moveTo>
                  <a:pt x="0" y="0"/>
                </a:moveTo>
                <a:lnTo>
                  <a:pt x="2872814" y="0"/>
                </a:lnTo>
                <a:lnTo>
                  <a:pt x="2872814" y="718203"/>
                </a:lnTo>
                <a:lnTo>
                  <a:pt x="0" y="7182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9136" tIns="199136" rIns="199136" bIns="199136" spcCol="127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sz="28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425981"/>
              </p:ext>
            </p:extLst>
          </p:nvPr>
        </p:nvGraphicFramePr>
        <p:xfrm>
          <a:off x="1129262" y="1348478"/>
          <a:ext cx="7115146" cy="50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700808"/>
            <a:ext cx="677108" cy="434219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Оперативный учет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88640"/>
            <a:ext cx="688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4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Анализ затрат в БСО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23927" y="980728"/>
            <a:ext cx="5580716" cy="5256583"/>
            <a:chOff x="1179233" y="943073"/>
            <a:chExt cx="5724732" cy="5310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25854" y="1196752"/>
              <a:ext cx="5678111" cy="505640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Полилиния 7"/>
            <p:cNvSpPr/>
            <p:nvPr/>
          </p:nvSpPr>
          <p:spPr>
            <a:xfrm rot="19998976">
              <a:off x="3237274" y="3251371"/>
              <a:ext cx="471067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471067" y="32607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 rot="18876273">
              <a:off x="2605742" y="2432000"/>
              <a:ext cx="420675" cy="247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420675" y="32607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1179233" y="2543373"/>
              <a:ext cx="2057206" cy="2057206"/>
            </a:xfrm>
            <a:prstGeom prst="ellipse">
              <a:avLst/>
            </a:prstGeom>
            <a:gradFill flip="none" rotWithShape="1">
              <a:gsLst>
                <a:gs pos="0">
                  <a:srgbClr val="E89F34"/>
                </a:gs>
                <a:gs pos="40000">
                  <a:srgbClr val="FFC000"/>
                </a:gs>
                <a:gs pos="100000">
                  <a:srgbClr val="FFFF00"/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2645714" y="1027376"/>
              <a:ext cx="1642885" cy="1642885"/>
            </a:xfrm>
            <a:custGeom>
              <a:avLst/>
              <a:gdLst>
                <a:gd name="connsiteX0" fmla="*/ 0 w 1493531"/>
                <a:gd name="connsiteY0" fmla="*/ 746766 h 1493531"/>
                <a:gd name="connsiteX1" fmla="*/ 746766 w 1493531"/>
                <a:gd name="connsiteY1" fmla="*/ 0 h 1493531"/>
                <a:gd name="connsiteX2" fmla="*/ 1493532 w 1493531"/>
                <a:gd name="connsiteY2" fmla="*/ 746766 h 1493531"/>
                <a:gd name="connsiteX3" fmla="*/ 746766 w 1493531"/>
                <a:gd name="connsiteY3" fmla="*/ 1493532 h 1493531"/>
                <a:gd name="connsiteX4" fmla="*/ 0 w 1493531"/>
                <a:gd name="connsiteY4" fmla="*/ 746766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31" h="1493531">
                  <a:moveTo>
                    <a:pt x="0" y="746766"/>
                  </a:moveTo>
                  <a:cubicBezTo>
                    <a:pt x="0" y="334339"/>
                    <a:pt x="334339" y="0"/>
                    <a:pt x="746766" y="0"/>
                  </a:cubicBezTo>
                  <a:cubicBezTo>
                    <a:pt x="1159193" y="0"/>
                    <a:pt x="1493532" y="334339"/>
                    <a:pt x="1493532" y="746766"/>
                  </a:cubicBezTo>
                  <a:cubicBezTo>
                    <a:pt x="1493532" y="1159193"/>
                    <a:pt x="1159193" y="1493532"/>
                    <a:pt x="746766" y="1493532"/>
                  </a:cubicBezTo>
                  <a:cubicBezTo>
                    <a:pt x="334339" y="1493532"/>
                    <a:pt x="0" y="1159193"/>
                    <a:pt x="0" y="7467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613" tIns="227613" rIns="227613" bIns="2276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sz="16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atin typeface="Arial Black" panose="020B0A04020102020204" pitchFamily="34" charset="0"/>
                  <a:cs typeface="Arial" charset="0"/>
                </a:rPr>
                <a:t>ПРЯМЫЕ затраты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310401" y="943073"/>
              <a:ext cx="1374673" cy="1493531"/>
            </a:xfrm>
            <a:custGeom>
              <a:avLst/>
              <a:gdLst>
                <a:gd name="connsiteX0" fmla="*/ 0 w 2240297"/>
                <a:gd name="connsiteY0" fmla="*/ 0 h 1493531"/>
                <a:gd name="connsiteX1" fmla="*/ 2240297 w 2240297"/>
                <a:gd name="connsiteY1" fmla="*/ 0 h 1493531"/>
                <a:gd name="connsiteX2" fmla="*/ 2240297 w 2240297"/>
                <a:gd name="connsiteY2" fmla="*/ 1493531 h 1493531"/>
                <a:gd name="connsiteX3" fmla="*/ 0 w 2240297"/>
                <a:gd name="connsiteY3" fmla="*/ 1493531 h 1493531"/>
                <a:gd name="connsiteX4" fmla="*/ 0 w 2240297"/>
                <a:gd name="connsiteY4" fmla="*/ 0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97" h="1493531">
                  <a:moveTo>
                    <a:pt x="0" y="0"/>
                  </a:moveTo>
                  <a:lnTo>
                    <a:pt x="2240297" y="0"/>
                  </a:lnTo>
                  <a:lnTo>
                    <a:pt x="2240297" y="1493531"/>
                  </a:lnTo>
                  <a:lnTo>
                    <a:pt x="0" y="1493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rgbClr val="800000"/>
                  </a:solidFill>
                </a:rPr>
                <a:t>2931</a:t>
              </a:r>
            </a:p>
            <a:p>
              <a:pPr marL="285750" lvl="1" indent="-285750" defTabSz="1733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8100</a:t>
              </a:r>
            </a:p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 smtClean="0">
                  <a:solidFill>
                    <a:srgbClr val="800000"/>
                  </a:solidFill>
                </a:rPr>
                <a:t>8300</a:t>
              </a:r>
              <a:endParaRPr lang="ru-RU" sz="2400" b="1" kern="1200" dirty="0">
                <a:solidFill>
                  <a:srgbClr val="800000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710267" y="2312196"/>
              <a:ext cx="1493530" cy="1493531"/>
            </a:xfrm>
            <a:custGeom>
              <a:avLst/>
              <a:gdLst>
                <a:gd name="connsiteX0" fmla="*/ 0 w 1493531"/>
                <a:gd name="connsiteY0" fmla="*/ 746766 h 1493531"/>
                <a:gd name="connsiteX1" fmla="*/ 746766 w 1493531"/>
                <a:gd name="connsiteY1" fmla="*/ 0 h 1493531"/>
                <a:gd name="connsiteX2" fmla="*/ 1493532 w 1493531"/>
                <a:gd name="connsiteY2" fmla="*/ 746766 h 1493531"/>
                <a:gd name="connsiteX3" fmla="*/ 746766 w 1493531"/>
                <a:gd name="connsiteY3" fmla="*/ 1493532 h 1493531"/>
                <a:gd name="connsiteX4" fmla="*/ 0 w 1493531"/>
                <a:gd name="connsiteY4" fmla="*/ 746766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31" h="1493531">
                  <a:moveTo>
                    <a:pt x="0" y="746766"/>
                  </a:moveTo>
                  <a:cubicBezTo>
                    <a:pt x="0" y="334339"/>
                    <a:pt x="334339" y="0"/>
                    <a:pt x="746766" y="0"/>
                  </a:cubicBezTo>
                  <a:cubicBezTo>
                    <a:pt x="1159193" y="0"/>
                    <a:pt x="1493532" y="334339"/>
                    <a:pt x="1493532" y="746766"/>
                  </a:cubicBezTo>
                  <a:cubicBezTo>
                    <a:pt x="1493532" y="1159193"/>
                    <a:pt x="1159193" y="1493532"/>
                    <a:pt x="746766" y="1493532"/>
                  </a:cubicBezTo>
                  <a:cubicBezTo>
                    <a:pt x="334339" y="1493532"/>
                    <a:pt x="0" y="1159193"/>
                    <a:pt x="0" y="746766"/>
                  </a:cubicBezTo>
                  <a:close/>
                </a:path>
              </a:pathLst>
            </a:custGeom>
            <a:solidFill>
              <a:srgbClr val="ACE94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613" tIns="227613" rIns="227613" bIns="22761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sz="1600" b="1" dirty="0" smtClean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atin typeface="Arial Black" panose="020B0A04020102020204" pitchFamily="34" charset="0"/>
                  <a:cs typeface="Arial" charset="0"/>
                </a:rPr>
                <a:t>НАКЛАДНЫЕ </a:t>
              </a:r>
              <a:r>
                <a:rPr lang="ru-RU" sz="16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atin typeface="Arial Black" panose="020B0A04020102020204" pitchFamily="34" charset="0"/>
                  <a:cs typeface="Arial" charset="0"/>
                </a:rPr>
                <a:t>затраты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201145" y="2312196"/>
              <a:ext cx="1608454" cy="1493531"/>
            </a:xfrm>
            <a:custGeom>
              <a:avLst/>
              <a:gdLst>
                <a:gd name="connsiteX0" fmla="*/ 0 w 2240297"/>
                <a:gd name="connsiteY0" fmla="*/ 0 h 1493531"/>
                <a:gd name="connsiteX1" fmla="*/ 2240297 w 2240297"/>
                <a:gd name="connsiteY1" fmla="*/ 0 h 1493531"/>
                <a:gd name="connsiteX2" fmla="*/ 2240297 w 2240297"/>
                <a:gd name="connsiteY2" fmla="*/ 1493531 h 1493531"/>
                <a:gd name="connsiteX3" fmla="*/ 0 w 2240297"/>
                <a:gd name="connsiteY3" fmla="*/ 1493531 h 1493531"/>
                <a:gd name="connsiteX4" fmla="*/ 0 w 2240297"/>
                <a:gd name="connsiteY4" fmla="*/ 0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97" h="1493531">
                  <a:moveTo>
                    <a:pt x="0" y="0"/>
                  </a:moveTo>
                  <a:lnTo>
                    <a:pt x="2240297" y="0"/>
                  </a:lnTo>
                  <a:lnTo>
                    <a:pt x="2240297" y="1493531"/>
                  </a:lnTo>
                  <a:lnTo>
                    <a:pt x="0" y="1493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rgbClr val="800000"/>
                  </a:solidFill>
                </a:rPr>
                <a:t>8400</a:t>
              </a:r>
              <a:endParaRPr lang="ru-RU" sz="2400" b="1" kern="1200" dirty="0">
                <a:solidFill>
                  <a:srgbClr val="800000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542954" y="3813998"/>
              <a:ext cx="1493530" cy="1493531"/>
            </a:xfrm>
            <a:custGeom>
              <a:avLst/>
              <a:gdLst>
                <a:gd name="connsiteX0" fmla="*/ 0 w 1493531"/>
                <a:gd name="connsiteY0" fmla="*/ 746766 h 1493531"/>
                <a:gd name="connsiteX1" fmla="*/ 746766 w 1493531"/>
                <a:gd name="connsiteY1" fmla="*/ 0 h 1493531"/>
                <a:gd name="connsiteX2" fmla="*/ 1493532 w 1493531"/>
                <a:gd name="connsiteY2" fmla="*/ 746766 h 1493531"/>
                <a:gd name="connsiteX3" fmla="*/ 746766 w 1493531"/>
                <a:gd name="connsiteY3" fmla="*/ 1493532 h 1493531"/>
                <a:gd name="connsiteX4" fmla="*/ 0 w 1493531"/>
                <a:gd name="connsiteY4" fmla="*/ 746766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31" h="1493531">
                  <a:moveTo>
                    <a:pt x="0" y="746766"/>
                  </a:moveTo>
                  <a:cubicBezTo>
                    <a:pt x="0" y="334339"/>
                    <a:pt x="334339" y="0"/>
                    <a:pt x="746766" y="0"/>
                  </a:cubicBezTo>
                  <a:cubicBezTo>
                    <a:pt x="1159193" y="0"/>
                    <a:pt x="1493532" y="334339"/>
                    <a:pt x="1493532" y="746766"/>
                  </a:cubicBezTo>
                  <a:cubicBezTo>
                    <a:pt x="1493532" y="1159193"/>
                    <a:pt x="1159193" y="1493532"/>
                    <a:pt x="746766" y="1493532"/>
                  </a:cubicBezTo>
                  <a:cubicBezTo>
                    <a:pt x="334339" y="1493532"/>
                    <a:pt x="0" y="1159193"/>
                    <a:pt x="0" y="746766"/>
                  </a:cubicBezTo>
                  <a:close/>
                </a:path>
              </a:pathLst>
            </a:custGeom>
            <a:solidFill>
              <a:srgbClr val="EE9AE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613" tIns="227613" rIns="227613" bIns="2276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sz="16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atin typeface="Arial Black" panose="020B0A04020102020204" pitchFamily="34" charset="0"/>
                  <a:cs typeface="Arial" charset="0"/>
                </a:rPr>
                <a:t>ПРОЧИЕ затраты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020278" y="4053560"/>
              <a:ext cx="1584181" cy="1493531"/>
            </a:xfrm>
            <a:custGeom>
              <a:avLst/>
              <a:gdLst>
                <a:gd name="connsiteX0" fmla="*/ 0 w 2240297"/>
                <a:gd name="connsiteY0" fmla="*/ 0 h 1493531"/>
                <a:gd name="connsiteX1" fmla="*/ 2240297 w 2240297"/>
                <a:gd name="connsiteY1" fmla="*/ 0 h 1493531"/>
                <a:gd name="connsiteX2" fmla="*/ 2240297 w 2240297"/>
                <a:gd name="connsiteY2" fmla="*/ 1493531 h 1493531"/>
                <a:gd name="connsiteX3" fmla="*/ 0 w 2240297"/>
                <a:gd name="connsiteY3" fmla="*/ 1493531 h 1493531"/>
                <a:gd name="connsiteX4" fmla="*/ 0 w 2240297"/>
                <a:gd name="connsiteY4" fmla="*/ 0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97" h="1493531">
                  <a:moveTo>
                    <a:pt x="0" y="0"/>
                  </a:moveTo>
                  <a:lnTo>
                    <a:pt x="2240297" y="0"/>
                  </a:lnTo>
                  <a:lnTo>
                    <a:pt x="2240297" y="1493531"/>
                  </a:lnTo>
                  <a:lnTo>
                    <a:pt x="0" y="1493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rgbClr val="800000"/>
                  </a:solidFill>
                </a:rPr>
                <a:t>7000</a:t>
              </a:r>
              <a:endParaRPr lang="ru-RU" sz="2400" b="1" kern="1200" dirty="0">
                <a:solidFill>
                  <a:srgbClr val="800000"/>
                </a:solidFill>
              </a:endParaRPr>
            </a:p>
            <a:p>
              <a:pPr marL="285750" lvl="1" indent="-28575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 smtClean="0">
                  <a:solidFill>
                    <a:srgbClr val="800000"/>
                  </a:solidFill>
                </a:rPr>
                <a:t>Прочие с</a:t>
              </a:r>
              <a:r>
                <a:rPr lang="ru-RU" sz="2400" b="1" kern="1200" dirty="0" smtClean="0">
                  <a:solidFill>
                    <a:srgbClr val="800000"/>
                  </a:solidFill>
                </a:rPr>
                <a:t>чета БУ</a:t>
              </a:r>
              <a:endParaRPr lang="ru-RU" sz="2400" b="1" kern="1200" dirty="0">
                <a:solidFill>
                  <a:srgbClr val="800000"/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1203034">
              <a:off x="3170417" y="4236799"/>
              <a:ext cx="539391" cy="754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384693" y="32607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4045379" y="3356992"/>
            <a:ext cx="1750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Бух. учет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4932040" y="4882460"/>
            <a:ext cx="1642884" cy="1642884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5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СЕБЕСТОИМОСТЬ продукции (услуг)</a:t>
            </a:r>
            <a:endParaRPr lang="ru-RU" sz="15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 rot="3640185">
            <a:off x="4975306" y="4807926"/>
            <a:ext cx="384693" cy="65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607"/>
                </a:moveTo>
                <a:lnTo>
                  <a:pt x="384693" y="3260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олилиния 49"/>
          <p:cNvSpPr/>
          <p:nvPr/>
        </p:nvSpPr>
        <p:spPr>
          <a:xfrm>
            <a:off x="6660232" y="5221046"/>
            <a:ext cx="1584181" cy="1493531"/>
          </a:xfrm>
          <a:custGeom>
            <a:avLst/>
            <a:gdLst>
              <a:gd name="connsiteX0" fmla="*/ 0 w 2240297"/>
              <a:gd name="connsiteY0" fmla="*/ 0 h 1493531"/>
              <a:gd name="connsiteX1" fmla="*/ 2240297 w 2240297"/>
              <a:gd name="connsiteY1" fmla="*/ 0 h 1493531"/>
              <a:gd name="connsiteX2" fmla="*/ 2240297 w 2240297"/>
              <a:gd name="connsiteY2" fmla="*/ 1493531 h 1493531"/>
              <a:gd name="connsiteX3" fmla="*/ 0 w 2240297"/>
              <a:gd name="connsiteY3" fmla="*/ 1493531 h 1493531"/>
              <a:gd name="connsiteX4" fmla="*/ 0 w 2240297"/>
              <a:gd name="connsiteY4" fmla="*/ 0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297" h="1493531">
                <a:moveTo>
                  <a:pt x="0" y="0"/>
                </a:moveTo>
                <a:lnTo>
                  <a:pt x="2240297" y="0"/>
                </a:lnTo>
                <a:lnTo>
                  <a:pt x="2240297" y="1493531"/>
                </a:lnTo>
                <a:lnTo>
                  <a:pt x="0" y="14935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b="1" kern="1200" dirty="0" smtClean="0">
                <a:solidFill>
                  <a:srgbClr val="800000"/>
                </a:solidFill>
              </a:rPr>
              <a:t>7010</a:t>
            </a:r>
          </a:p>
        </p:txBody>
      </p:sp>
      <p:pic>
        <p:nvPicPr>
          <p:cNvPr id="76" name="Рисунок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40" y="4361273"/>
            <a:ext cx="1208749" cy="8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Рисунок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38" y="4740032"/>
            <a:ext cx="1093121" cy="7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466506" y="1627179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Отчеты БУ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</a:endParaRPr>
          </a:p>
        </p:txBody>
      </p:sp>
      <p:pic>
        <p:nvPicPr>
          <p:cNvPr id="79" name="Рисунок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2" y="4475705"/>
            <a:ext cx="1093121" cy="7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Рисунок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95" y="4918835"/>
            <a:ext cx="1208749" cy="8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олилиния 80"/>
          <p:cNvSpPr/>
          <p:nvPr/>
        </p:nvSpPr>
        <p:spPr>
          <a:xfrm rot="19998976">
            <a:off x="941477" y="3513450"/>
            <a:ext cx="471067" cy="65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607"/>
                </a:moveTo>
                <a:lnTo>
                  <a:pt x="471067" y="3260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Полилиния 81"/>
          <p:cNvSpPr/>
          <p:nvPr/>
        </p:nvSpPr>
        <p:spPr>
          <a:xfrm rot="1601024" flipV="1">
            <a:off x="2036269" y="3552775"/>
            <a:ext cx="533644" cy="469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607"/>
                </a:moveTo>
                <a:lnTo>
                  <a:pt x="471067" y="3260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TextBox 82"/>
          <p:cNvSpPr txBox="1"/>
          <p:nvPr/>
        </p:nvSpPr>
        <p:spPr>
          <a:xfrm>
            <a:off x="-396552" y="3716247"/>
            <a:ext cx="244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Объект строительства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19672" y="3720845"/>
            <a:ext cx="173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Проекты </a:t>
            </a:r>
            <a:r>
              <a:rPr lang="en-US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(</a:t>
            </a: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стройки</a:t>
            </a:r>
            <a:r>
              <a:rPr lang="en-US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)</a:t>
            </a:r>
            <a:r>
              <a:rPr lang="ru-RU" sz="2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</a:t>
            </a:r>
            <a:endParaRPr lang="ru-RU" sz="2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85" name="Стрелка вниз 84"/>
          <p:cNvSpPr/>
          <p:nvPr/>
        </p:nvSpPr>
        <p:spPr>
          <a:xfrm rot="5400000">
            <a:off x="3162512" y="3267025"/>
            <a:ext cx="640733" cy="5580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1" y="2060848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2270794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25" y="2391623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31" y="2601569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3068960"/>
            <a:ext cx="5112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ru-RU" sz="40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Обзор программной реализации</a:t>
            </a:r>
            <a:endParaRPr lang="ru-RU" sz="40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70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80528" y="2204864"/>
            <a:ext cx="19301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Нормативные ресурсы расценки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3219"/>
            <a:ext cx="7402513" cy="55721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трелка вниз 32"/>
          <p:cNvSpPr/>
          <p:nvPr/>
        </p:nvSpPr>
        <p:spPr>
          <a:xfrm rot="19238702">
            <a:off x="1619705" y="3553949"/>
            <a:ext cx="640732" cy="683458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35496" y="99415"/>
            <a:ext cx="9001000" cy="615553"/>
          </a:xfrm>
          <a:prstGeom prst="rect">
            <a:avLst/>
          </a:prstGeom>
          <a:solidFill>
            <a:srgbClr val="FBD353">
              <a:alpha val="46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ru-RU" sz="3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Планирование объема работ и затрат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62" y="-16098"/>
            <a:ext cx="852810" cy="85281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4" y="341990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4580821" y="836712"/>
            <a:ext cx="2236427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61926" y="4260677"/>
            <a:ext cx="1642407" cy="219430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267744" y="4269602"/>
            <a:ext cx="2101348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76624" y="860263"/>
            <a:ext cx="1850449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7503" y="3072620"/>
            <a:ext cx="2500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ВИДЫ ОПЕРАЦИЙ:</a:t>
            </a:r>
          </a:p>
          <a:p>
            <a:pPr indent="180000" defTabSz="1244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расход по накладной;</a:t>
            </a:r>
          </a:p>
          <a:p>
            <a:pPr indent="180000" defTabSz="1244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требование-накладная;</a:t>
            </a:r>
          </a:p>
          <a:p>
            <a:pPr indent="-180000" defTabSz="1244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расход с ордерного склада;</a:t>
            </a:r>
            <a:endParaRPr lang="ru-RU" sz="14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indent="-180000" defTabSz="1244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накладная на списание.</a:t>
            </a:r>
            <a:endParaRPr lang="ru-RU" sz="14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4485" y="786296"/>
            <a:ext cx="2515474" cy="109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анализ материальных затрат на строительство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1705" y="4242171"/>
            <a:ext cx="2327151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Журнал расхода материалов в строительстве (М-29)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264666"/>
            <a:ext cx="15952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Списание ТМЗ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802" y="836712"/>
            <a:ext cx="1384470" cy="108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Расходный ордер на товары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3" y="116632"/>
            <a:ext cx="8959006" cy="584775"/>
          </a:xfrm>
          <a:prstGeom prst="rect">
            <a:avLst/>
          </a:prstGeom>
          <a:solidFill>
            <a:srgbClr val="FBD353">
              <a:alpha val="46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Материальные затраты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471119" y="44625"/>
            <a:ext cx="1045810" cy="815638"/>
            <a:chOff x="119351" y="2237925"/>
            <a:chExt cx="2392011" cy="199460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8" y="2323501"/>
              <a:ext cx="1202886" cy="120288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938" y="2237925"/>
              <a:ext cx="1093533" cy="109353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51" y="2860216"/>
              <a:ext cx="869197" cy="100083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16" y="2471386"/>
              <a:ext cx="1761146" cy="176114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81" y="3351959"/>
              <a:ext cx="617269" cy="617269"/>
            </a:xfrm>
            <a:prstGeom prst="rect">
              <a:avLst/>
            </a:prstGeom>
          </p:spPr>
        </p:pic>
      </p:grpSp>
      <p:sp>
        <p:nvSpPr>
          <p:cNvPr id="32" name="Прямоугольник 31"/>
          <p:cNvSpPr/>
          <p:nvPr/>
        </p:nvSpPr>
        <p:spPr>
          <a:xfrm>
            <a:off x="6682170" y="4254070"/>
            <a:ext cx="221031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ОТЧЕТЫ БУ</a:t>
            </a:r>
          </a:p>
          <a:p>
            <a:pPr algn="ctr" defTabSz="1244600">
              <a:spcAft>
                <a:spcPts val="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949959" y="1078973"/>
            <a:ext cx="2158545" cy="2206011"/>
          </a:xfrm>
          <a:prstGeom prst="ellipse">
            <a:avLst/>
          </a:prstGeom>
          <a:gradFill flip="none" rotWithShape="1">
            <a:gsLst>
              <a:gs pos="0">
                <a:srgbClr val="E89F34"/>
              </a:gs>
              <a:gs pos="40000">
                <a:srgbClr val="FFC00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олилиния 34"/>
          <p:cNvSpPr/>
          <p:nvPr/>
        </p:nvSpPr>
        <p:spPr>
          <a:xfrm>
            <a:off x="7601565" y="1484784"/>
            <a:ext cx="1464944" cy="1507210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ПРЯМЫЕ </a:t>
            </a:r>
            <a:r>
              <a:rPr lang="ru-RU" sz="14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затраты</a:t>
            </a:r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ДТ 2931,8110</a:t>
            </a:r>
          </a:p>
          <a:p>
            <a:pPr lvl="0" algn="ctr"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3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КТ 1300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6105" y="1339152"/>
            <a:ext cx="35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Бух учет</a:t>
            </a:r>
            <a:endParaRPr lang="ru-RU" sz="16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4254485" y="5450242"/>
            <a:ext cx="360000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Стрелка вниз 37"/>
          <p:cNvSpPr/>
          <p:nvPr/>
        </p:nvSpPr>
        <p:spPr>
          <a:xfrm rot="16200000">
            <a:off x="4254485" y="1974006"/>
            <a:ext cx="360000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Стрелка вниз 38"/>
          <p:cNvSpPr/>
          <p:nvPr/>
        </p:nvSpPr>
        <p:spPr>
          <a:xfrm>
            <a:off x="7728116" y="3356992"/>
            <a:ext cx="360000" cy="776398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Стрелка вниз 39"/>
          <p:cNvSpPr/>
          <p:nvPr/>
        </p:nvSpPr>
        <p:spPr>
          <a:xfrm rot="5400000">
            <a:off x="6342716" y="2067447"/>
            <a:ext cx="360000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трелка вниз 40"/>
          <p:cNvSpPr/>
          <p:nvPr/>
        </p:nvSpPr>
        <p:spPr>
          <a:xfrm>
            <a:off x="3203888" y="3054571"/>
            <a:ext cx="360000" cy="105053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Выноска 1 (с границей) 43"/>
          <p:cNvSpPr/>
          <p:nvPr/>
        </p:nvSpPr>
        <p:spPr>
          <a:xfrm>
            <a:off x="477299" y="2803376"/>
            <a:ext cx="1430405" cy="1438796"/>
          </a:xfrm>
          <a:prstGeom prst="accentCallout1">
            <a:avLst>
              <a:gd name="adj1" fmla="val 15786"/>
              <a:gd name="adj2" fmla="val -27644"/>
              <a:gd name="adj3" fmla="val -384"/>
              <a:gd name="adj4" fmla="val 1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3137" y="858775"/>
            <a:ext cx="195083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 Определение объемов выполнения СМР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2878505">
            <a:off x="4047074" y="2790911"/>
            <a:ext cx="360000" cy="13607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Стрелка вниз 49"/>
          <p:cNvSpPr/>
          <p:nvPr/>
        </p:nvSpPr>
        <p:spPr>
          <a:xfrm rot="12878505">
            <a:off x="6429153" y="2762631"/>
            <a:ext cx="360000" cy="13607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трелка вниз 47"/>
          <p:cNvSpPr/>
          <p:nvPr/>
        </p:nvSpPr>
        <p:spPr>
          <a:xfrm rot="19164970">
            <a:off x="2293895" y="2827066"/>
            <a:ext cx="360000" cy="1360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8152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86" y="5588098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59" y="1926240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3" y="187750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9" y="1838939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18" y="523255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29" y="522722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5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99415"/>
            <a:ext cx="9001000" cy="584775"/>
          </a:xfrm>
          <a:prstGeom prst="rect">
            <a:avLst/>
          </a:prstGeom>
          <a:solidFill>
            <a:srgbClr val="FBD353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План-фактный анализ материальных затрат</a:t>
            </a:r>
            <a:endParaRPr lang="ru-RU" sz="3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" y="1340768"/>
            <a:ext cx="8582483" cy="400654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347864" y="4869160"/>
            <a:ext cx="4392488" cy="1728192"/>
          </a:xfrm>
          <a:prstGeom prst="wedgeRoundRectCallout">
            <a:avLst>
              <a:gd name="adj1" fmla="val 60574"/>
              <a:gd name="adj2" fmla="val -101449"/>
              <a:gd name="adj3" fmla="val 16667"/>
            </a:avLst>
          </a:prstGeom>
          <a:solidFill>
            <a:srgbClr val="F9DD77"/>
          </a:solidFill>
          <a:ln>
            <a:solidFill>
              <a:srgbClr val="E89F34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Отражает совокупные материальные затраты понесенные по объекту строительства. Позволяет выявлять отклонения фактических объемов затрат над плановыми.</a:t>
            </a: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0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2389</Words>
  <Application>Microsoft Office PowerPoint</Application>
  <PresentationFormat>Экран (4:3)</PresentationFormat>
  <Paragraphs>243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В. Нечаева</dc:creator>
  <cp:lastModifiedBy>Анастасия Р. Шумакова</cp:lastModifiedBy>
  <cp:revision>317</cp:revision>
  <cp:lastPrinted>2015-10-11T12:00:51Z</cp:lastPrinted>
  <dcterms:created xsi:type="dcterms:W3CDTF">2012-03-14T05:35:54Z</dcterms:created>
  <dcterms:modified xsi:type="dcterms:W3CDTF">2022-08-09T10:03:34Z</dcterms:modified>
</cp:coreProperties>
</file>