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  <p:sldMasterId id="2147483649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397" r:id="rId4"/>
    <p:sldId id="605" r:id="rId5"/>
    <p:sldId id="606" r:id="rId6"/>
    <p:sldId id="618" r:id="rId7"/>
    <p:sldId id="607" r:id="rId8"/>
    <p:sldId id="630" r:id="rId9"/>
    <p:sldId id="608" r:id="rId10"/>
    <p:sldId id="609" r:id="rId11"/>
    <p:sldId id="629" r:id="rId12"/>
    <p:sldId id="619" r:id="rId13"/>
    <p:sldId id="610" r:id="rId14"/>
    <p:sldId id="611" r:id="rId15"/>
    <p:sldId id="626" r:id="rId16"/>
    <p:sldId id="632" r:id="rId17"/>
    <p:sldId id="631" r:id="rId18"/>
    <p:sldId id="612" r:id="rId19"/>
    <p:sldId id="613" r:id="rId20"/>
    <p:sldId id="614" r:id="rId21"/>
    <p:sldId id="627" r:id="rId22"/>
    <p:sldId id="628" r:id="rId23"/>
    <p:sldId id="615" r:id="rId24"/>
    <p:sldId id="633" r:id="rId25"/>
    <p:sldId id="616" r:id="rId26"/>
    <p:sldId id="634" r:id="rId27"/>
    <p:sldId id="617" r:id="rId28"/>
    <p:sldId id="620" r:id="rId29"/>
    <p:sldId id="621" r:id="rId30"/>
    <p:sldId id="622" r:id="rId31"/>
    <p:sldId id="635" r:id="rId32"/>
    <p:sldId id="623" r:id="rId33"/>
    <p:sldId id="636" r:id="rId34"/>
    <p:sldId id="624" r:id="rId35"/>
    <p:sldId id="625" r:id="rId36"/>
  </p:sldIdLst>
  <p:sldSz cx="9144000" cy="6858000" type="screen4x3"/>
  <p:notesSz cx="9926638" cy="6797675"/>
  <p:embeddedFontLst>
    <p:embeddedFont>
      <p:font typeface="Futura PT Demi" charset="0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PT Dem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F9F9F9"/>
    <a:srgbClr val="E5E5E5"/>
    <a:srgbClr val="F5FBA3"/>
    <a:srgbClr val="FFC715"/>
    <a:srgbClr val="FFFFCC"/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94151" autoAdjust="0"/>
  </p:normalViewPr>
  <p:slideViewPr>
    <p:cSldViewPr snapToGrid="0">
      <p:cViewPr varScale="1">
        <p:scale>
          <a:sx n="109" d="100"/>
          <a:sy n="109" d="100"/>
        </p:scale>
        <p:origin x="-1674" y="-90"/>
      </p:cViewPr>
      <p:guideLst>
        <p:guide orient="horz" pos="1758"/>
        <p:guide pos="3379"/>
      </p:guideLst>
    </p:cSldViewPr>
  </p:slideViewPr>
  <p:outlineViewPr>
    <p:cViewPr>
      <p:scale>
        <a:sx n="33" d="100"/>
        <a:sy n="33" d="100"/>
      </p:scale>
      <p:origin x="0" y="16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62"/>
    </p:cViewPr>
  </p:sorterViewPr>
  <p:notesViewPr>
    <p:cSldViewPr snapToGrid="0">
      <p:cViewPr varScale="1">
        <p:scale>
          <a:sx n="71" d="100"/>
          <a:sy n="71" d="100"/>
        </p:scale>
        <p:origin x="-1788" y="-102"/>
      </p:cViewPr>
      <p:guideLst>
        <p:guide orient="horz" pos="2141"/>
        <p:guide pos="312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1DDCF2A6-BCE9-44EC-8CCF-B04965B9AD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EBCAC699-A9A3-41ED-80C2-A581182BC5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4" name="Rectangle 4">
            <a:extLst>
              <a:ext uri="{FF2B5EF4-FFF2-40B4-BE49-F238E27FC236}">
                <a16:creationId xmlns="" xmlns:a16="http://schemas.microsoft.com/office/drawing/2014/main" id="{FF881B1F-5C38-4A36-B27C-9F90A6BEA4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5" name="Rectangle 5">
            <a:extLst>
              <a:ext uri="{FF2B5EF4-FFF2-40B4-BE49-F238E27FC236}">
                <a16:creationId xmlns="" xmlns:a16="http://schemas.microsoft.com/office/drawing/2014/main" id="{D5C45952-CBD9-4487-8163-1CD8349BB9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2E3538-AD39-46E1-A3A6-F870CCA465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B156832C-331A-4987-A0E6-CBFD66C4E3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BF3D7786-D174-49CE-ACCF-F2E0E77BE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>
            <a:extLst>
              <a:ext uri="{FF2B5EF4-FFF2-40B4-BE49-F238E27FC236}">
                <a16:creationId xmlns="" xmlns:a16="http://schemas.microsoft.com/office/drawing/2014/main" id="{A4896829-A5D3-4700-A2CD-56A25C09CB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="" xmlns:a16="http://schemas.microsoft.com/office/drawing/2014/main" id="{97D9EBF8-405D-4A51-B7E6-F771B5F099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9" name="Rectangle 7">
            <a:extLst>
              <a:ext uri="{FF2B5EF4-FFF2-40B4-BE49-F238E27FC236}">
                <a16:creationId xmlns="" xmlns:a16="http://schemas.microsoft.com/office/drawing/2014/main" id="{6F809545-100F-4214-9BF4-0842F9CCD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627EB3-C280-400F-875B-10C211C075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8ADAEF-1955-497B-9015-C3CC27CF809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Титул_фон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Фон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A50F-2C2D-4672-AE85-93E337791B7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8698-9387-4A7A-B5D7-F5B1114A8BB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8" descr="Фон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72AC2F8F-C118-47CC-A043-43B2EBB6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97" y="2963591"/>
            <a:ext cx="8140700" cy="34009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3200" b="1" cap="all" dirty="0" smtClean="0"/>
              <a:t>1С-Рейтинг: Бухгалтерия ЖКХ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3200" b="1" cap="all" dirty="0" smtClean="0"/>
              <a:t>для </a:t>
            </a:r>
            <a:r>
              <a:rPr lang="ru-RU" altLang="ru-RU" sz="3200" b="1" cap="all" dirty="0" err="1" smtClean="0"/>
              <a:t>казахстана</a:t>
            </a:r>
            <a:endParaRPr lang="ru-RU" altLang="ru-RU" sz="3200" b="1" cap="all" dirty="0" smtClean="0"/>
          </a:p>
          <a:p>
            <a:pPr algn="r" eaLnBrk="1" hangingPunct="1">
              <a:spcAft>
                <a:spcPts val="600"/>
              </a:spcAft>
              <a:defRPr/>
            </a:pPr>
            <a:endParaRPr lang="ru-RU" altLang="ru-RU" sz="2400" cap="all" dirty="0" smtClean="0"/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2400" cap="all" dirty="0" smtClean="0"/>
              <a:t>Обзор основных возможностей</a:t>
            </a:r>
            <a:endParaRPr lang="en-US" altLang="ru-RU" sz="2400" cap="all" dirty="0" smtClean="0"/>
          </a:p>
          <a:p>
            <a:pPr algn="r" eaLnBrk="1" hangingPunct="1">
              <a:spcAft>
                <a:spcPts val="600"/>
              </a:spcAft>
              <a:defRPr/>
            </a:pPr>
            <a:endParaRPr lang="en-US" altLang="ru-RU" sz="2400" cap="all" dirty="0" smtClean="0"/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1600" cap="all" dirty="0" smtClean="0"/>
              <a:t>ТОО «1С-Рейтинг»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1600" cap="all" dirty="0" smtClean="0"/>
              <a:t>г. Усть-Каменогорск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altLang="ru-RU" sz="1600" cap="all" dirty="0" smtClean="0"/>
              <a:t>2022 г</a:t>
            </a:r>
            <a:endParaRPr lang="ru-RU" altLang="ru-RU" sz="16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Тарифы, начисления и оплаты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Тарифы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Расчет тарифов на основании утвержденной сметы расходов, либо ввод тарифов вручную. Тариф утверждается на квадратный метр, для каждого здания тариф может быть установлен индивидуально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188" y="4548533"/>
            <a:ext cx="5923007" cy="21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Начисление взносов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406" y="1391194"/>
            <a:ext cx="8229600" cy="4525963"/>
          </a:xfrm>
        </p:spPr>
        <p:txBody>
          <a:bodyPr/>
          <a:lstStyle/>
          <a:p>
            <a:r>
              <a:rPr lang="ru-RU" dirty="0" smtClean="0"/>
              <a:t>Начисление взносов производится специализированным документом.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763" y="2856411"/>
            <a:ext cx="6062019" cy="36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83725" y="5338354"/>
            <a:ext cx="5111931" cy="13237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Отражение по бухучету зависит от настроек (могут быть сформированы проводки документом начисления, либо сформированы документы реализации услуг)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252" y="2576521"/>
            <a:ext cx="4222161" cy="18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94811" y="2865120"/>
            <a:ext cx="16459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51165" y="4132216"/>
            <a:ext cx="653143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952206" y="3187338"/>
            <a:ext cx="2377440" cy="1071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Отчисления на кап. ремонт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Ведение учета взносов на капитальный ремонт (могут начислять отдельной строкой, по установленному тарифу, либо высчитываться из общей суммы текущих взносов по установленному проценту)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Отчисления на кап. ремонт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93" y="1507399"/>
            <a:ext cx="6727584" cy="32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27268" y="4955177"/>
            <a:ext cx="5111931" cy="13237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Если в параметрах учета отдельное начисление взносов на кап. ремонт отключено, тогда для каждого здания можно указать процент от текущих взносов, перечисляемый в счет накоплений на кап. ремонт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Отчисления на кап. ремонт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фактическом получении сумм взносов на кап. ремонт в системе формируются данные по накоплениям на кап. ремонт в разрезе зданий и помещений. Это позволяет видеть доступные к использованию накопления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388" y="3355426"/>
            <a:ext cx="4258492" cy="290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взносы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начисления целевых взносов (при необходимости дополнительного сбора средств на выполнение определенных работ)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235" y="3692434"/>
            <a:ext cx="5246727" cy="29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оплаты взносов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Учет оплаты взносов (через банк, кассу; в индивидуальном порядке или по предоставленному списку)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3188827"/>
            <a:ext cx="4558030" cy="345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15542" y="3178629"/>
            <a:ext cx="4075611" cy="644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Имеется возможность зарегистрировать оплату от абонента в индивидуальном порядке как через кассу, так и через банк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68389" y="4210595"/>
            <a:ext cx="3553097" cy="11103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Также имеется возможность заполнить ведомость приема оплаты и отразить оплату списком через кассу или банк (например, при получении списка платежей из платежных систем)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Специализированные банковские счета зданий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ведения учета специализированных банковских счетов зданий (открытых для хранения текущих взносов и накоплений на капитальный ремонт), расчет сумм, подлежащих перечислению на указанные счета зданий, на основании принятой от жильцов оплаты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Специализированные банковские счета зданий</a:t>
            </a:r>
            <a:endParaRPr lang="ru-RU" sz="28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5" y="1281979"/>
            <a:ext cx="4169030" cy="113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97" y="2479503"/>
            <a:ext cx="5571351" cy="17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845" y="4573920"/>
            <a:ext cx="7045970" cy="16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93919" y="1158241"/>
            <a:ext cx="4075611" cy="644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Для здания можно указать текущий и сберегательный (для накоплений на </a:t>
            </a:r>
            <a:r>
              <a:rPr lang="ru-RU" sz="1400" dirty="0" err="1" smtClean="0"/>
              <a:t>кап.ремонт</a:t>
            </a:r>
            <a:r>
              <a:rPr lang="ru-RU" sz="1400" dirty="0" smtClean="0"/>
              <a:t>) счета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39246" y="1911534"/>
            <a:ext cx="2834638" cy="10929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После получения оплаты от потребителей, система автоматически определит, на какой банковский счет должны поступить внесенные средства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1017" y="3213464"/>
            <a:ext cx="2834638" cy="1358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Подлежащие взносу на специализированные счета средства (полученные как в кассу, так и на операционный счет организации) можно проанализировать в отчетах.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74080" y="4811487"/>
            <a:ext cx="2834638" cy="1358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 помощи специальных мастеров можно быстро и удобно сформировать документы взноса из кассы в банк, либо перемещения с операционного счета на специализированные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flipH="1">
            <a:off x="2595154" y="1480458"/>
            <a:ext cx="2098765" cy="235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582194" y="3622766"/>
            <a:ext cx="387532" cy="161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20046" y="5556070"/>
            <a:ext cx="1280160" cy="200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Для кого разработан?</a:t>
            </a:r>
            <a:endParaRPr lang="ru-RU" altLang="ru-RU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1073" y="2018203"/>
            <a:ext cx="8547463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Программный продукт «1С-Рейтинг: Бухгалтерия ЖКХ для Казахстана» предназначен для ведения учета в организациях сферы ЖКХ (жилищно-коммунального хозяйства).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Может </a:t>
            </a:r>
            <a:r>
              <a:rPr lang="ru-RU" sz="2800" dirty="0" smtClean="0"/>
              <a:t>применяться для ведения оперативного и бухгалтерского учета в ОСИ (объединениях собственников имущества), ПТ (простых товариществах), КСК и других видах организаций и объединений.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Специализированные банковские счета зданий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82240" y="4323807"/>
            <a:ext cx="2834638" cy="1358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отдельном отчете можно проанализировать наличие средств на банковских счетах, в разрезе зданий, для которых они открыты</a:t>
            </a:r>
            <a:endParaRPr lang="ru-RU" sz="1400" dirty="0"/>
          </a:p>
        </p:txBody>
      </p:sp>
      <p:cxnSp>
        <p:nvCxnSpPr>
          <p:cNvPr id="15" name="Прямая со стрелкой 14"/>
          <p:cNvCxnSpPr>
            <a:endCxn id="10242" idx="2"/>
          </p:cNvCxnSpPr>
          <p:nvPr/>
        </p:nvCxnSpPr>
        <p:spPr>
          <a:xfrm flipV="1">
            <a:off x="4241074" y="3672795"/>
            <a:ext cx="0" cy="655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99" y="1882095"/>
            <a:ext cx="6737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взаиморасчетов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194"/>
            <a:ext cx="8229600" cy="4525963"/>
          </a:xfrm>
        </p:spPr>
        <p:txBody>
          <a:bodyPr/>
          <a:lstStyle/>
          <a:p>
            <a:r>
              <a:rPr lang="ru-RU" dirty="0"/>
              <a:t>Анализ взаиморасчетов в разрезе видов взносов, формирование списков должников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041" y="2814221"/>
            <a:ext cx="5286823" cy="33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взаиморасчетов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966" y="1575446"/>
            <a:ext cx="4608390" cy="43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25143" y="3313613"/>
            <a:ext cx="2834638" cy="1358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Список должников можно формировать в целом по зданию, или по каждому подъезду отдельно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Отслеживание использования денег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74"/>
            <a:ext cx="8229600" cy="2405743"/>
          </a:xfrm>
        </p:spPr>
        <p:txBody>
          <a:bodyPr/>
          <a:lstStyle/>
          <a:p>
            <a:r>
              <a:rPr lang="ru-RU" dirty="0"/>
              <a:t>Составление актов целевого использования денежных средств по результатам использования целевых взносов или накоплений на капитальный ремонт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Отслеживание использования денег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5" y="3372675"/>
            <a:ext cx="6818585" cy="325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1555" y="1262744"/>
            <a:ext cx="4075611" cy="1027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акте указываются документ приобретения материалов и услуг, оплаты поставщикам. С целью возможности проверки понесенных расходов советом дома или другим составом лиц.</a:t>
            </a:r>
            <a:endParaRPr lang="ru-RU" sz="1400" dirty="0"/>
          </a:p>
        </p:txBody>
      </p:sp>
      <p:cxnSp>
        <p:nvCxnSpPr>
          <p:cNvPr id="6" name="Прямая со стрелкой 5"/>
          <p:cNvCxnSpPr>
            <a:stCxn id="11" idx="1"/>
          </p:cNvCxnSpPr>
          <p:nvPr/>
        </p:nvCxnSpPr>
        <p:spPr>
          <a:xfrm flipH="1">
            <a:off x="4833257" y="2973977"/>
            <a:ext cx="2377440" cy="1005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210697" y="1767840"/>
            <a:ext cx="1728652" cy="2412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Акт можно составить по использованию определенного целевого взноса, либо по использованию средств, накопленных на кап. ремонт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06390" y="5630092"/>
            <a:ext cx="4075611" cy="1027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документе также можно рассчитать сумму целевого взноса, который необходимо дополнительно собрать для покрытия понесенных расходов</a:t>
            </a:r>
            <a:endParaRPr lang="ru-RU" sz="1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95303" y="2299063"/>
            <a:ext cx="448491" cy="2011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1"/>
          </p:cNvCxnSpPr>
          <p:nvPr/>
        </p:nvCxnSpPr>
        <p:spPr>
          <a:xfrm flipH="1" flipV="1">
            <a:off x="1920239" y="5595257"/>
            <a:ext cx="2386151" cy="548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Начисления и оплаты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Информирование собственников помещений о начислениях, задолженности и т.д. по электронной почте (с помощью механизма рассылки отчетов)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расходов и ее исполнение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расходов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Хранение утвержденной сметы расходов на год, по каждому дому. Ведение учета расходов в разрезе статей затрат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17" y="3152503"/>
            <a:ext cx="8936883" cy="356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сметы расходов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Учет фактически произведенных расходов в разрезе заложенных в смету статей затрат и </a:t>
            </a:r>
            <a:r>
              <a:rPr lang="ru-RU" dirty="0" smtClean="0"/>
              <a:t>зданий</a:t>
            </a:r>
          </a:p>
          <a:p>
            <a:r>
              <a:rPr lang="ru-RU" dirty="0" smtClean="0"/>
              <a:t>Сопоставление плановых и фактических расходов (отраженных в бухучете) производится по статьям затрат, а также по соответствию номенклатурных групп зданиям.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сметы расходов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50" y="1428206"/>
            <a:ext cx="6838839" cy="41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48938" y="4397829"/>
            <a:ext cx="4075611" cy="1027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системе автоматически создаются номенклатурные группы для каждого здания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решает?</a:t>
            </a:r>
            <a:endParaRPr lang="ru-RU" altLang="ru-RU" b="1" cap="all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6240" y="165245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Программный </a:t>
            </a:r>
            <a:r>
              <a:rPr lang="ru-RU" dirty="0" smtClean="0"/>
              <a:t>продукт </a:t>
            </a:r>
            <a:r>
              <a:rPr lang="ru-RU" dirty="0" smtClean="0"/>
              <a:t>позволяет вести учет:</a:t>
            </a:r>
          </a:p>
          <a:p>
            <a:r>
              <a:rPr lang="ru-RU" dirty="0" smtClean="0"/>
              <a:t>собственников имущества;</a:t>
            </a:r>
          </a:p>
          <a:p>
            <a:r>
              <a:rPr lang="ru-RU" dirty="0" smtClean="0"/>
              <a:t>взаиморасчетов </a:t>
            </a:r>
            <a:r>
              <a:rPr lang="ru-RU" dirty="0" smtClean="0"/>
              <a:t>с </a:t>
            </a:r>
            <a:r>
              <a:rPr lang="ru-RU" dirty="0" smtClean="0"/>
              <a:t>жильцами(начисление </a:t>
            </a:r>
            <a:r>
              <a:rPr lang="ru-RU" dirty="0" smtClean="0"/>
              <a:t>взносов и учет </a:t>
            </a:r>
            <a:r>
              <a:rPr lang="ru-RU" dirty="0" smtClean="0"/>
              <a:t>оплаты);</a:t>
            </a:r>
          </a:p>
          <a:p>
            <a:r>
              <a:rPr lang="ru-RU" dirty="0" smtClean="0"/>
              <a:t>сметы </a:t>
            </a:r>
            <a:r>
              <a:rPr lang="ru-RU" dirty="0" smtClean="0"/>
              <a:t>расходов и ее исполнения в разрезе статей затрат и </a:t>
            </a:r>
            <a:r>
              <a:rPr lang="ru-RU" dirty="0" smtClean="0"/>
              <a:t>зданий;</a:t>
            </a:r>
          </a:p>
          <a:p>
            <a:r>
              <a:rPr lang="ru-RU" dirty="0" smtClean="0"/>
              <a:t>формирование и рассылка отчетов владельцам имущества.</a:t>
            </a:r>
          </a:p>
          <a:p>
            <a:pPr>
              <a:buNone/>
            </a:pPr>
            <a:r>
              <a:rPr lang="ru-RU" dirty="0" smtClean="0"/>
              <a:t>Полноценный бухгалтерский и налоговый учет на базе 1С:Бухгалтерии для Казахстана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затрат в разрезе зданий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Автоматическое распределение расходов (в том числе на зарплату персонала) по зданиям, согласно заложенным в смете суммам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затрат в разрезе зданий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08" y="3152503"/>
            <a:ext cx="8657464" cy="339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63634" y="1236617"/>
            <a:ext cx="4275909" cy="2098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Чтобы затраты автоматически распределились по зданиям, пропорционально заложенным в смету расходам по зданиям, необходимо в способе отражения зарплаты, или при отражении затрат по приобретению услуг/материалов, указать статью затрат из сметы. При этом номенклатурную группу затрат оставить незаполненной. Затраты будут распределены автоматически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53840" y="3274423"/>
            <a:ext cx="1955074" cy="705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исполнения сметы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2824"/>
            <a:ext cx="8229600" cy="4525963"/>
          </a:xfrm>
        </p:spPr>
        <p:txBody>
          <a:bodyPr/>
          <a:lstStyle/>
          <a:p>
            <a:r>
              <a:rPr lang="ru-RU" dirty="0" err="1"/>
              <a:t>План-фактный</a:t>
            </a:r>
            <a:r>
              <a:rPr lang="ru-RU" dirty="0"/>
              <a:t> анализ исполнения сметы расходов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042" y="1975478"/>
            <a:ext cx="7407684" cy="47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96685" y="4868091"/>
            <a:ext cx="4275909" cy="11234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Отчет по исполнению формируется автоматически, на основании введенных смет и бухгалтерских данных по понесенным затратам</a:t>
            </a:r>
            <a:endParaRPr lang="ru-RU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Вопросы по функционалу: </a:t>
            </a:r>
            <a:endParaRPr lang="en-US" dirty="0" smtClean="0"/>
          </a:p>
          <a:p>
            <a:r>
              <a:rPr lang="en-US" dirty="0" smtClean="0"/>
              <a:t>fin@1c-rating.kz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собственников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собственников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Регистрация собственников жилья и их контактных данных, ведение истории смены собственников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02" y="3233284"/>
            <a:ext cx="8108682" cy="33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236822" y="2699657"/>
            <a:ext cx="1802675" cy="2072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Электронная почта собственника может использоваться для проведения рассылки отчетов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485" y="5146766"/>
            <a:ext cx="3235235" cy="15718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Сведения о собственниках вводятся специализированным документом, с возможностью сохранения истории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собственников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рабочем столе можно увидеть весь список зарегистрированных собственников с возможностью поиска по ФИО или адресу, с указанием наличия суммы задолженности, возможностью зарегистрировать прием оплаты, принятие заявки на обслуживание или сформировать отчеты по абоненту.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725" y="3235536"/>
            <a:ext cx="7588795" cy="328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проведенных собраний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Ведение протоколов проведенных собраний (обсуждавшиеся вопросы, принятые решения, состав участников)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64" y="3299006"/>
            <a:ext cx="71469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62353" y="4580707"/>
            <a:ext cx="1802675" cy="2072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 протоколам собраний можно также приложить любые электронные документы, в т.ч. </a:t>
            </a:r>
            <a:r>
              <a:rPr lang="ru-RU" sz="1600" dirty="0" err="1" smtClean="0"/>
              <a:t>скан-копии</a:t>
            </a:r>
            <a:r>
              <a:rPr lang="ru-RU" sz="1600" dirty="0" smtClean="0"/>
              <a:t> бумажных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Диспетчерский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491" y="1234440"/>
            <a:ext cx="4245429" cy="4739640"/>
          </a:xfrm>
        </p:spPr>
        <p:txBody>
          <a:bodyPr>
            <a:normAutofit/>
          </a:bodyPr>
          <a:lstStyle/>
          <a:p>
            <a:r>
              <a:rPr lang="ru-RU" sz="2800" dirty="0"/>
              <a:t>Учет заявок от жильцов, исполнителей и результатов выполнения заявок. Назначение и виды заявок определяются пользователем.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862" y="1231401"/>
            <a:ext cx="3992563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8538" y="4563291"/>
            <a:ext cx="3413760" cy="966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 рабочем столе расположен список заявок, ожидающих назначения исполнителей или фактического выполнения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Диспетчерский блок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6184" y="4624251"/>
            <a:ext cx="5608319" cy="2072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В заявке на обслуживание можно указать подробные сведения о проблеме или о результатах ее решения.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Также возможно управлять исполнителями (распределять заявки между сотрудниками или сторонними контрагентами – обслуживающими организациями).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Имеется отчет по истории подачи и исполнения заявок.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5" y="1264876"/>
            <a:ext cx="6990624" cy="32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Экран (4:3)</PresentationFormat>
  <Paragraphs>96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Futura PT Demi</vt:lpstr>
      <vt:lpstr>Calibri</vt:lpstr>
      <vt:lpstr>Оформление по умолчанию</vt:lpstr>
      <vt:lpstr>Специальное оформление</vt:lpstr>
      <vt:lpstr>Тема Office</vt:lpstr>
      <vt:lpstr>Слайд 1</vt:lpstr>
      <vt:lpstr>Для кого разработан?</vt:lpstr>
      <vt:lpstr>Какие задачи решает?</vt:lpstr>
      <vt:lpstr>Учет собственников</vt:lpstr>
      <vt:lpstr>Учет собственников</vt:lpstr>
      <vt:lpstr>Учет собственников</vt:lpstr>
      <vt:lpstr>Учет проведенных собраний</vt:lpstr>
      <vt:lpstr>Диспетчерский блок</vt:lpstr>
      <vt:lpstr>Диспетчерский блок</vt:lpstr>
      <vt:lpstr>Тарифы, начисления и оплаты</vt:lpstr>
      <vt:lpstr>Тарифы</vt:lpstr>
      <vt:lpstr>Начисление взносов</vt:lpstr>
      <vt:lpstr>Отчисления на кап. ремонт</vt:lpstr>
      <vt:lpstr>Отчисления на кап. ремонт</vt:lpstr>
      <vt:lpstr>Отчисления на кап. ремонт</vt:lpstr>
      <vt:lpstr>Целевые взносы</vt:lpstr>
      <vt:lpstr>Прием оплаты взносов</vt:lpstr>
      <vt:lpstr>Специализированные банковские счета зданий</vt:lpstr>
      <vt:lpstr>Специализированные банковские счета зданий</vt:lpstr>
      <vt:lpstr>Специализированные банковские счета зданий</vt:lpstr>
      <vt:lpstr>Анализ взаиморасчетов</vt:lpstr>
      <vt:lpstr>Анализ взаиморасчетов</vt:lpstr>
      <vt:lpstr>Отслеживание использования денег</vt:lpstr>
      <vt:lpstr>Отслеживание использования денег</vt:lpstr>
      <vt:lpstr>Начисления и оплаты</vt:lpstr>
      <vt:lpstr>Смета расходов и ее исполнение</vt:lpstr>
      <vt:lpstr>Смета расходов</vt:lpstr>
      <vt:lpstr>Исполнение сметы расходов</vt:lpstr>
      <vt:lpstr>Исполнение сметы расходов</vt:lpstr>
      <vt:lpstr>Учет затрат в разрезе зданий</vt:lpstr>
      <vt:lpstr>Учет затрат в разрезе зданий</vt:lpstr>
      <vt:lpstr>Анализ исполнения сметы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144</cp:revision>
  <cp:lastPrinted>2014-10-28T06:24:29Z</cp:lastPrinted>
  <dcterms:created xsi:type="dcterms:W3CDTF">2014-07-01T14:21:32Z</dcterms:created>
  <dcterms:modified xsi:type="dcterms:W3CDTF">2022-06-22T05:32:28Z</dcterms:modified>
</cp:coreProperties>
</file>