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3"/>
  </p:notesMasterIdLst>
  <p:sldIdLst>
    <p:sldId id="256" r:id="rId2"/>
    <p:sldId id="291" r:id="rId3"/>
    <p:sldId id="293" r:id="rId4"/>
    <p:sldId id="292" r:id="rId5"/>
    <p:sldId id="299" r:id="rId6"/>
    <p:sldId id="300" r:id="rId7"/>
    <p:sldId id="294" r:id="rId8"/>
    <p:sldId id="305" r:id="rId9"/>
    <p:sldId id="302" r:id="rId10"/>
    <p:sldId id="295" r:id="rId11"/>
    <p:sldId id="301" r:id="rId12"/>
    <p:sldId id="303" r:id="rId13"/>
    <p:sldId id="296" r:id="rId14"/>
    <p:sldId id="304" r:id="rId15"/>
    <p:sldId id="309" r:id="rId16"/>
    <p:sldId id="298" r:id="rId17"/>
    <p:sldId id="297" r:id="rId18"/>
    <p:sldId id="307" r:id="rId19"/>
    <p:sldId id="306" r:id="rId20"/>
    <p:sldId id="308" r:id="rId21"/>
    <p:sldId id="31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52D"/>
    <a:srgbClr val="FAFBFF"/>
    <a:srgbClr val="000066"/>
    <a:srgbClr val="003366"/>
    <a:srgbClr val="2F6ACB"/>
    <a:srgbClr val="3376C7"/>
    <a:srgbClr val="B6E7F6"/>
    <a:srgbClr val="E56D09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howGuides="1">
      <p:cViewPr varScale="1">
        <p:scale>
          <a:sx n="84" d="100"/>
          <a:sy n="84" d="100"/>
        </p:scale>
        <p:origin x="1397" y="77"/>
      </p:cViewPr>
      <p:guideLst>
        <p:guide orient="horz" pos="4065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59B238-B54E-4FD6-A5B0-6EDB6D168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5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B238-B54E-4FD6-A5B0-6EDB6D1685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B238-B54E-4FD6-A5B0-6EDB6D1685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B238-B54E-4FD6-A5B0-6EDB6D1685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B238-B54E-4FD6-A5B0-6EDB6D1685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 b="1" cap="none" spc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fld id="{AAFBF629-8A82-4A6B-BEBA-8FF160CFEF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5" descr="D:\Графика\Обои\Панорама - компиляция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92696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10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2E842-0850-4196-8353-96CB5E1A5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01EF9-E2A3-4A76-A482-815254D52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052736"/>
            <a:ext cx="4141787" cy="53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052736"/>
            <a:ext cx="4143375" cy="53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2925E7A9-BC6F-403C-B9C6-6F9D7853E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9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908720"/>
            <a:ext cx="8437562" cy="544604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568C12AB-28BE-412A-9D60-93912D62B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980728"/>
            <a:ext cx="8437562" cy="537403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8A8568D7-E0F5-4CD4-86D5-38E32D56D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3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908720"/>
            <a:ext cx="8437562" cy="544604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344927C7-4BE9-489D-A698-4FE697597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7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5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93427-E288-4303-9F07-F020B5A53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1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C39FD-88D6-4EFE-BB58-B463E867E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4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66DEA-8CCF-45B2-8EB2-C2C3A550CD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7B6C0-C79A-4C2E-912D-26254E455E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6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69C55-0895-4EF2-BA5A-384370017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7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833F3-15FA-41BC-B033-BB9542990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53AA-39BE-4D3C-8740-F11DE1244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1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90C70-E8D5-49BD-A337-3DA85A1D2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9" cstate="print">
            <a:lum/>
          </a:blip>
          <a:srcRect/>
          <a:stretch>
            <a:fillRect t="-8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052736"/>
            <a:ext cx="8437562" cy="53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1510320-9F1A-43FB-B4C6-0944613F7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71475" y="260648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526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none" spc="0">
          <a:ln w="1905"/>
          <a:solidFill>
            <a:srgbClr val="0066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D-1001885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892" y="4294058"/>
            <a:ext cx="3595149" cy="239077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780649"/>
            <a:ext cx="9144000" cy="0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52600"/>
            <a:ext cx="8696356" cy="1576388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Линейка «1С-Рейтинг: Финансы и </a:t>
            </a:r>
            <a:r>
              <a:rPr lang="ru-RU" sz="2400" dirty="0" err="1" smtClean="0">
                <a:solidFill>
                  <a:schemeClr val="tx2"/>
                </a:solidFill>
              </a:rPr>
              <a:t>Бюджетирование</a:t>
            </a:r>
            <a:r>
              <a:rPr lang="ru-RU" sz="2400" dirty="0" smtClean="0">
                <a:solidFill>
                  <a:schemeClr val="tx2"/>
                </a:solidFill>
              </a:rPr>
              <a:t>»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sz="4800" dirty="0" smtClean="0">
                <a:solidFill>
                  <a:srgbClr val="05852D"/>
                </a:solidFill>
              </a:rPr>
              <a:t>Согласование и утверждение документов</a:t>
            </a:r>
            <a:endParaRPr lang="en-US" sz="4800" dirty="0">
              <a:solidFill>
                <a:srgbClr val="05852D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19504"/>
            <a:ext cx="4572000" cy="381000"/>
          </a:xfrm>
          <a:noFill/>
          <a:ln/>
        </p:spPr>
        <p:txBody>
          <a:bodyPr/>
          <a:lstStyle/>
          <a:p>
            <a:r>
              <a:rPr lang="ru-RU" dirty="0" smtClean="0"/>
              <a:t>обеспечение контроля корректности документов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45041" y="6610350"/>
            <a:ext cx="381000" cy="247650"/>
          </a:xfrm>
        </p:spPr>
        <p:txBody>
          <a:bodyPr/>
          <a:lstStyle/>
          <a:p>
            <a:fld id="{AAFBF629-8A82-4A6B-BEBA-8FF160CFEFB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reeform 577"/>
          <p:cNvSpPr>
            <a:spLocks noEditPoints="1"/>
          </p:cNvSpPr>
          <p:nvPr/>
        </p:nvSpPr>
        <p:spPr bwMode="auto">
          <a:xfrm>
            <a:off x="7241004" y="832771"/>
            <a:ext cx="1885037" cy="350837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504" y="5537647"/>
            <a:ext cx="5558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Программные продукты:</a:t>
            </a:r>
          </a:p>
          <a:p>
            <a:r>
              <a:rPr lang="ru-RU" sz="1400" dirty="0" smtClean="0"/>
              <a:t>1С-Рейтинг</a:t>
            </a:r>
            <a:r>
              <a:rPr lang="ru-RU" sz="1400" dirty="0" smtClean="0"/>
              <a:t>: Комплексное </a:t>
            </a:r>
            <a:r>
              <a:rPr lang="ru-RU" sz="1400" dirty="0" smtClean="0"/>
              <a:t>управление финансами и бюджетирование;</a:t>
            </a:r>
          </a:p>
          <a:p>
            <a:r>
              <a:rPr lang="ru-RU" sz="1400" dirty="0" smtClean="0"/>
              <a:t>1С-Рейтинг</a:t>
            </a:r>
            <a:r>
              <a:rPr lang="ru-RU" sz="1400" dirty="0" smtClean="0"/>
              <a:t>: Бюджетирование </a:t>
            </a:r>
            <a:r>
              <a:rPr lang="ru-RU" sz="1400" dirty="0" smtClean="0"/>
              <a:t>предприятия;</a:t>
            </a:r>
          </a:p>
          <a:p>
            <a:r>
              <a:rPr lang="ru-RU" sz="1400" dirty="0" smtClean="0"/>
              <a:t>1С-Рейтинг</a:t>
            </a:r>
            <a:r>
              <a:rPr lang="ru-RU" sz="1400" dirty="0" smtClean="0"/>
              <a:t>: Управление </a:t>
            </a:r>
            <a:r>
              <a:rPr lang="ru-RU" sz="1400" dirty="0" smtClean="0"/>
              <a:t>финансами строительной организации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9" name="Рисунок 8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222" y="19291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Карточка этапа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2" y="1113316"/>
            <a:ext cx="7033870" cy="369602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814364" y="2132856"/>
            <a:ext cx="3024336" cy="2232248"/>
          </a:xfrm>
          <a:prstGeom prst="wedgeRoundRectCallout">
            <a:avLst>
              <a:gd name="adj1" fmla="val -78582"/>
              <a:gd name="adj2" fmla="val -2409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Для каждого этапа можно настроить </a:t>
            </a:r>
            <a:r>
              <a:rPr lang="ru-RU" b="1" dirty="0" smtClean="0"/>
              <a:t>контрольный срок исполнения</a:t>
            </a:r>
            <a:r>
              <a:rPr lang="ru-RU" dirty="0" smtClean="0"/>
              <a:t>. Можно будет получать отчеты по исполнительской дисциплине согласующих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297395" y="4896008"/>
            <a:ext cx="3168352" cy="1270362"/>
          </a:xfrm>
          <a:prstGeom prst="wedgeRoundRectCallout">
            <a:avLst>
              <a:gd name="adj1" fmla="val 12140"/>
              <a:gd name="adj2" fmla="val -11455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Также можно настроить </a:t>
            </a:r>
            <a:r>
              <a:rPr lang="ru-RU" b="1" dirty="0"/>
              <a:t>запрет проведения </a:t>
            </a:r>
            <a:r>
              <a:rPr lang="ru-RU" dirty="0"/>
              <a:t>или автоматическое проведение документов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052736"/>
            <a:ext cx="9144000" cy="5805264"/>
            <a:chOff x="0" y="743913"/>
            <a:chExt cx="9144000" cy="6114087"/>
          </a:xfrm>
        </p:grpSpPr>
        <p:pic>
          <p:nvPicPr>
            <p:cNvPr id="8" name="Рисунок 7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67" y="155098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Условия выполнения </a:t>
            </a:r>
            <a:br>
              <a:rPr lang="ru-RU" sz="3600" dirty="0" smtClean="0">
                <a:solidFill>
                  <a:srgbClr val="05852D"/>
                </a:solidFill>
              </a:rPr>
            </a:br>
            <a:r>
              <a:rPr lang="ru-RU" sz="3600" dirty="0" smtClean="0">
                <a:solidFill>
                  <a:srgbClr val="05852D"/>
                </a:solidFill>
              </a:rPr>
              <a:t>операций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4" y="1281993"/>
            <a:ext cx="5821074" cy="253690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44151"/>
            <a:ext cx="6554130" cy="206597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04236" y="5090679"/>
            <a:ext cx="6435244" cy="1490903"/>
          </a:xfrm>
          <a:prstGeom prst="wedgeRoundRectCallout">
            <a:avLst>
              <a:gd name="adj1" fmla="val 21307"/>
              <a:gd name="adj2" fmla="val -6886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 smtClean="0"/>
              <a:t>Помимо отдельных этапов согласования в системе используются </a:t>
            </a:r>
            <a:r>
              <a:rPr lang="ru-RU" sz="1600" b="1" dirty="0" smtClean="0"/>
              <a:t>«Условия выполнения операций по документам</a:t>
            </a:r>
            <a:r>
              <a:rPr lang="ru-RU" sz="1600" b="1" dirty="0" smtClean="0"/>
              <a:t>». </a:t>
            </a:r>
            <a:r>
              <a:rPr lang="ru-RU" sz="1600" dirty="0" smtClean="0"/>
              <a:t>Их можно использовать для настройки условия применения маршрута или формирования альтернативных вариантов маршрута.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695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196752"/>
            <a:ext cx="9144000" cy="5661248"/>
            <a:chOff x="0" y="743913"/>
            <a:chExt cx="9144000" cy="6114087"/>
          </a:xfrm>
        </p:grpSpPr>
        <p:pic>
          <p:nvPicPr>
            <p:cNvPr id="7" name="Рисунок 6" descr="ID-10018854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5783"/>
            <a:ext cx="8401050" cy="674687"/>
          </a:xfrm>
        </p:spPr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Форма редактирования условия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6" y="1881012"/>
            <a:ext cx="4801016" cy="390939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220072" y="1932708"/>
            <a:ext cx="3672408" cy="4225672"/>
          </a:xfrm>
          <a:prstGeom prst="wedgeRoundRectCallout">
            <a:avLst>
              <a:gd name="adj1" fmla="val -72596"/>
              <a:gd name="adj2" fmla="val 11134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b="1" dirty="0" smtClean="0"/>
              <a:t>Для каждого условия в окне редактирования заполняются определенные условия: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i="1" dirty="0"/>
              <a:t>Реквизит</a:t>
            </a:r>
            <a:r>
              <a:rPr lang="ru-RU" dirty="0"/>
              <a:t> </a:t>
            </a:r>
            <a:r>
              <a:rPr lang="ru-RU" dirty="0" smtClean="0"/>
              <a:t>–который сравнивается </a:t>
            </a:r>
            <a:r>
              <a:rPr lang="ru-RU" dirty="0"/>
              <a:t>с требуемым </a:t>
            </a:r>
            <a:r>
              <a:rPr lang="ru-RU" dirty="0" smtClean="0"/>
              <a:t>значением;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i="1" dirty="0"/>
              <a:t>Режим сравнения</a:t>
            </a:r>
            <a:r>
              <a:rPr lang="ru-RU" dirty="0"/>
              <a:t> – определяет способ получения </a:t>
            </a:r>
            <a:r>
              <a:rPr lang="ru-RU" dirty="0" smtClean="0"/>
              <a:t>значений;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i="1" dirty="0"/>
              <a:t>Вид сравнения – </a:t>
            </a:r>
            <a:r>
              <a:rPr lang="ru-RU" dirty="0"/>
              <a:t>определяет вид сравнения реквизита документа с полученным </a:t>
            </a:r>
            <a:r>
              <a:rPr lang="ru-RU" dirty="0" smtClean="0"/>
              <a:t>значением.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0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9" name="Рисунок 8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111" y="37563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Задачи согласования документов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7" y="955318"/>
            <a:ext cx="7073915" cy="336159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95046"/>
            <a:ext cx="6622354" cy="186706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896834" y="4596977"/>
            <a:ext cx="3024336" cy="1770501"/>
          </a:xfrm>
          <a:prstGeom prst="wedgeRoundRectCallout">
            <a:avLst>
              <a:gd name="adj1" fmla="val -65334"/>
              <a:gd name="adj2" fmla="val -4182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Можно настроить </a:t>
            </a:r>
            <a:r>
              <a:rPr lang="ru-RU" b="1" dirty="0" smtClean="0"/>
              <a:t>оповещение </a:t>
            </a:r>
            <a:r>
              <a:rPr lang="ru-RU" dirty="0" smtClean="0"/>
              <a:t>исполнителей задач согласования при помощи всплывающих окон – задач.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17127" y="5727881"/>
            <a:ext cx="3024336" cy="936104"/>
          </a:xfrm>
          <a:prstGeom prst="wedgeRoundRectCallout">
            <a:avLst>
              <a:gd name="adj1" fmla="val 21271"/>
              <a:gd name="adj2" fmla="val -8268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Также можно настроить отправку </a:t>
            </a:r>
            <a:r>
              <a:rPr lang="ru-RU" dirty="0" smtClean="0"/>
              <a:t>оповещений </a:t>
            </a:r>
            <a:r>
              <a:rPr lang="ru-RU" dirty="0"/>
              <a:t>по </a:t>
            </a:r>
            <a:r>
              <a:rPr lang="ru-RU" b="1" dirty="0"/>
              <a:t>электронной почте.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7" name="Рисунок 6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593" y="45677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Панель задач согласования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2" y="980728"/>
            <a:ext cx="8629035" cy="428836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9728" y="4760329"/>
            <a:ext cx="7020272" cy="1827115"/>
          </a:xfrm>
          <a:prstGeom prst="wedgeRoundRectCallout">
            <a:avLst>
              <a:gd name="adj1" fmla="val 13834"/>
              <a:gd name="adj2" fmla="val -62867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Для вывода списка имеющихся на согласование документов используется </a:t>
            </a:r>
            <a:r>
              <a:rPr lang="ru-RU" b="1" dirty="0" smtClean="0"/>
              <a:t>«Панель задач согласования и утверждения»</a:t>
            </a:r>
            <a:r>
              <a:rPr lang="ru-RU" dirty="0" smtClean="0"/>
              <a:t>. В данной обработке можно посмотреть какие документы находятся на рассмотрении, какие отклонены или уже согласованы. Визуальное оформление настраивается для каждого пользователя индивидуально.</a:t>
            </a:r>
          </a:p>
        </p:txBody>
      </p:sp>
    </p:spTree>
    <p:extLst>
      <p:ext uri="{BB962C8B-B14F-4D97-AF65-F5344CB8AC3E}">
        <p14:creationId xmlns:p14="http://schemas.microsoft.com/office/powerpoint/2010/main" val="18305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052736"/>
            <a:ext cx="9144000" cy="5805264"/>
            <a:chOff x="0" y="743913"/>
            <a:chExt cx="9144000" cy="6114087"/>
          </a:xfrm>
        </p:grpSpPr>
        <p:pic>
          <p:nvPicPr>
            <p:cNvPr id="7" name="Рисунок 6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63107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Переадресация задач согласования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6" y="1360293"/>
            <a:ext cx="8310767" cy="352140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247013" y="4747968"/>
            <a:ext cx="4176464" cy="1881432"/>
          </a:xfrm>
          <a:prstGeom prst="wedgeRoundRectCallout">
            <a:avLst>
              <a:gd name="adj1" fmla="val -57978"/>
              <a:gd name="adj2" fmla="val -4885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Для тех случаев, когда необходимо переадресовать задачи согласования на другого исполнителя, используется инструмент </a:t>
            </a:r>
            <a:r>
              <a:rPr lang="ru-RU" b="1" dirty="0" smtClean="0"/>
              <a:t>«Переадресация задач согласования»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64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7" name="Рисунок 6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85" y="45637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Согласование документов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5" y="1060732"/>
            <a:ext cx="6873836" cy="498391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364088" y="4243196"/>
            <a:ext cx="3024336" cy="2304256"/>
          </a:xfrm>
          <a:prstGeom prst="wedgeRoundRectCallout">
            <a:avLst>
              <a:gd name="adj1" fmla="val -63316"/>
              <a:gd name="adj2" fmla="val -4715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В окне </a:t>
            </a:r>
            <a:r>
              <a:rPr lang="ru-RU" b="1" dirty="0" smtClean="0"/>
              <a:t>утверждения документа </a:t>
            </a:r>
            <a:r>
              <a:rPr lang="ru-RU" dirty="0" smtClean="0"/>
              <a:t>можно получить различные отчеты по состоянию документа, а также выполнить непосредственные операции согласования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7" name="Рисунок 6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39" y="50858"/>
            <a:ext cx="8401050" cy="674687"/>
          </a:xfrm>
        </p:spPr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Версионирование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9" y="1247450"/>
            <a:ext cx="6576630" cy="497629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210144" y="2780928"/>
            <a:ext cx="2819712" cy="1656184"/>
          </a:xfrm>
          <a:prstGeom prst="wedgeRoundRectCallout">
            <a:avLst>
              <a:gd name="adj1" fmla="val -62758"/>
              <a:gd name="adj2" fmla="val -2173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Имеется возможность настройки </a:t>
            </a:r>
            <a:r>
              <a:rPr lang="ru-RU" b="1" dirty="0" smtClean="0"/>
              <a:t>версионирования</a:t>
            </a:r>
            <a:r>
              <a:rPr lang="ru-RU" dirty="0" smtClean="0"/>
              <a:t> для любых документов учетной системы.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1052736"/>
            <a:ext cx="9144000" cy="5805264"/>
            <a:chOff x="0" y="743913"/>
            <a:chExt cx="9144000" cy="6114087"/>
          </a:xfrm>
        </p:grpSpPr>
        <p:pic>
          <p:nvPicPr>
            <p:cNvPr id="24" name="Рисунок 23" descr="ID-10018854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14" y="175984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Виды отчетов подсистемы системы согласования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1203838" y="2276872"/>
            <a:ext cx="6443661" cy="3191804"/>
            <a:chOff x="1013202" y="2280455"/>
            <a:chExt cx="6443661" cy="3191804"/>
          </a:xfrm>
        </p:grpSpPr>
        <p:sp>
          <p:nvSpPr>
            <p:cNvPr id="9" name="Freeform 3"/>
            <p:cNvSpPr>
              <a:spLocks/>
            </p:cNvSpPr>
            <p:nvPr/>
          </p:nvSpPr>
          <p:spPr bwMode="gray">
            <a:xfrm flipH="1">
              <a:off x="1013202" y="2280456"/>
              <a:ext cx="2063750" cy="1015534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5393113" y="2280455"/>
              <a:ext cx="2063750" cy="1015535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gray">
            <a:xfrm>
              <a:off x="1029266" y="4464052"/>
              <a:ext cx="2063750" cy="1008207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6078"/>
                    <a:invGamma/>
                  </a:schemeClr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gray">
            <a:xfrm flipH="1">
              <a:off x="5393113" y="4464052"/>
              <a:ext cx="2063750" cy="1008207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white">
            <a:xfrm>
              <a:off x="1113073" y="2384780"/>
              <a:ext cx="1958962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Отчеты по структуре и настройкам 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white">
            <a:xfrm>
              <a:off x="5322920" y="2317926"/>
              <a:ext cx="2000264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Отчеты по спискам документов</a:t>
              </a:r>
              <a:endPara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white">
            <a:xfrm>
              <a:off x="1109431" y="4483172"/>
              <a:ext cx="2000264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Отчеты по отдельному документу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white">
            <a:xfrm>
              <a:off x="5376434" y="4565673"/>
              <a:ext cx="2000264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Отчеты по исполнительской дисциплине</a:t>
              </a:r>
              <a:endPara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gray">
            <a:xfrm>
              <a:off x="2592605" y="2802049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</a:t>
              </a:r>
              <a:endPara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gray">
            <a:xfrm>
              <a:off x="5551863" y="2801872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2</a:t>
              </a:r>
              <a:endPara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gray">
            <a:xfrm>
              <a:off x="2620607" y="4496867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4</a:t>
              </a:r>
              <a:endPara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gray">
            <a:xfrm>
              <a:off x="5551863" y="4496867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3</a:t>
              </a:r>
              <a:endPara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3153815" y="2823635"/>
              <a:ext cx="2192279" cy="21815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15699" y="2860094"/>
              <a:ext cx="735739" cy="86836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 bwMode="auto">
            <a:xfrm>
              <a:off x="3153815" y="3609853"/>
              <a:ext cx="2153777" cy="1410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Как узнать, кто согласовал документ, и на каком он этапе рассмотрения?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1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7" name="Рисунок 6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5758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Анализ утверждаемых документов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0" y="1196751"/>
            <a:ext cx="8683329" cy="3722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915816" y="4993122"/>
            <a:ext cx="5184576" cy="1562232"/>
          </a:xfrm>
          <a:prstGeom prst="wedgeRoundRectCallout">
            <a:avLst>
              <a:gd name="adj1" fmla="val -21203"/>
              <a:gd name="adj2" fmla="val -6529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Отчет </a:t>
            </a:r>
            <a:r>
              <a:rPr lang="ru-RU" b="1" dirty="0" smtClean="0"/>
              <a:t>«Документы на утверждении» </a:t>
            </a:r>
            <a:r>
              <a:rPr lang="ru-RU" dirty="0" smtClean="0"/>
              <a:t>позволяет получить перечень документов к утверждению с различными группировками, а также имеется возможность настройки отбора по конкретному исполнителю.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29" name="Рисунок 28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0" y="1476453"/>
            <a:ext cx="21431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latin typeface="+mn-lt"/>
              </a:rPr>
              <a:t>Когда речь идет о работе нескольких ответственных лиц над одним электронным документом, организация данного процесса «бумажным» способом – не самый лучший метод.</a:t>
            </a:r>
          </a:p>
          <a:p>
            <a:pPr>
              <a:defRPr/>
            </a:pPr>
            <a:endParaRPr lang="ru-RU" sz="1200" dirty="0">
              <a:latin typeface="+mn-lt"/>
            </a:endParaRPr>
          </a:p>
          <a:p>
            <a:pPr>
              <a:defRPr/>
            </a:pPr>
            <a:r>
              <a:rPr lang="ru-RU" sz="1200" dirty="0">
                <a:latin typeface="+mn-lt"/>
              </a:rPr>
              <a:t>Кроме того, без автоматизации данного процесса, для получения оперативной информации о согласованности документа требуется много звонков или личных контактов с другими ответственными</a:t>
            </a:r>
          </a:p>
        </p:txBody>
      </p:sp>
      <p:pic>
        <p:nvPicPr>
          <p:cNvPr id="35871" name="Picture 13" descr="C:\Users\M_Dolgin\AppData\Local\Microsoft\Windows\Temporary Internet Files\Content.IE5\Q17SSZTD\MP90044312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40844"/>
            <a:ext cx="4769489" cy="317404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па 45"/>
          <p:cNvGrpSpPr>
            <a:grpSpLocks noChangeAspect="1"/>
          </p:cNvGrpSpPr>
          <p:nvPr/>
        </p:nvGrpSpPr>
        <p:grpSpPr bwMode="auto">
          <a:xfrm>
            <a:off x="1900258" y="4857760"/>
            <a:ext cx="1800225" cy="1871662"/>
            <a:chOff x="7643802" y="3328913"/>
            <a:chExt cx="2521885" cy="26219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643802" y="3428987"/>
              <a:ext cx="2521885" cy="252187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68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4682" y="3328913"/>
              <a:ext cx="1122725" cy="9986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7643803" y="4329592"/>
              <a:ext cx="2502200" cy="14228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ln w="1905"/>
                  <a:solidFill>
                    <a:srgbClr val="C00000"/>
                  </a:solidFill>
                  <a:latin typeface="+mn-lt"/>
                </a:rPr>
                <a:t>Как предотвратить появление нежелательных или некорректных документов?</a:t>
              </a:r>
            </a:p>
          </p:txBody>
        </p:sp>
      </p:grpSp>
      <p:grpSp>
        <p:nvGrpSpPr>
          <p:cNvPr id="3" name="Группа 45"/>
          <p:cNvGrpSpPr>
            <a:grpSpLocks noChangeAspect="1"/>
          </p:cNvGrpSpPr>
          <p:nvPr/>
        </p:nvGrpSpPr>
        <p:grpSpPr bwMode="auto">
          <a:xfrm>
            <a:off x="3843358" y="4914910"/>
            <a:ext cx="1800225" cy="1824037"/>
            <a:chOff x="7643802" y="3395737"/>
            <a:chExt cx="2521885" cy="255603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643802" y="3429105"/>
              <a:ext cx="2521885" cy="252266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65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44594" y="3395737"/>
              <a:ext cx="1201055" cy="94493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7643803" y="4227461"/>
              <a:ext cx="2502200" cy="16820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ln w="1905"/>
                  <a:solidFill>
                    <a:srgbClr val="C00000"/>
                  </a:solidFill>
                  <a:latin typeface="+mn-lt"/>
                </a:rPr>
                <a:t>Как обеспечить проверку документов ответственными до появления проблем?</a:t>
              </a:r>
            </a:p>
          </p:txBody>
        </p:sp>
      </p:grpSp>
      <p:grpSp>
        <p:nvGrpSpPr>
          <p:cNvPr id="4" name="Группа 45"/>
          <p:cNvGrpSpPr>
            <a:grpSpLocks noChangeAspect="1"/>
          </p:cNvGrpSpPr>
          <p:nvPr/>
        </p:nvGrpSpPr>
        <p:grpSpPr bwMode="auto">
          <a:xfrm>
            <a:off x="7215206" y="3214686"/>
            <a:ext cx="1800225" cy="1800225"/>
            <a:chOff x="7643802" y="3428998"/>
            <a:chExt cx="2521885" cy="2521864"/>
          </a:xfrm>
        </p:grpSpPr>
        <p:sp>
          <p:nvSpPr>
            <p:cNvPr id="38" name="Прямоугольник 37"/>
            <p:cNvSpPr>
              <a:spLocks/>
            </p:cNvSpPr>
            <p:nvPr/>
          </p:nvSpPr>
          <p:spPr>
            <a:xfrm>
              <a:off x="7643802" y="3428998"/>
              <a:ext cx="2521885" cy="252186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59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31333" y="3526844"/>
              <a:ext cx="1274168" cy="8232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40" name="TextBox 39"/>
            <p:cNvSpPr txBox="1"/>
            <p:nvPr/>
          </p:nvSpPr>
          <p:spPr>
            <a:xfrm>
              <a:off x="7643802" y="4329593"/>
              <a:ext cx="2502200" cy="13365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latin typeface="+mn-lt"/>
                </a:rPr>
                <a:t>Как запретить изменение согласованного документа?</a:t>
              </a:r>
            </a:p>
          </p:txBody>
        </p:sp>
      </p:grpSp>
      <p:grpSp>
        <p:nvGrpSpPr>
          <p:cNvPr id="5" name="Группа 45"/>
          <p:cNvGrpSpPr>
            <a:grpSpLocks noChangeAspect="1"/>
          </p:cNvGrpSpPr>
          <p:nvPr/>
        </p:nvGrpSpPr>
        <p:grpSpPr bwMode="auto">
          <a:xfrm>
            <a:off x="7215206" y="1285860"/>
            <a:ext cx="1800225" cy="1839627"/>
            <a:chOff x="7643802" y="3391020"/>
            <a:chExt cx="2521885" cy="257675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643802" y="3428822"/>
              <a:ext cx="2521885" cy="252156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56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44684" y="3391020"/>
              <a:ext cx="900794" cy="106304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Box 43"/>
            <p:cNvSpPr txBox="1"/>
            <p:nvPr/>
          </p:nvSpPr>
          <p:spPr>
            <a:xfrm>
              <a:off x="7643803" y="4329591"/>
              <a:ext cx="2502200" cy="1638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latin typeface="+mn-lt"/>
                </a:rPr>
                <a:t>Как узнать, кто согласовал документ, и на каком он этапе рассмотрения?</a:t>
              </a:r>
            </a:p>
          </p:txBody>
        </p:sp>
      </p:grpSp>
      <p:sp>
        <p:nvSpPr>
          <p:cNvPr id="37" name="Rectangle 50"/>
          <p:cNvSpPr txBox="1">
            <a:spLocks noChangeArrowheads="1"/>
          </p:cNvSpPr>
          <p:nvPr/>
        </p:nvSpPr>
        <p:spPr>
          <a:xfrm>
            <a:off x="142844" y="896925"/>
            <a:ext cx="8401050" cy="6746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Предпосылки для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автоматизации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45"/>
          <p:cNvGrpSpPr>
            <a:grpSpLocks noChangeAspect="1"/>
          </p:cNvGrpSpPr>
          <p:nvPr/>
        </p:nvGrpSpPr>
        <p:grpSpPr bwMode="auto">
          <a:xfrm>
            <a:off x="5772171" y="4916497"/>
            <a:ext cx="1800225" cy="1812557"/>
            <a:chOff x="7643802" y="3429000"/>
            <a:chExt cx="2521885" cy="2538659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7643802" y="3429000"/>
              <a:ext cx="2521885" cy="2521387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62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44040" y="3526844"/>
              <a:ext cx="1955168" cy="82322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Box 35"/>
            <p:cNvSpPr txBox="1"/>
            <p:nvPr/>
          </p:nvSpPr>
          <p:spPr>
            <a:xfrm>
              <a:off x="7643803" y="4329591"/>
              <a:ext cx="2502200" cy="16380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latin typeface="+mn-lt"/>
                </a:rPr>
                <a:t>Как организовать коллективную работу над важным документом</a:t>
              </a:r>
              <a:r>
                <a:rPr lang="ru-RU" sz="1200" b="1" dirty="0">
                  <a:ln w="1905"/>
                  <a:solidFill>
                    <a:srgbClr val="C00000"/>
                  </a:solidFill>
                  <a:latin typeface="+mn-lt"/>
                </a:rPr>
                <a:t>?</a:t>
              </a: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980728"/>
            <a:ext cx="9144000" cy="5877272"/>
            <a:chOff x="0" y="743913"/>
            <a:chExt cx="9144000" cy="6114087"/>
          </a:xfrm>
        </p:grpSpPr>
        <p:pic>
          <p:nvPicPr>
            <p:cNvPr id="8" name="Рисунок 7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82" y="112977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Анализ просрочек на маршрутах согласования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2" y="1209106"/>
            <a:ext cx="7675989" cy="353584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331640" y="4615233"/>
            <a:ext cx="3432323" cy="2023295"/>
          </a:xfrm>
          <a:prstGeom prst="wedgeRoundRectCallout">
            <a:avLst>
              <a:gd name="adj1" fmla="val 59770"/>
              <a:gd name="adj2" fmla="val -4211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Отчет </a:t>
            </a:r>
            <a:r>
              <a:rPr lang="ru-RU" b="1" dirty="0" smtClean="0"/>
              <a:t>«Анализ просрочек» </a:t>
            </a:r>
            <a:r>
              <a:rPr lang="ru-RU" dirty="0" smtClean="0"/>
              <a:t>выводит информация по общему количеству исполненных задач, по количеству своевременно исполненных, а также по процентам исполнения.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D-1001885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3913"/>
            <a:ext cx="9144000" cy="611408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762280"/>
            <a:ext cx="9126041" cy="6077351"/>
          </a:xfrm>
          <a:prstGeom prst="rect">
            <a:avLst/>
          </a:prstGeom>
          <a:solidFill>
            <a:srgbClr val="FAFB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80649"/>
            <a:ext cx="9144000" cy="0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45041" y="6610350"/>
            <a:ext cx="381000" cy="247650"/>
          </a:xfrm>
        </p:spPr>
        <p:txBody>
          <a:bodyPr/>
          <a:lstStyle/>
          <a:p>
            <a:fld id="{AAFBF629-8A82-4A6B-BEBA-8FF160CFEFB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reeform 577"/>
          <p:cNvSpPr>
            <a:spLocks noEditPoints="1"/>
          </p:cNvSpPr>
          <p:nvPr/>
        </p:nvSpPr>
        <p:spPr bwMode="auto">
          <a:xfrm>
            <a:off x="7241004" y="832771"/>
            <a:ext cx="1885037" cy="350837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Заголовок 5"/>
          <p:cNvSpPr txBox="1">
            <a:spLocks/>
          </p:cNvSpPr>
          <p:nvPr/>
        </p:nvSpPr>
        <p:spPr bwMode="gray">
          <a:xfrm>
            <a:off x="1331640" y="3212976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none" spc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800" kern="0" smtClean="0">
                <a:solidFill>
                  <a:srgbClr val="05852D"/>
                </a:solidFill>
              </a:rPr>
              <a:t>Спасибо за внимание! </a:t>
            </a:r>
            <a:endParaRPr lang="ru-RU" sz="4800" kern="0" dirty="0">
              <a:solidFill>
                <a:srgbClr val="05852D"/>
              </a:solidFill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3131840" y="5661248"/>
            <a:ext cx="12241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b="1" kern="0" dirty="0">
                <a:latin typeface="+mn-lt"/>
              </a:rPr>
              <a:t>E-mail</a:t>
            </a:r>
            <a:r>
              <a:rPr lang="ru-RU" sz="2000" b="1" kern="0" dirty="0">
                <a:latin typeface="+mn-lt"/>
              </a:rPr>
              <a:t>:</a:t>
            </a:r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131840" y="6093296"/>
            <a:ext cx="172819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400" b="1" kern="0" dirty="0">
                <a:latin typeface="+mn-lt"/>
              </a:rPr>
              <a:t>На сайте: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5532" y="6093296"/>
            <a:ext cx="41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376C7"/>
                </a:solidFill>
              </a:rPr>
              <a:t>http://1c-rating.kz/sol/compfin</a:t>
            </a:r>
            <a:endParaRPr lang="ru-RU" sz="2400" dirty="0">
              <a:solidFill>
                <a:srgbClr val="3376C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55532" y="5631631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dirty="0">
                <a:solidFill>
                  <a:srgbClr val="3376C7"/>
                </a:solidFill>
              </a:rPr>
              <a:t>fin@1c-rating.kz</a:t>
            </a:r>
            <a:endParaRPr lang="en-US" altLang="ru-RU" sz="2000" dirty="0">
              <a:solidFill>
                <a:srgbClr val="3376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24" name="Рисунок 23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911" name="Picture 13" descr="C:\Users\M_Dolgin\AppData\Local\Microsoft\Windows\Temporary Internet Files\Content.IE5\Q17SSZTD\MP90044312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1" y="1428736"/>
            <a:ext cx="4769489" cy="317404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па 62"/>
          <p:cNvGrpSpPr>
            <a:grpSpLocks/>
          </p:cNvGrpSpPr>
          <p:nvPr/>
        </p:nvGrpSpPr>
        <p:grpSpPr bwMode="auto">
          <a:xfrm>
            <a:off x="5072066" y="2357460"/>
            <a:ext cx="3709988" cy="4214812"/>
            <a:chOff x="5286380" y="2500306"/>
            <a:chExt cx="3710395" cy="4214841"/>
          </a:xfrm>
        </p:grpSpPr>
        <p:sp>
          <p:nvSpPr>
            <p:cNvPr id="26" name="Прямоугольник 25"/>
            <p:cNvSpPr/>
            <p:nvPr/>
          </p:nvSpPr>
          <p:spPr bwMode="auto">
            <a:xfrm>
              <a:off x="5286380" y="2500306"/>
              <a:ext cx="3710395" cy="421484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906" name="TextBox 32"/>
            <p:cNvSpPr txBox="1">
              <a:spLocks noChangeArrowheads="1"/>
            </p:cNvSpPr>
            <p:nvPr/>
          </p:nvSpPr>
          <p:spPr bwMode="auto">
            <a:xfrm>
              <a:off x="5435600" y="2571744"/>
              <a:ext cx="3422680" cy="3693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</a:rPr>
                <a:t>Назначение подсистемы</a:t>
              </a:r>
            </a:p>
          </p:txBody>
        </p:sp>
      </p:grpSp>
      <p:grpSp>
        <p:nvGrpSpPr>
          <p:cNvPr id="3" name="Группа 61"/>
          <p:cNvGrpSpPr>
            <a:grpSpLocks/>
          </p:cNvGrpSpPr>
          <p:nvPr/>
        </p:nvGrpSpPr>
        <p:grpSpPr bwMode="auto">
          <a:xfrm>
            <a:off x="5072066" y="3011510"/>
            <a:ext cx="3714750" cy="796925"/>
            <a:chOff x="5286380" y="3153872"/>
            <a:chExt cx="3714776" cy="797219"/>
          </a:xfrm>
        </p:grpSpPr>
        <p:pic>
          <p:nvPicPr>
            <p:cNvPr id="36902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3153872"/>
              <a:ext cx="1162426" cy="48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 bwMode="auto">
            <a:xfrm>
              <a:off x="5357818" y="3643314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пользователей над документами</a:t>
              </a: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6429388" y="3191532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1. Организация процессов совместной работы</a:t>
              </a:r>
            </a:p>
          </p:txBody>
        </p:sp>
      </p:grpSp>
      <p:grpSp>
        <p:nvGrpSpPr>
          <p:cNvPr id="4" name="Группа 60"/>
          <p:cNvGrpSpPr>
            <a:grpSpLocks/>
          </p:cNvGrpSpPr>
          <p:nvPr/>
        </p:nvGrpSpPr>
        <p:grpSpPr bwMode="auto">
          <a:xfrm>
            <a:off x="5280029" y="3940197"/>
            <a:ext cx="3649662" cy="560388"/>
            <a:chOff x="5494768" y="4082566"/>
            <a:chExt cx="3649232" cy="560880"/>
          </a:xfrm>
        </p:grpSpPr>
        <p:pic>
          <p:nvPicPr>
            <p:cNvPr id="36900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4768" y="4082566"/>
              <a:ext cx="888525" cy="48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 bwMode="auto">
            <a:xfrm>
              <a:off x="6429388" y="4120226"/>
              <a:ext cx="2714612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2. Автоматизация процесса визирования документов</a:t>
              </a:r>
            </a:p>
          </p:txBody>
        </p:sp>
      </p:grpSp>
      <p:grpSp>
        <p:nvGrpSpPr>
          <p:cNvPr id="5" name="Группа 57"/>
          <p:cNvGrpSpPr>
            <a:grpSpLocks/>
          </p:cNvGrpSpPr>
          <p:nvPr/>
        </p:nvGrpSpPr>
        <p:grpSpPr bwMode="auto">
          <a:xfrm>
            <a:off x="5143504" y="4508522"/>
            <a:ext cx="3643312" cy="920750"/>
            <a:chOff x="5357818" y="4579904"/>
            <a:chExt cx="3643338" cy="920798"/>
          </a:xfrm>
        </p:grpSpPr>
        <p:pic>
          <p:nvPicPr>
            <p:cNvPr id="36897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92462" y="4579904"/>
              <a:ext cx="765488" cy="68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5357818" y="5192925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несанкционированного изменения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429388" y="4741143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3. Защита утверждаемых документов от</a:t>
              </a:r>
            </a:p>
          </p:txBody>
        </p:sp>
      </p:grpSp>
      <p:grpSp>
        <p:nvGrpSpPr>
          <p:cNvPr id="6" name="Группа 59"/>
          <p:cNvGrpSpPr>
            <a:grpSpLocks/>
          </p:cNvGrpSpPr>
          <p:nvPr/>
        </p:nvGrpSpPr>
        <p:grpSpPr bwMode="auto">
          <a:xfrm>
            <a:off x="5143504" y="5446735"/>
            <a:ext cx="3643312" cy="1054100"/>
            <a:chOff x="5357818" y="5590099"/>
            <a:chExt cx="3643338" cy="1053611"/>
          </a:xfrm>
        </p:grpSpPr>
        <p:pic>
          <p:nvPicPr>
            <p:cNvPr id="36894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63011" y="5590099"/>
              <a:ext cx="623501" cy="74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 bwMode="auto">
            <a:xfrm>
              <a:off x="5357818" y="6335933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согласования и утверждения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429388" y="5884151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4. Управление задачами пользователей в процессе</a:t>
              </a:r>
            </a:p>
          </p:txBody>
        </p:sp>
      </p:grpSp>
      <p:sp>
        <p:nvSpPr>
          <p:cNvPr id="52" name="Rectangle 50"/>
          <p:cNvSpPr txBox="1">
            <a:spLocks noChangeArrowheads="1"/>
          </p:cNvSpPr>
          <p:nvPr/>
        </p:nvSpPr>
        <p:spPr>
          <a:xfrm>
            <a:off x="142844" y="896925"/>
            <a:ext cx="8401050" cy="6746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Назначение подсистемы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24" name="Рисунок 23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911" name="Picture 13" descr="C:\Users\M_Dolgin\AppData\Local\Microsoft\Windows\Temporary Internet Files\Content.IE5\Q17SSZTD\MP90044312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1" y="1428736"/>
            <a:ext cx="4769489" cy="317404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Группа 63"/>
          <p:cNvGrpSpPr>
            <a:grpSpLocks/>
          </p:cNvGrpSpPr>
          <p:nvPr/>
        </p:nvGrpSpPr>
        <p:grpSpPr bwMode="auto">
          <a:xfrm>
            <a:off x="5072066" y="2357430"/>
            <a:ext cx="3714750" cy="4214812"/>
            <a:chOff x="5286380" y="2500306"/>
            <a:chExt cx="3714776" cy="4214841"/>
          </a:xfrm>
        </p:grpSpPr>
        <p:sp>
          <p:nvSpPr>
            <p:cNvPr id="65" name="Прямоугольник 64"/>
            <p:cNvSpPr/>
            <p:nvPr/>
          </p:nvSpPr>
          <p:spPr bwMode="auto">
            <a:xfrm>
              <a:off x="5286380" y="2500306"/>
              <a:ext cx="3710014" cy="4214841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893" name="TextBox 65"/>
            <p:cNvSpPr txBox="1">
              <a:spLocks noChangeArrowheads="1"/>
            </p:cNvSpPr>
            <p:nvPr/>
          </p:nvSpPr>
          <p:spPr bwMode="auto">
            <a:xfrm>
              <a:off x="5286380" y="2571744"/>
              <a:ext cx="3714776" cy="3693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Возможности подсистемы</a:t>
              </a:r>
            </a:p>
          </p:txBody>
        </p:sp>
      </p:grpSp>
      <p:grpSp>
        <p:nvGrpSpPr>
          <p:cNvPr id="3" name="Группа 66"/>
          <p:cNvGrpSpPr>
            <a:grpSpLocks/>
          </p:cNvGrpSpPr>
          <p:nvPr/>
        </p:nvGrpSpPr>
        <p:grpSpPr bwMode="auto">
          <a:xfrm>
            <a:off x="5095879" y="2928930"/>
            <a:ext cx="3690937" cy="879475"/>
            <a:chOff x="5309744" y="3071810"/>
            <a:chExt cx="3691412" cy="879281"/>
          </a:xfrm>
        </p:grpSpPr>
        <p:pic>
          <p:nvPicPr>
            <p:cNvPr id="36889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09744" y="3071810"/>
              <a:ext cx="83389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5357818" y="3643314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согласования и утверждения</a:t>
              </a: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6429388" y="3191532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1. Создание произвольных маршрутов </a:t>
              </a:r>
            </a:p>
          </p:txBody>
        </p:sp>
      </p:grpSp>
      <p:grpSp>
        <p:nvGrpSpPr>
          <p:cNvPr id="4" name="Группа 73"/>
          <p:cNvGrpSpPr>
            <a:grpSpLocks/>
          </p:cNvGrpSpPr>
          <p:nvPr/>
        </p:nvGrpSpPr>
        <p:grpSpPr bwMode="auto">
          <a:xfrm>
            <a:off x="5429254" y="3846505"/>
            <a:ext cx="3500437" cy="654050"/>
            <a:chOff x="5643571" y="3989274"/>
            <a:chExt cx="3500429" cy="654172"/>
          </a:xfrm>
        </p:grpSpPr>
        <p:pic>
          <p:nvPicPr>
            <p:cNvPr id="36887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3571" y="3989274"/>
              <a:ext cx="785817" cy="63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6429388" y="4120226"/>
              <a:ext cx="2714612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2. Управление движением документов по маршрутам</a:t>
              </a:r>
            </a:p>
          </p:txBody>
        </p:sp>
      </p:grpSp>
      <p:grpSp>
        <p:nvGrpSpPr>
          <p:cNvPr id="5" name="Группа 76"/>
          <p:cNvGrpSpPr>
            <a:grpSpLocks/>
          </p:cNvGrpSpPr>
          <p:nvPr/>
        </p:nvGrpSpPr>
        <p:grpSpPr bwMode="auto">
          <a:xfrm>
            <a:off x="5143504" y="4508492"/>
            <a:ext cx="3643312" cy="920750"/>
            <a:chOff x="5357818" y="4579903"/>
            <a:chExt cx="3643338" cy="920799"/>
          </a:xfrm>
        </p:grpSpPr>
        <p:pic>
          <p:nvPicPr>
            <p:cNvPr id="36884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43570" y="4579903"/>
              <a:ext cx="616237" cy="73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5357818" y="5192925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и информирование о ходе процесса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6429388" y="4741143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3. Управление задачами пользователя </a:t>
              </a:r>
            </a:p>
          </p:txBody>
        </p:sp>
      </p:grpSp>
      <p:grpSp>
        <p:nvGrpSpPr>
          <p:cNvPr id="6" name="Группа 80"/>
          <p:cNvGrpSpPr>
            <a:grpSpLocks/>
          </p:cNvGrpSpPr>
          <p:nvPr/>
        </p:nvGrpSpPr>
        <p:grpSpPr bwMode="auto">
          <a:xfrm>
            <a:off x="5143504" y="5500680"/>
            <a:ext cx="3643312" cy="1000125"/>
            <a:chOff x="5357818" y="5643578"/>
            <a:chExt cx="3643338" cy="1000132"/>
          </a:xfrm>
        </p:grpSpPr>
        <p:pic>
          <p:nvPicPr>
            <p:cNvPr id="36881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35601" y="5643578"/>
              <a:ext cx="850912" cy="690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82"/>
            <p:cNvSpPr txBox="1"/>
            <p:nvPr/>
          </p:nvSpPr>
          <p:spPr bwMode="auto">
            <a:xfrm>
              <a:off x="5357818" y="6335933"/>
              <a:ext cx="353221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 ходе согласования и утверждения</a:t>
              </a: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6429388" y="5884151"/>
              <a:ext cx="257176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10541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4. Мониторинг процесса и формирование отчетности</a:t>
              </a:r>
            </a:p>
          </p:txBody>
        </p:sp>
      </p:grpSp>
      <p:sp>
        <p:nvSpPr>
          <p:cNvPr id="52" name="Rectangle 50"/>
          <p:cNvSpPr txBox="1">
            <a:spLocks noChangeArrowheads="1"/>
          </p:cNvSpPr>
          <p:nvPr/>
        </p:nvSpPr>
        <p:spPr>
          <a:xfrm>
            <a:off x="142844" y="896925"/>
            <a:ext cx="8401050" cy="6746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Возможности подсистемы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8" name="Рисунок 7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11" y="27270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Согласуемые документы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46049"/>
            <a:ext cx="6628192" cy="276445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" y="3360898"/>
            <a:ext cx="6503368" cy="254709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075015" y="5077570"/>
            <a:ext cx="3384376" cy="1415176"/>
          </a:xfrm>
          <a:prstGeom prst="wedgeRoundRectCallout">
            <a:avLst>
              <a:gd name="adj1" fmla="val -50510"/>
              <a:gd name="adj2" fmla="val -7252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b="1" dirty="0" smtClean="0"/>
              <a:t>Любой документ </a:t>
            </a:r>
            <a:r>
              <a:rPr lang="ru-RU" dirty="0" smtClean="0"/>
              <a:t>информационной базы возможно включить в процесс согласования и утверждения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4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8" name="Рисунок 7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642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Этапы согласования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3" y="1027034"/>
            <a:ext cx="7178662" cy="2240474"/>
          </a:xfrm>
          <a:prstGeom prst="rect">
            <a:avLst/>
          </a:prstGeom>
          <a:ln w="15875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3" y="3603376"/>
            <a:ext cx="6647764" cy="2423664"/>
          </a:xfrm>
          <a:prstGeom prst="rect">
            <a:avLst/>
          </a:prstGeom>
          <a:ln w="9525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424070" y="3268571"/>
            <a:ext cx="3491880" cy="2858090"/>
          </a:xfrm>
          <a:prstGeom prst="wedgeRoundRectCallout">
            <a:avLst>
              <a:gd name="adj1" fmla="val -63589"/>
              <a:gd name="adj2" fmla="val 2967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Система позволяет создать </a:t>
            </a:r>
            <a:r>
              <a:rPr lang="ru-RU" b="1" dirty="0" smtClean="0"/>
              <a:t>неограниченное число этапов согласования</a:t>
            </a:r>
            <a:r>
              <a:rPr lang="ru-RU" dirty="0" smtClean="0"/>
              <a:t> для каждого вида согласуемых документов. В элементах справочника можно указать состояния, отображаемые в отчетности по согласованию документа при различных вариантах.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7" name="Рисунок 6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270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Маршруты</a:t>
            </a:r>
            <a:r>
              <a:rPr lang="ru-RU" dirty="0" smtClean="0">
                <a:solidFill>
                  <a:srgbClr val="05852D"/>
                </a:solidFill>
              </a:rPr>
              <a:t> согласования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925967"/>
            <a:ext cx="6026883" cy="566124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652120" y="2996952"/>
            <a:ext cx="3319778" cy="3361576"/>
          </a:xfrm>
          <a:prstGeom prst="wedgeRoundRectCallout">
            <a:avLst>
              <a:gd name="adj1" fmla="val -98405"/>
              <a:gd name="adj2" fmla="val 1767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Система согласования позволяет настроить </a:t>
            </a:r>
            <a:r>
              <a:rPr lang="ru-RU" b="1" dirty="0" smtClean="0"/>
              <a:t>карту согласования</a:t>
            </a:r>
            <a:r>
              <a:rPr lang="ru-RU" dirty="0" smtClean="0"/>
              <a:t>, состоящую из любого количества этапов согласования. За каждым этапом закрепляются ответственные.</a:t>
            </a:r>
          </a:p>
          <a:p>
            <a:pPr eaLnBrk="0" hangingPunct="0"/>
            <a:r>
              <a:rPr lang="ru-RU" dirty="0" smtClean="0"/>
              <a:t>Карта может быть разветвленной, т.е. иметь несколько веток, зависящих от условий.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7" name="Рисунок 6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270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Маршрут</a:t>
            </a:r>
            <a:r>
              <a:rPr lang="ru-RU" dirty="0" smtClean="0">
                <a:solidFill>
                  <a:srgbClr val="05852D"/>
                </a:solidFill>
              </a:rPr>
              <a:t> согласования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6" y="1097965"/>
            <a:ext cx="7361558" cy="452667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616042" y="3641104"/>
            <a:ext cx="3024336" cy="2592288"/>
          </a:xfrm>
          <a:prstGeom prst="wedgeRoundRectCallout">
            <a:avLst>
              <a:gd name="adj1" fmla="val -62558"/>
              <a:gd name="adj2" fmla="val -22687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На закладке «Дополнительно», настраиваются правила продолжения маршрута при пересмотре, а так же оформление </a:t>
            </a:r>
            <a:r>
              <a:rPr lang="ru-RU" b="1" dirty="0" smtClean="0"/>
              <a:t>карты маршрута</a:t>
            </a:r>
            <a:r>
              <a:rPr lang="ru-RU" dirty="0" smtClean="0"/>
              <a:t> (ширина и длинна элементов карты) </a:t>
            </a:r>
          </a:p>
        </p:txBody>
      </p:sp>
    </p:spTree>
    <p:extLst>
      <p:ext uri="{BB962C8B-B14F-4D97-AF65-F5344CB8AC3E}">
        <p14:creationId xmlns:p14="http://schemas.microsoft.com/office/powerpoint/2010/main" val="13886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743913"/>
            <a:ext cx="9144000" cy="6114087"/>
            <a:chOff x="0" y="743913"/>
            <a:chExt cx="9144000" cy="6114087"/>
          </a:xfrm>
        </p:grpSpPr>
        <p:pic>
          <p:nvPicPr>
            <p:cNvPr id="8" name="Рисунок 7" descr="ID-1001885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43913"/>
              <a:ext cx="9144000" cy="611408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762280"/>
              <a:ext cx="9126041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9C55-0895-4EF2-BA5A-384370017B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79512" y="0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Карточка</a:t>
            </a:r>
            <a:r>
              <a:rPr lang="ru-RU" sz="3600" kern="0" dirty="0" smtClean="0"/>
              <a:t> </a:t>
            </a:r>
            <a:r>
              <a:rPr lang="ru-RU" sz="3600" kern="0" dirty="0" smtClean="0">
                <a:solidFill>
                  <a:srgbClr val="05852D"/>
                </a:solidFill>
              </a:rPr>
              <a:t>этапа</a:t>
            </a:r>
            <a:endParaRPr lang="ru-RU" sz="3600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0" y="979718"/>
            <a:ext cx="6988146" cy="42142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619672" y="5184357"/>
            <a:ext cx="7104852" cy="1445043"/>
          </a:xfrm>
          <a:prstGeom prst="wedgeRoundRectCallout">
            <a:avLst>
              <a:gd name="adj1" fmla="val -21354"/>
              <a:gd name="adj2" fmla="val -67644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 smtClean="0"/>
              <a:t>При настройке маршрута для каждого этапа согласования заполняется </a:t>
            </a:r>
            <a:r>
              <a:rPr lang="ru-RU" b="1" dirty="0" smtClean="0"/>
              <a:t>«Карточка этапа». </a:t>
            </a:r>
            <a:r>
              <a:rPr lang="ru-RU" dirty="0" smtClean="0"/>
              <a:t>Карточка позволяет </a:t>
            </a:r>
            <a:r>
              <a:rPr lang="ru-RU" dirty="0"/>
              <a:t>редактировать </a:t>
            </a:r>
            <a:r>
              <a:rPr lang="ru-RU" dirty="0" smtClean="0"/>
              <a:t>свойства каждого этапа. На основной закладке указываются пользователи, которые должны согласовать документ, а также расположение этапа в структуре маршрута.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ФИБ">
  <a:themeElements>
    <a:clrScheme name="Default Design 1">
      <a:dk1>
        <a:srgbClr val="000000"/>
      </a:dk1>
      <a:lt1>
        <a:srgbClr val="CAD4CF"/>
      </a:lt1>
      <a:dk2>
        <a:srgbClr val="425462"/>
      </a:dk2>
      <a:lt2>
        <a:srgbClr val="768A7B"/>
      </a:lt2>
      <a:accent1>
        <a:srgbClr val="DE608D"/>
      </a:accent1>
      <a:accent2>
        <a:srgbClr val="35ADE3"/>
      </a:accent2>
      <a:accent3>
        <a:srgbClr val="E1E6E4"/>
      </a:accent3>
      <a:accent4>
        <a:srgbClr val="000000"/>
      </a:accent4>
      <a:accent5>
        <a:srgbClr val="ECB6C5"/>
      </a:accent5>
      <a:accent6>
        <a:srgbClr val="2F9CCE"/>
      </a:accent6>
      <a:hlink>
        <a:srgbClr val="F6AE4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КУФИБ</Template>
  <TotalTime>1592</TotalTime>
  <Words>716</Words>
  <Application>Microsoft Office PowerPoint</Application>
  <PresentationFormat>Экран (4:3)</PresentationFormat>
  <Paragraphs>109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КУФИБ</vt:lpstr>
      <vt:lpstr>Линейка «1С-Рейтинг: Финансы и Бюджетирование» Согласование и утверждение документов</vt:lpstr>
      <vt:lpstr>Презентация PowerPoint</vt:lpstr>
      <vt:lpstr>Презентация PowerPoint</vt:lpstr>
      <vt:lpstr>Презентация PowerPoint</vt:lpstr>
      <vt:lpstr>Согласуемые документы</vt:lpstr>
      <vt:lpstr>Этапы согласования</vt:lpstr>
      <vt:lpstr>Маршруты согласования</vt:lpstr>
      <vt:lpstr>Маршрут согласования</vt:lpstr>
      <vt:lpstr>Презентация PowerPoint</vt:lpstr>
      <vt:lpstr>Карточка этапа</vt:lpstr>
      <vt:lpstr>Условия выполнения  операций</vt:lpstr>
      <vt:lpstr>Форма редактирования условия</vt:lpstr>
      <vt:lpstr>Задачи согласования документов</vt:lpstr>
      <vt:lpstr>Панель задач согласования</vt:lpstr>
      <vt:lpstr>Переадресация задач согласования</vt:lpstr>
      <vt:lpstr>Согласование документов</vt:lpstr>
      <vt:lpstr>Версионирование</vt:lpstr>
      <vt:lpstr>Виды отчетов подсистемы системы согласования</vt:lpstr>
      <vt:lpstr>Анализ утверждаемых документов</vt:lpstr>
      <vt:lpstr>Анализ просрочек на маршрутах согласования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Михаил</dc:creator>
  <cp:lastModifiedBy>Анастасия Р. Шумакова</cp:lastModifiedBy>
  <cp:revision>53</cp:revision>
  <dcterms:created xsi:type="dcterms:W3CDTF">2013-09-14T20:02:56Z</dcterms:created>
  <dcterms:modified xsi:type="dcterms:W3CDTF">2022-09-02T02:50:25Z</dcterms:modified>
</cp:coreProperties>
</file>