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1"/>
  </p:notesMasterIdLst>
  <p:sldIdLst>
    <p:sldId id="256" r:id="rId2"/>
    <p:sldId id="315" r:id="rId3"/>
    <p:sldId id="322" r:id="rId4"/>
    <p:sldId id="320" r:id="rId5"/>
    <p:sldId id="317" r:id="rId6"/>
    <p:sldId id="292" r:id="rId7"/>
    <p:sldId id="302" r:id="rId8"/>
    <p:sldId id="325" r:id="rId9"/>
    <p:sldId id="323" r:id="rId10"/>
    <p:sldId id="321" r:id="rId11"/>
    <p:sldId id="303" r:id="rId12"/>
    <p:sldId id="326" r:id="rId13"/>
    <p:sldId id="307" r:id="rId14"/>
    <p:sldId id="324" r:id="rId15"/>
    <p:sldId id="319" r:id="rId16"/>
    <p:sldId id="318" r:id="rId17"/>
    <p:sldId id="297" r:id="rId18"/>
    <p:sldId id="329" r:id="rId19"/>
    <p:sldId id="32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6C7"/>
    <a:srgbClr val="05852D"/>
    <a:srgbClr val="FFFFFF"/>
    <a:srgbClr val="FCFDFD"/>
    <a:srgbClr val="F0F3F1"/>
    <a:srgbClr val="000066"/>
    <a:srgbClr val="003366"/>
    <a:srgbClr val="2F6ACB"/>
    <a:srgbClr val="B6E7F6"/>
    <a:srgbClr val="E5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465" autoAdjust="0"/>
  </p:normalViewPr>
  <p:slideViewPr>
    <p:cSldViewPr showGuides="1">
      <p:cViewPr varScale="1">
        <p:scale>
          <a:sx n="84" d="100"/>
          <a:sy n="84" d="100"/>
        </p:scale>
        <p:origin x="139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37C954-E7C4-4936-AA15-45495DA4E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90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7C954-E7C4-4936-AA15-45495DA4E8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8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6E0EE-1CB1-4338-928F-11C51FC7A20D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16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7C954-E7C4-4936-AA15-45495DA4E8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6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024B16-D3A0-4B79-9D57-202D50F25CCB}" type="slidenum">
              <a:rPr lang="ru-RU" smtClean="0">
                <a:latin typeface="Arial" pitchFamily="34" charset="0"/>
              </a:rPr>
              <a:pPr>
                <a:defRPr/>
              </a:pPr>
              <a:t>2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0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9A44C-37DA-4C1B-BD56-698028C5DC9E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87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1A93E-0AAC-47A9-ACFE-03CE4F001A3F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3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B005A-F4F0-4C2F-8BC6-F88136F0B1DA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28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B005A-F4F0-4C2F-8BC6-F88136F0B1DA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5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B005A-F4F0-4C2F-8BC6-F88136F0B1DA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FBB18-CE0E-4B36-A267-C4D6488654BC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74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7C954-E7C4-4936-AA15-45495DA4E8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4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 b="1" cap="none" spc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fld id="{6FE10FFF-3107-4C97-B1D7-77B8EED336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5" descr="D:\Графика\Обои\Панорама - компиляция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92696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93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70836-F29C-4472-8E20-6911EE660A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3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43DCA-2B1C-4045-A468-A955912A0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5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052736"/>
            <a:ext cx="4141787" cy="5302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052736"/>
            <a:ext cx="4143375" cy="5302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759E2A22-6E9D-461A-8C77-7D4DDC7119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6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908720"/>
            <a:ext cx="8437562" cy="544604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67DF290D-D27B-4D37-80EF-C0BD30DCB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9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980728"/>
            <a:ext cx="8437562" cy="537403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2932A72C-B104-46C2-AEB6-68CA49FAD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908720"/>
            <a:ext cx="8437562" cy="544604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F7158C63-6CE0-47E0-90F7-DBB06B4B1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47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98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3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4A299-3F66-4643-AA94-6CBAD2FD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EDB93-5848-4717-A1E7-A05384DAE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1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63E7A-AC59-427E-A0B1-B4373482E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1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EFCF-7625-40E1-9A21-8A0F69BDC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035C1-3CD2-4489-BBCE-C2776842C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7DD05-743A-465A-AAB1-EB68E6C88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4C4D5-DAC7-48D1-8CB8-288EA3A64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7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A6607-EADA-427C-9A16-B44C9073B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8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0" cstate="print">
            <a:lum/>
          </a:blip>
          <a:srcRect/>
          <a:stretch>
            <a:fillRect t="-80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052736"/>
            <a:ext cx="8437562" cy="53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2025493-8055-404C-BBA2-4D89752D89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71475" y="260648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72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none" spc="0">
          <a:ln w="1905"/>
          <a:solidFill>
            <a:srgbClr val="0066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D-1001903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218" y="4357694"/>
            <a:ext cx="3487723" cy="231933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576388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</a:rPr>
              <a:t>Линейка «1С-Рейтинг: Финансы и </a:t>
            </a:r>
            <a:r>
              <a:rPr lang="ru-RU" sz="1400" dirty="0" err="1" smtClean="0">
                <a:solidFill>
                  <a:schemeClr val="tx1"/>
                </a:solidFill>
              </a:rPr>
              <a:t>Бюджетирование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5852D"/>
                </a:solidFill>
              </a:rPr>
              <a:t>Управление договорными отношениями с поставщиками и покупателями</a:t>
            </a:r>
            <a:endParaRPr lang="en-US" sz="3200" dirty="0">
              <a:solidFill>
                <a:srgbClr val="05852D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124200"/>
            <a:ext cx="4572000" cy="381000"/>
          </a:xfrm>
          <a:noFill/>
          <a:ln/>
        </p:spPr>
        <p:txBody>
          <a:bodyPr/>
          <a:lstStyle/>
          <a:p>
            <a:r>
              <a:rPr lang="ru-RU" dirty="0" smtClean="0"/>
              <a:t>отслеживание списка договоров, их исполнения. Контроль платежей по договорам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43941" y="6597572"/>
            <a:ext cx="381000" cy="247650"/>
          </a:xfrm>
        </p:spPr>
        <p:txBody>
          <a:bodyPr/>
          <a:lstStyle/>
          <a:p>
            <a:fld id="{6FE10FFF-3107-4C97-B1D7-77B8EED336C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Freeform 577"/>
          <p:cNvSpPr>
            <a:spLocks noEditPoints="1"/>
          </p:cNvSpPr>
          <p:nvPr/>
        </p:nvSpPr>
        <p:spPr bwMode="auto">
          <a:xfrm>
            <a:off x="7164288" y="764704"/>
            <a:ext cx="1885037" cy="350837"/>
          </a:xfrm>
          <a:custGeom>
            <a:avLst/>
            <a:gdLst>
              <a:gd name="T0" fmla="*/ 2147483647 w 4256"/>
              <a:gd name="T1" fmla="*/ 2147483647 h 858"/>
              <a:gd name="T2" fmla="*/ 2147483647 w 4256"/>
              <a:gd name="T3" fmla="*/ 2147483647 h 858"/>
              <a:gd name="T4" fmla="*/ 2147483647 w 4256"/>
              <a:gd name="T5" fmla="*/ 2147483647 h 858"/>
              <a:gd name="T6" fmla="*/ 2147483647 w 4256"/>
              <a:gd name="T7" fmla="*/ 2147483647 h 858"/>
              <a:gd name="T8" fmla="*/ 2147483647 w 4256"/>
              <a:gd name="T9" fmla="*/ 2147483647 h 858"/>
              <a:gd name="T10" fmla="*/ 2147483647 w 4256"/>
              <a:gd name="T11" fmla="*/ 2147483647 h 858"/>
              <a:gd name="T12" fmla="*/ 2147483647 w 4256"/>
              <a:gd name="T13" fmla="*/ 2147483647 h 858"/>
              <a:gd name="T14" fmla="*/ 2147483647 w 4256"/>
              <a:gd name="T15" fmla="*/ 2147483647 h 858"/>
              <a:gd name="T16" fmla="*/ 2147483647 w 4256"/>
              <a:gd name="T17" fmla="*/ 2147483647 h 858"/>
              <a:gd name="T18" fmla="*/ 2147483647 w 4256"/>
              <a:gd name="T19" fmla="*/ 2147483647 h 858"/>
              <a:gd name="T20" fmla="*/ 2147483647 w 4256"/>
              <a:gd name="T21" fmla="*/ 2147483647 h 858"/>
              <a:gd name="T22" fmla="*/ 2147483647 w 4256"/>
              <a:gd name="T23" fmla="*/ 2147483647 h 858"/>
              <a:gd name="T24" fmla="*/ 2147483647 w 4256"/>
              <a:gd name="T25" fmla="*/ 2147483647 h 858"/>
              <a:gd name="T26" fmla="*/ 2147483647 w 4256"/>
              <a:gd name="T27" fmla="*/ 2147483647 h 858"/>
              <a:gd name="T28" fmla="*/ 2147483647 w 4256"/>
              <a:gd name="T29" fmla="*/ 2147483647 h 858"/>
              <a:gd name="T30" fmla="*/ 2147483647 w 4256"/>
              <a:gd name="T31" fmla="*/ 2147483647 h 858"/>
              <a:gd name="T32" fmla="*/ 2147483647 w 4256"/>
              <a:gd name="T33" fmla="*/ 2147483647 h 858"/>
              <a:gd name="T34" fmla="*/ 2147483647 w 4256"/>
              <a:gd name="T35" fmla="*/ 2147483647 h 858"/>
              <a:gd name="T36" fmla="*/ 2147483647 w 4256"/>
              <a:gd name="T37" fmla="*/ 2147483647 h 858"/>
              <a:gd name="T38" fmla="*/ 2147483647 w 4256"/>
              <a:gd name="T39" fmla="*/ 2147483647 h 858"/>
              <a:gd name="T40" fmla="*/ 2147483647 w 4256"/>
              <a:gd name="T41" fmla="*/ 2147483647 h 858"/>
              <a:gd name="T42" fmla="*/ 2147483647 w 4256"/>
              <a:gd name="T43" fmla="*/ 2147483647 h 858"/>
              <a:gd name="T44" fmla="*/ 2147483647 w 4256"/>
              <a:gd name="T45" fmla="*/ 2147483647 h 858"/>
              <a:gd name="T46" fmla="*/ 2147483647 w 4256"/>
              <a:gd name="T47" fmla="*/ 2147483647 h 858"/>
              <a:gd name="T48" fmla="*/ 2147483647 w 4256"/>
              <a:gd name="T49" fmla="*/ 2147483647 h 858"/>
              <a:gd name="T50" fmla="*/ 2147483647 w 4256"/>
              <a:gd name="T51" fmla="*/ 2147483647 h 858"/>
              <a:gd name="T52" fmla="*/ 2147483647 w 4256"/>
              <a:gd name="T53" fmla="*/ 2147483647 h 858"/>
              <a:gd name="T54" fmla="*/ 2147483647 w 4256"/>
              <a:gd name="T55" fmla="*/ 2147483647 h 858"/>
              <a:gd name="T56" fmla="*/ 2147483647 w 4256"/>
              <a:gd name="T57" fmla="*/ 2147483647 h 858"/>
              <a:gd name="T58" fmla="*/ 2147483647 w 4256"/>
              <a:gd name="T59" fmla="*/ 2147483647 h 858"/>
              <a:gd name="T60" fmla="*/ 2147483647 w 4256"/>
              <a:gd name="T61" fmla="*/ 2147483647 h 858"/>
              <a:gd name="T62" fmla="*/ 2147483647 w 4256"/>
              <a:gd name="T63" fmla="*/ 2147483647 h 858"/>
              <a:gd name="T64" fmla="*/ 2147483647 w 4256"/>
              <a:gd name="T65" fmla="*/ 2147483647 h 858"/>
              <a:gd name="T66" fmla="*/ 2147483647 w 4256"/>
              <a:gd name="T67" fmla="*/ 2147483647 h 858"/>
              <a:gd name="T68" fmla="*/ 2147483647 w 4256"/>
              <a:gd name="T69" fmla="*/ 2147483647 h 858"/>
              <a:gd name="T70" fmla="*/ 2147483647 w 4256"/>
              <a:gd name="T71" fmla="*/ 2147483647 h 858"/>
              <a:gd name="T72" fmla="*/ 2147483647 w 4256"/>
              <a:gd name="T73" fmla="*/ 2147483647 h 858"/>
              <a:gd name="T74" fmla="*/ 2147483647 w 4256"/>
              <a:gd name="T75" fmla="*/ 2147483647 h 858"/>
              <a:gd name="T76" fmla="*/ 2147483647 w 4256"/>
              <a:gd name="T77" fmla="*/ 2147483647 h 858"/>
              <a:gd name="T78" fmla="*/ 2147483647 w 4256"/>
              <a:gd name="T79" fmla="*/ 2147483647 h 858"/>
              <a:gd name="T80" fmla="*/ 2147483647 w 4256"/>
              <a:gd name="T81" fmla="*/ 2147483647 h 858"/>
              <a:gd name="T82" fmla="*/ 2147483647 w 4256"/>
              <a:gd name="T83" fmla="*/ 2147483647 h 858"/>
              <a:gd name="T84" fmla="*/ 2147483647 w 4256"/>
              <a:gd name="T85" fmla="*/ 2147483647 h 858"/>
              <a:gd name="T86" fmla="*/ 2147483647 w 4256"/>
              <a:gd name="T87" fmla="*/ 2147483647 h 858"/>
              <a:gd name="T88" fmla="*/ 2147483647 w 4256"/>
              <a:gd name="T89" fmla="*/ 2147483647 h 858"/>
              <a:gd name="T90" fmla="*/ 2147483647 w 4256"/>
              <a:gd name="T91" fmla="*/ 2147483647 h 858"/>
              <a:gd name="T92" fmla="*/ 2147483647 w 4256"/>
              <a:gd name="T93" fmla="*/ 2147483647 h 858"/>
              <a:gd name="T94" fmla="*/ 2147483647 w 4256"/>
              <a:gd name="T95" fmla="*/ 2147483647 h 858"/>
              <a:gd name="T96" fmla="*/ 2147483647 w 4256"/>
              <a:gd name="T97" fmla="*/ 2147483647 h 858"/>
              <a:gd name="T98" fmla="*/ 2147483647 w 4256"/>
              <a:gd name="T99" fmla="*/ 2147483647 h 858"/>
              <a:gd name="T100" fmla="*/ 2147483647 w 4256"/>
              <a:gd name="T101" fmla="*/ 2147483647 h 858"/>
              <a:gd name="T102" fmla="*/ 2147483647 w 4256"/>
              <a:gd name="T103" fmla="*/ 2147483647 h 858"/>
              <a:gd name="T104" fmla="*/ 2147483647 w 4256"/>
              <a:gd name="T105" fmla="*/ 2147483647 h 858"/>
              <a:gd name="T106" fmla="*/ 2147483647 w 4256"/>
              <a:gd name="T107" fmla="*/ 2147483647 h 858"/>
              <a:gd name="T108" fmla="*/ 2147483647 w 4256"/>
              <a:gd name="T109" fmla="*/ 2147483647 h 858"/>
              <a:gd name="T110" fmla="*/ 2147483647 w 4256"/>
              <a:gd name="T111" fmla="*/ 2147483647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56"/>
              <a:gd name="T169" fmla="*/ 0 h 858"/>
              <a:gd name="T170" fmla="*/ 4256 w 4256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56" h="858">
                <a:moveTo>
                  <a:pt x="85" y="843"/>
                </a:moveTo>
                <a:lnTo>
                  <a:pt x="85" y="308"/>
                </a:lnTo>
                <a:lnTo>
                  <a:pt x="0" y="308"/>
                </a:lnTo>
                <a:lnTo>
                  <a:pt x="0" y="223"/>
                </a:lnTo>
                <a:lnTo>
                  <a:pt x="11" y="223"/>
                </a:lnTo>
                <a:lnTo>
                  <a:pt x="21" y="221"/>
                </a:lnTo>
                <a:lnTo>
                  <a:pt x="31" y="219"/>
                </a:lnTo>
                <a:lnTo>
                  <a:pt x="41" y="217"/>
                </a:lnTo>
                <a:lnTo>
                  <a:pt x="51" y="215"/>
                </a:lnTo>
                <a:lnTo>
                  <a:pt x="59" y="211"/>
                </a:lnTo>
                <a:lnTo>
                  <a:pt x="68" y="206"/>
                </a:lnTo>
                <a:lnTo>
                  <a:pt x="76" y="202"/>
                </a:lnTo>
                <a:lnTo>
                  <a:pt x="84" y="197"/>
                </a:lnTo>
                <a:lnTo>
                  <a:pt x="91" y="190"/>
                </a:lnTo>
                <a:lnTo>
                  <a:pt x="97" y="184"/>
                </a:lnTo>
                <a:lnTo>
                  <a:pt x="103" y="177"/>
                </a:lnTo>
                <a:lnTo>
                  <a:pt x="109" y="170"/>
                </a:lnTo>
                <a:lnTo>
                  <a:pt x="113" y="161"/>
                </a:lnTo>
                <a:lnTo>
                  <a:pt x="116" y="152"/>
                </a:lnTo>
                <a:lnTo>
                  <a:pt x="120" y="144"/>
                </a:lnTo>
                <a:lnTo>
                  <a:pt x="242" y="144"/>
                </a:lnTo>
                <a:lnTo>
                  <a:pt x="242" y="843"/>
                </a:lnTo>
                <a:lnTo>
                  <a:pt x="85" y="843"/>
                </a:lnTo>
                <a:close/>
                <a:moveTo>
                  <a:pt x="352" y="310"/>
                </a:moveTo>
                <a:lnTo>
                  <a:pt x="353" y="290"/>
                </a:lnTo>
                <a:lnTo>
                  <a:pt x="355" y="269"/>
                </a:lnTo>
                <a:lnTo>
                  <a:pt x="359" y="251"/>
                </a:lnTo>
                <a:lnTo>
                  <a:pt x="364" y="233"/>
                </a:lnTo>
                <a:lnTo>
                  <a:pt x="370" y="217"/>
                </a:lnTo>
                <a:lnTo>
                  <a:pt x="379" y="202"/>
                </a:lnTo>
                <a:lnTo>
                  <a:pt x="389" y="188"/>
                </a:lnTo>
                <a:lnTo>
                  <a:pt x="400" y="175"/>
                </a:lnTo>
                <a:lnTo>
                  <a:pt x="413" y="164"/>
                </a:lnTo>
                <a:lnTo>
                  <a:pt x="426" y="154"/>
                </a:lnTo>
                <a:lnTo>
                  <a:pt x="441" y="146"/>
                </a:lnTo>
                <a:lnTo>
                  <a:pt x="457" y="139"/>
                </a:lnTo>
                <a:lnTo>
                  <a:pt x="473" y="134"/>
                </a:lnTo>
                <a:lnTo>
                  <a:pt x="492" y="131"/>
                </a:lnTo>
                <a:lnTo>
                  <a:pt x="510" y="127"/>
                </a:lnTo>
                <a:lnTo>
                  <a:pt x="530" y="127"/>
                </a:lnTo>
                <a:lnTo>
                  <a:pt x="553" y="127"/>
                </a:lnTo>
                <a:lnTo>
                  <a:pt x="574" y="130"/>
                </a:lnTo>
                <a:lnTo>
                  <a:pt x="594" y="133"/>
                </a:lnTo>
                <a:lnTo>
                  <a:pt x="612" y="138"/>
                </a:lnTo>
                <a:lnTo>
                  <a:pt x="629" y="144"/>
                </a:lnTo>
                <a:lnTo>
                  <a:pt x="645" y="151"/>
                </a:lnTo>
                <a:lnTo>
                  <a:pt x="659" y="160"/>
                </a:lnTo>
                <a:lnTo>
                  <a:pt x="672" y="170"/>
                </a:lnTo>
                <a:lnTo>
                  <a:pt x="677" y="176"/>
                </a:lnTo>
                <a:lnTo>
                  <a:pt x="683" y="181"/>
                </a:lnTo>
                <a:lnTo>
                  <a:pt x="688" y="188"/>
                </a:lnTo>
                <a:lnTo>
                  <a:pt x="693" y="196"/>
                </a:lnTo>
                <a:lnTo>
                  <a:pt x="697" y="203"/>
                </a:lnTo>
                <a:lnTo>
                  <a:pt x="701" y="212"/>
                </a:lnTo>
                <a:lnTo>
                  <a:pt x="704" y="220"/>
                </a:lnTo>
                <a:lnTo>
                  <a:pt x="708" y="229"/>
                </a:lnTo>
                <a:lnTo>
                  <a:pt x="713" y="248"/>
                </a:lnTo>
                <a:lnTo>
                  <a:pt x="717" y="271"/>
                </a:lnTo>
                <a:lnTo>
                  <a:pt x="720" y="295"/>
                </a:lnTo>
                <a:lnTo>
                  <a:pt x="720" y="320"/>
                </a:lnTo>
                <a:lnTo>
                  <a:pt x="720" y="387"/>
                </a:lnTo>
                <a:lnTo>
                  <a:pt x="562" y="387"/>
                </a:lnTo>
                <a:lnTo>
                  <a:pt x="562" y="261"/>
                </a:lnTo>
                <a:lnTo>
                  <a:pt x="561" y="254"/>
                </a:lnTo>
                <a:lnTo>
                  <a:pt x="560" y="246"/>
                </a:lnTo>
                <a:lnTo>
                  <a:pt x="557" y="240"/>
                </a:lnTo>
                <a:lnTo>
                  <a:pt x="554" y="236"/>
                </a:lnTo>
                <a:lnTo>
                  <a:pt x="551" y="231"/>
                </a:lnTo>
                <a:lnTo>
                  <a:pt x="547" y="229"/>
                </a:lnTo>
                <a:lnTo>
                  <a:pt x="541" y="227"/>
                </a:lnTo>
                <a:lnTo>
                  <a:pt x="535" y="227"/>
                </a:lnTo>
                <a:lnTo>
                  <a:pt x="530" y="227"/>
                </a:lnTo>
                <a:lnTo>
                  <a:pt x="525" y="229"/>
                </a:lnTo>
                <a:lnTo>
                  <a:pt x="521" y="232"/>
                </a:lnTo>
                <a:lnTo>
                  <a:pt x="516" y="236"/>
                </a:lnTo>
                <a:lnTo>
                  <a:pt x="512" y="241"/>
                </a:lnTo>
                <a:lnTo>
                  <a:pt x="510" y="247"/>
                </a:lnTo>
                <a:lnTo>
                  <a:pt x="508" y="254"/>
                </a:lnTo>
                <a:lnTo>
                  <a:pt x="508" y="261"/>
                </a:lnTo>
                <a:lnTo>
                  <a:pt x="508" y="721"/>
                </a:lnTo>
                <a:lnTo>
                  <a:pt x="508" y="729"/>
                </a:lnTo>
                <a:lnTo>
                  <a:pt x="510" y="735"/>
                </a:lnTo>
                <a:lnTo>
                  <a:pt x="512" y="742"/>
                </a:lnTo>
                <a:lnTo>
                  <a:pt x="516" y="746"/>
                </a:lnTo>
                <a:lnTo>
                  <a:pt x="521" y="750"/>
                </a:lnTo>
                <a:lnTo>
                  <a:pt x="525" y="753"/>
                </a:lnTo>
                <a:lnTo>
                  <a:pt x="530" y="755"/>
                </a:lnTo>
                <a:lnTo>
                  <a:pt x="535" y="756"/>
                </a:lnTo>
                <a:lnTo>
                  <a:pt x="541" y="755"/>
                </a:lnTo>
                <a:lnTo>
                  <a:pt x="547" y="753"/>
                </a:lnTo>
                <a:lnTo>
                  <a:pt x="551" y="750"/>
                </a:lnTo>
                <a:lnTo>
                  <a:pt x="554" y="747"/>
                </a:lnTo>
                <a:lnTo>
                  <a:pt x="557" y="742"/>
                </a:lnTo>
                <a:lnTo>
                  <a:pt x="560" y="736"/>
                </a:lnTo>
                <a:lnTo>
                  <a:pt x="561" y="729"/>
                </a:lnTo>
                <a:lnTo>
                  <a:pt x="562" y="721"/>
                </a:lnTo>
                <a:lnTo>
                  <a:pt x="562" y="578"/>
                </a:lnTo>
                <a:lnTo>
                  <a:pt x="720" y="578"/>
                </a:lnTo>
                <a:lnTo>
                  <a:pt x="720" y="680"/>
                </a:lnTo>
                <a:lnTo>
                  <a:pt x="720" y="702"/>
                </a:lnTo>
                <a:lnTo>
                  <a:pt x="717" y="722"/>
                </a:lnTo>
                <a:lnTo>
                  <a:pt x="714" y="742"/>
                </a:lnTo>
                <a:lnTo>
                  <a:pt x="710" y="759"/>
                </a:lnTo>
                <a:lnTo>
                  <a:pt x="704" y="775"/>
                </a:lnTo>
                <a:lnTo>
                  <a:pt x="697" y="790"/>
                </a:lnTo>
                <a:lnTo>
                  <a:pt x="689" y="803"/>
                </a:lnTo>
                <a:lnTo>
                  <a:pt x="680" y="815"/>
                </a:lnTo>
                <a:lnTo>
                  <a:pt x="674" y="819"/>
                </a:lnTo>
                <a:lnTo>
                  <a:pt x="669" y="825"/>
                </a:lnTo>
                <a:lnTo>
                  <a:pt x="662" y="829"/>
                </a:lnTo>
                <a:lnTo>
                  <a:pt x="656" y="833"/>
                </a:lnTo>
                <a:lnTo>
                  <a:pt x="641" y="841"/>
                </a:lnTo>
                <a:lnTo>
                  <a:pt x="623" y="848"/>
                </a:lnTo>
                <a:lnTo>
                  <a:pt x="604" y="852"/>
                </a:lnTo>
                <a:lnTo>
                  <a:pt x="583" y="855"/>
                </a:lnTo>
                <a:lnTo>
                  <a:pt x="560" y="857"/>
                </a:lnTo>
                <a:lnTo>
                  <a:pt x="535" y="858"/>
                </a:lnTo>
                <a:lnTo>
                  <a:pt x="517" y="857"/>
                </a:lnTo>
                <a:lnTo>
                  <a:pt x="501" y="857"/>
                </a:lnTo>
                <a:lnTo>
                  <a:pt x="486" y="855"/>
                </a:lnTo>
                <a:lnTo>
                  <a:pt x="471" y="853"/>
                </a:lnTo>
                <a:lnTo>
                  <a:pt x="458" y="851"/>
                </a:lnTo>
                <a:lnTo>
                  <a:pt x="445" y="846"/>
                </a:lnTo>
                <a:lnTo>
                  <a:pt x="434" y="843"/>
                </a:lnTo>
                <a:lnTo>
                  <a:pt x="423" y="838"/>
                </a:lnTo>
                <a:lnTo>
                  <a:pt x="414" y="832"/>
                </a:lnTo>
                <a:lnTo>
                  <a:pt x="405" y="827"/>
                </a:lnTo>
                <a:lnTo>
                  <a:pt x="398" y="820"/>
                </a:lnTo>
                <a:lnTo>
                  <a:pt x="390" y="813"/>
                </a:lnTo>
                <a:lnTo>
                  <a:pt x="383" y="805"/>
                </a:lnTo>
                <a:lnTo>
                  <a:pt x="377" y="798"/>
                </a:lnTo>
                <a:lnTo>
                  <a:pt x="373" y="788"/>
                </a:lnTo>
                <a:lnTo>
                  <a:pt x="368" y="779"/>
                </a:lnTo>
                <a:lnTo>
                  <a:pt x="364" y="769"/>
                </a:lnTo>
                <a:lnTo>
                  <a:pt x="361" y="758"/>
                </a:lnTo>
                <a:lnTo>
                  <a:pt x="359" y="747"/>
                </a:lnTo>
                <a:lnTo>
                  <a:pt x="356" y="735"/>
                </a:lnTo>
                <a:lnTo>
                  <a:pt x="354" y="722"/>
                </a:lnTo>
                <a:lnTo>
                  <a:pt x="353" y="708"/>
                </a:lnTo>
                <a:lnTo>
                  <a:pt x="352" y="694"/>
                </a:lnTo>
                <a:lnTo>
                  <a:pt x="352" y="680"/>
                </a:lnTo>
                <a:lnTo>
                  <a:pt x="352" y="310"/>
                </a:lnTo>
                <a:close/>
                <a:moveTo>
                  <a:pt x="813" y="542"/>
                </a:moveTo>
                <a:lnTo>
                  <a:pt x="813" y="447"/>
                </a:lnTo>
                <a:lnTo>
                  <a:pt x="1009" y="447"/>
                </a:lnTo>
                <a:lnTo>
                  <a:pt x="1009" y="542"/>
                </a:lnTo>
                <a:lnTo>
                  <a:pt x="813" y="542"/>
                </a:lnTo>
                <a:close/>
                <a:moveTo>
                  <a:pt x="1142" y="843"/>
                </a:moveTo>
                <a:lnTo>
                  <a:pt x="1142" y="144"/>
                </a:lnTo>
                <a:lnTo>
                  <a:pt x="1328" y="144"/>
                </a:lnTo>
                <a:lnTo>
                  <a:pt x="1350" y="145"/>
                </a:lnTo>
                <a:lnTo>
                  <a:pt x="1371" y="146"/>
                </a:lnTo>
                <a:lnTo>
                  <a:pt x="1391" y="148"/>
                </a:lnTo>
                <a:lnTo>
                  <a:pt x="1408" y="151"/>
                </a:lnTo>
                <a:lnTo>
                  <a:pt x="1425" y="157"/>
                </a:lnTo>
                <a:lnTo>
                  <a:pt x="1441" y="162"/>
                </a:lnTo>
                <a:lnTo>
                  <a:pt x="1454" y="168"/>
                </a:lnTo>
                <a:lnTo>
                  <a:pt x="1465" y="175"/>
                </a:lnTo>
                <a:lnTo>
                  <a:pt x="1476" y="184"/>
                </a:lnTo>
                <a:lnTo>
                  <a:pt x="1486" y="193"/>
                </a:lnTo>
                <a:lnTo>
                  <a:pt x="1494" y="204"/>
                </a:lnTo>
                <a:lnTo>
                  <a:pt x="1500" y="215"/>
                </a:lnTo>
                <a:lnTo>
                  <a:pt x="1505" y="228"/>
                </a:lnTo>
                <a:lnTo>
                  <a:pt x="1509" y="241"/>
                </a:lnTo>
                <a:lnTo>
                  <a:pt x="1511" y="255"/>
                </a:lnTo>
                <a:lnTo>
                  <a:pt x="1512" y="270"/>
                </a:lnTo>
                <a:lnTo>
                  <a:pt x="1512" y="421"/>
                </a:lnTo>
                <a:lnTo>
                  <a:pt x="1511" y="442"/>
                </a:lnTo>
                <a:lnTo>
                  <a:pt x="1509" y="462"/>
                </a:lnTo>
                <a:lnTo>
                  <a:pt x="1505" y="478"/>
                </a:lnTo>
                <a:lnTo>
                  <a:pt x="1500" y="494"/>
                </a:lnTo>
                <a:lnTo>
                  <a:pt x="1494" y="507"/>
                </a:lnTo>
                <a:lnTo>
                  <a:pt x="1485" y="520"/>
                </a:lnTo>
                <a:lnTo>
                  <a:pt x="1481" y="525"/>
                </a:lnTo>
                <a:lnTo>
                  <a:pt x="1475" y="530"/>
                </a:lnTo>
                <a:lnTo>
                  <a:pt x="1470" y="535"/>
                </a:lnTo>
                <a:lnTo>
                  <a:pt x="1464" y="539"/>
                </a:lnTo>
                <a:lnTo>
                  <a:pt x="1451" y="547"/>
                </a:lnTo>
                <a:lnTo>
                  <a:pt x="1437" y="553"/>
                </a:lnTo>
                <a:lnTo>
                  <a:pt x="1421" y="559"/>
                </a:lnTo>
                <a:lnTo>
                  <a:pt x="1403" y="563"/>
                </a:lnTo>
                <a:lnTo>
                  <a:pt x="1384" y="566"/>
                </a:lnTo>
                <a:lnTo>
                  <a:pt x="1363" y="570"/>
                </a:lnTo>
                <a:lnTo>
                  <a:pt x="1341" y="571"/>
                </a:lnTo>
                <a:lnTo>
                  <a:pt x="1317" y="571"/>
                </a:lnTo>
                <a:lnTo>
                  <a:pt x="1301" y="571"/>
                </a:lnTo>
                <a:lnTo>
                  <a:pt x="1301" y="843"/>
                </a:lnTo>
                <a:lnTo>
                  <a:pt x="1142" y="843"/>
                </a:lnTo>
                <a:close/>
                <a:moveTo>
                  <a:pt x="1301" y="474"/>
                </a:moveTo>
                <a:lnTo>
                  <a:pt x="1327" y="474"/>
                </a:lnTo>
                <a:lnTo>
                  <a:pt x="1334" y="473"/>
                </a:lnTo>
                <a:lnTo>
                  <a:pt x="1339" y="471"/>
                </a:lnTo>
                <a:lnTo>
                  <a:pt x="1343" y="468"/>
                </a:lnTo>
                <a:lnTo>
                  <a:pt x="1349" y="464"/>
                </a:lnTo>
                <a:lnTo>
                  <a:pt x="1352" y="457"/>
                </a:lnTo>
                <a:lnTo>
                  <a:pt x="1354" y="451"/>
                </a:lnTo>
                <a:lnTo>
                  <a:pt x="1356" y="443"/>
                </a:lnTo>
                <a:lnTo>
                  <a:pt x="1356" y="434"/>
                </a:lnTo>
                <a:lnTo>
                  <a:pt x="1356" y="272"/>
                </a:lnTo>
                <a:lnTo>
                  <a:pt x="1356" y="264"/>
                </a:lnTo>
                <a:lnTo>
                  <a:pt x="1354" y="255"/>
                </a:lnTo>
                <a:lnTo>
                  <a:pt x="1352" y="248"/>
                </a:lnTo>
                <a:lnTo>
                  <a:pt x="1349" y="242"/>
                </a:lnTo>
                <a:lnTo>
                  <a:pt x="1344" y="238"/>
                </a:lnTo>
                <a:lnTo>
                  <a:pt x="1339" y="236"/>
                </a:lnTo>
                <a:lnTo>
                  <a:pt x="1333" y="233"/>
                </a:lnTo>
                <a:lnTo>
                  <a:pt x="1325" y="232"/>
                </a:lnTo>
                <a:lnTo>
                  <a:pt x="1301" y="232"/>
                </a:lnTo>
                <a:lnTo>
                  <a:pt x="1301" y="474"/>
                </a:lnTo>
                <a:close/>
                <a:moveTo>
                  <a:pt x="1606" y="843"/>
                </a:moveTo>
                <a:lnTo>
                  <a:pt x="1606" y="144"/>
                </a:lnTo>
                <a:lnTo>
                  <a:pt x="1901" y="144"/>
                </a:lnTo>
                <a:lnTo>
                  <a:pt x="1901" y="240"/>
                </a:lnTo>
                <a:lnTo>
                  <a:pt x="1765" y="240"/>
                </a:lnTo>
                <a:lnTo>
                  <a:pt x="1765" y="402"/>
                </a:lnTo>
                <a:lnTo>
                  <a:pt x="1901" y="402"/>
                </a:lnTo>
                <a:lnTo>
                  <a:pt x="1901" y="504"/>
                </a:lnTo>
                <a:lnTo>
                  <a:pt x="1765" y="504"/>
                </a:lnTo>
                <a:lnTo>
                  <a:pt x="1765" y="738"/>
                </a:lnTo>
                <a:lnTo>
                  <a:pt x="1901" y="738"/>
                </a:lnTo>
                <a:lnTo>
                  <a:pt x="1901" y="843"/>
                </a:lnTo>
                <a:lnTo>
                  <a:pt x="1606" y="843"/>
                </a:lnTo>
                <a:close/>
                <a:moveTo>
                  <a:pt x="2275" y="0"/>
                </a:moveTo>
                <a:lnTo>
                  <a:pt x="2353" y="13"/>
                </a:lnTo>
                <a:lnTo>
                  <a:pt x="2352" y="19"/>
                </a:lnTo>
                <a:lnTo>
                  <a:pt x="2350" y="27"/>
                </a:lnTo>
                <a:lnTo>
                  <a:pt x="2348" y="34"/>
                </a:lnTo>
                <a:lnTo>
                  <a:pt x="2344" y="42"/>
                </a:lnTo>
                <a:lnTo>
                  <a:pt x="2335" y="59"/>
                </a:lnTo>
                <a:lnTo>
                  <a:pt x="2323" y="79"/>
                </a:lnTo>
                <a:lnTo>
                  <a:pt x="2315" y="87"/>
                </a:lnTo>
                <a:lnTo>
                  <a:pt x="2305" y="95"/>
                </a:lnTo>
                <a:lnTo>
                  <a:pt x="2295" y="103"/>
                </a:lnTo>
                <a:lnTo>
                  <a:pt x="2283" y="108"/>
                </a:lnTo>
                <a:lnTo>
                  <a:pt x="2269" y="112"/>
                </a:lnTo>
                <a:lnTo>
                  <a:pt x="2252" y="114"/>
                </a:lnTo>
                <a:lnTo>
                  <a:pt x="2235" y="117"/>
                </a:lnTo>
                <a:lnTo>
                  <a:pt x="2217" y="118"/>
                </a:lnTo>
                <a:lnTo>
                  <a:pt x="2198" y="117"/>
                </a:lnTo>
                <a:lnTo>
                  <a:pt x="2182" y="116"/>
                </a:lnTo>
                <a:lnTo>
                  <a:pt x="2167" y="112"/>
                </a:lnTo>
                <a:lnTo>
                  <a:pt x="2153" y="108"/>
                </a:lnTo>
                <a:lnTo>
                  <a:pt x="2140" y="103"/>
                </a:lnTo>
                <a:lnTo>
                  <a:pt x="2130" y="96"/>
                </a:lnTo>
                <a:lnTo>
                  <a:pt x="2121" y="88"/>
                </a:lnTo>
                <a:lnTo>
                  <a:pt x="2113" y="80"/>
                </a:lnTo>
                <a:lnTo>
                  <a:pt x="2100" y="61"/>
                </a:lnTo>
                <a:lnTo>
                  <a:pt x="2090" y="45"/>
                </a:lnTo>
                <a:lnTo>
                  <a:pt x="2087" y="38"/>
                </a:lnTo>
                <a:lnTo>
                  <a:pt x="2085" y="31"/>
                </a:lnTo>
                <a:lnTo>
                  <a:pt x="2083" y="24"/>
                </a:lnTo>
                <a:lnTo>
                  <a:pt x="2082" y="18"/>
                </a:lnTo>
                <a:lnTo>
                  <a:pt x="2161" y="0"/>
                </a:lnTo>
                <a:lnTo>
                  <a:pt x="2163" y="5"/>
                </a:lnTo>
                <a:lnTo>
                  <a:pt x="2166" y="11"/>
                </a:lnTo>
                <a:lnTo>
                  <a:pt x="2170" y="17"/>
                </a:lnTo>
                <a:lnTo>
                  <a:pt x="2177" y="24"/>
                </a:lnTo>
                <a:lnTo>
                  <a:pt x="2180" y="28"/>
                </a:lnTo>
                <a:lnTo>
                  <a:pt x="2184" y="30"/>
                </a:lnTo>
                <a:lnTo>
                  <a:pt x="2189" y="32"/>
                </a:lnTo>
                <a:lnTo>
                  <a:pt x="2194" y="34"/>
                </a:lnTo>
                <a:lnTo>
                  <a:pt x="2206" y="38"/>
                </a:lnTo>
                <a:lnTo>
                  <a:pt x="2219" y="39"/>
                </a:lnTo>
                <a:lnTo>
                  <a:pt x="2232" y="38"/>
                </a:lnTo>
                <a:lnTo>
                  <a:pt x="2243" y="34"/>
                </a:lnTo>
                <a:lnTo>
                  <a:pt x="2248" y="32"/>
                </a:lnTo>
                <a:lnTo>
                  <a:pt x="2252" y="30"/>
                </a:lnTo>
                <a:lnTo>
                  <a:pt x="2257" y="28"/>
                </a:lnTo>
                <a:lnTo>
                  <a:pt x="2260" y="24"/>
                </a:lnTo>
                <a:lnTo>
                  <a:pt x="2265" y="17"/>
                </a:lnTo>
                <a:lnTo>
                  <a:pt x="2271" y="11"/>
                </a:lnTo>
                <a:lnTo>
                  <a:pt x="2273" y="5"/>
                </a:lnTo>
                <a:lnTo>
                  <a:pt x="2275" y="0"/>
                </a:lnTo>
                <a:close/>
                <a:moveTo>
                  <a:pt x="2275" y="144"/>
                </a:moveTo>
                <a:lnTo>
                  <a:pt x="2434" y="144"/>
                </a:lnTo>
                <a:lnTo>
                  <a:pt x="2434" y="843"/>
                </a:lnTo>
                <a:lnTo>
                  <a:pt x="2275" y="843"/>
                </a:lnTo>
                <a:lnTo>
                  <a:pt x="2275" y="553"/>
                </a:lnTo>
                <a:lnTo>
                  <a:pt x="2283" y="450"/>
                </a:lnTo>
                <a:lnTo>
                  <a:pt x="2276" y="450"/>
                </a:lnTo>
                <a:lnTo>
                  <a:pt x="2252" y="553"/>
                </a:lnTo>
                <a:lnTo>
                  <a:pt x="2167" y="843"/>
                </a:lnTo>
                <a:lnTo>
                  <a:pt x="2008" y="843"/>
                </a:lnTo>
                <a:lnTo>
                  <a:pt x="2008" y="144"/>
                </a:lnTo>
                <a:lnTo>
                  <a:pt x="2167" y="144"/>
                </a:lnTo>
                <a:lnTo>
                  <a:pt x="2167" y="387"/>
                </a:lnTo>
                <a:lnTo>
                  <a:pt x="2163" y="484"/>
                </a:lnTo>
                <a:lnTo>
                  <a:pt x="2167" y="484"/>
                </a:lnTo>
                <a:lnTo>
                  <a:pt x="2188" y="392"/>
                </a:lnTo>
                <a:lnTo>
                  <a:pt x="2275" y="144"/>
                </a:lnTo>
                <a:close/>
                <a:moveTo>
                  <a:pt x="2615" y="843"/>
                </a:moveTo>
                <a:lnTo>
                  <a:pt x="2615" y="243"/>
                </a:lnTo>
                <a:lnTo>
                  <a:pt x="2513" y="243"/>
                </a:lnTo>
                <a:lnTo>
                  <a:pt x="2513" y="144"/>
                </a:lnTo>
                <a:lnTo>
                  <a:pt x="2873" y="144"/>
                </a:lnTo>
                <a:lnTo>
                  <a:pt x="2873" y="243"/>
                </a:lnTo>
                <a:lnTo>
                  <a:pt x="2773" y="243"/>
                </a:lnTo>
                <a:lnTo>
                  <a:pt x="2773" y="843"/>
                </a:lnTo>
                <a:lnTo>
                  <a:pt x="2615" y="843"/>
                </a:lnTo>
                <a:close/>
                <a:moveTo>
                  <a:pt x="3238" y="144"/>
                </a:moveTo>
                <a:lnTo>
                  <a:pt x="3397" y="144"/>
                </a:lnTo>
                <a:lnTo>
                  <a:pt x="3397" y="843"/>
                </a:lnTo>
                <a:lnTo>
                  <a:pt x="3238" y="843"/>
                </a:lnTo>
                <a:lnTo>
                  <a:pt x="3238" y="553"/>
                </a:lnTo>
                <a:lnTo>
                  <a:pt x="3246" y="450"/>
                </a:lnTo>
                <a:lnTo>
                  <a:pt x="3239" y="450"/>
                </a:lnTo>
                <a:lnTo>
                  <a:pt x="3214" y="553"/>
                </a:lnTo>
                <a:lnTo>
                  <a:pt x="3130" y="843"/>
                </a:lnTo>
                <a:lnTo>
                  <a:pt x="2971" y="843"/>
                </a:lnTo>
                <a:lnTo>
                  <a:pt x="2971" y="144"/>
                </a:lnTo>
                <a:lnTo>
                  <a:pt x="3130" y="144"/>
                </a:lnTo>
                <a:lnTo>
                  <a:pt x="3130" y="387"/>
                </a:lnTo>
                <a:lnTo>
                  <a:pt x="3126" y="484"/>
                </a:lnTo>
                <a:lnTo>
                  <a:pt x="3130" y="484"/>
                </a:lnTo>
                <a:lnTo>
                  <a:pt x="3150" y="392"/>
                </a:lnTo>
                <a:lnTo>
                  <a:pt x="3238" y="144"/>
                </a:lnTo>
                <a:close/>
                <a:moveTo>
                  <a:pt x="3495" y="843"/>
                </a:moveTo>
                <a:lnTo>
                  <a:pt x="3495" y="144"/>
                </a:lnTo>
                <a:lnTo>
                  <a:pt x="3654" y="144"/>
                </a:lnTo>
                <a:lnTo>
                  <a:pt x="3654" y="402"/>
                </a:lnTo>
                <a:lnTo>
                  <a:pt x="3704" y="402"/>
                </a:lnTo>
                <a:lnTo>
                  <a:pt x="3704" y="144"/>
                </a:lnTo>
                <a:lnTo>
                  <a:pt x="3863" y="144"/>
                </a:lnTo>
                <a:lnTo>
                  <a:pt x="3863" y="843"/>
                </a:lnTo>
                <a:lnTo>
                  <a:pt x="3704" y="843"/>
                </a:lnTo>
                <a:lnTo>
                  <a:pt x="3704" y="507"/>
                </a:lnTo>
                <a:lnTo>
                  <a:pt x="3654" y="507"/>
                </a:lnTo>
                <a:lnTo>
                  <a:pt x="3654" y="843"/>
                </a:lnTo>
                <a:lnTo>
                  <a:pt x="3495" y="843"/>
                </a:lnTo>
                <a:close/>
                <a:moveTo>
                  <a:pt x="3962" y="843"/>
                </a:moveTo>
                <a:lnTo>
                  <a:pt x="3962" y="144"/>
                </a:lnTo>
                <a:lnTo>
                  <a:pt x="4256" y="144"/>
                </a:lnTo>
                <a:lnTo>
                  <a:pt x="4256" y="240"/>
                </a:lnTo>
                <a:lnTo>
                  <a:pt x="4121" y="240"/>
                </a:lnTo>
                <a:lnTo>
                  <a:pt x="4121" y="843"/>
                </a:lnTo>
                <a:lnTo>
                  <a:pt x="3962" y="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504" y="5564624"/>
            <a:ext cx="5558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Программные продукты:</a:t>
            </a:r>
          </a:p>
          <a:p>
            <a:r>
              <a:rPr lang="ru-RU" sz="1400" dirty="0" smtClean="0"/>
              <a:t>1С-Рейтинг</a:t>
            </a:r>
            <a:r>
              <a:rPr lang="ru-RU" sz="1400" dirty="0" smtClean="0"/>
              <a:t>: Комплексное </a:t>
            </a:r>
            <a:r>
              <a:rPr lang="ru-RU" sz="1400" dirty="0" smtClean="0"/>
              <a:t>управление финансами и бюджетирование;</a:t>
            </a:r>
          </a:p>
          <a:p>
            <a:r>
              <a:rPr lang="ru-RU" sz="1400" dirty="0" smtClean="0"/>
              <a:t>1С-Рейтинг</a:t>
            </a:r>
            <a:r>
              <a:rPr lang="ru-RU" sz="1400" dirty="0" smtClean="0"/>
              <a:t>: Управление </a:t>
            </a:r>
            <a:r>
              <a:rPr lang="ru-RU" sz="1400" dirty="0" smtClean="0"/>
              <a:t>финансами строительной организации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13446" y="804072"/>
            <a:ext cx="9164169" cy="6077351"/>
            <a:chOff x="-13446" y="804072"/>
            <a:chExt cx="9164169" cy="6077351"/>
          </a:xfrm>
        </p:grpSpPr>
        <p:pic>
          <p:nvPicPr>
            <p:cNvPr id="19" name="Рисунок 18" descr="ID-10019030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76058"/>
              <a:ext cx="9150723" cy="5981942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-6723" y="804072"/>
              <a:ext cx="9157445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-13446" y="836712"/>
              <a:ext cx="9164168" cy="15923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5165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Контрольные и учетные функции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299-3F66-4643-AA94-6CBAD2FD606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411" name="Freeform 3"/>
          <p:cNvSpPr>
            <a:spLocks/>
          </p:cNvSpPr>
          <p:nvPr/>
        </p:nvSpPr>
        <p:spPr bwMode="gray">
          <a:xfrm flipH="1">
            <a:off x="571472" y="22193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gray">
          <a:xfrm>
            <a:off x="2857472" y="22193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571472" y="42005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gray">
          <a:xfrm flipH="1">
            <a:off x="2857472" y="42005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gray">
          <a:xfrm>
            <a:off x="1698597" y="3036905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white">
          <a:xfrm>
            <a:off x="571472" y="2357430"/>
            <a:ext cx="195896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Учет зарегистрированных договоров и дополнительных соглашений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white">
          <a:xfrm>
            <a:off x="2857488" y="2285992"/>
            <a:ext cx="200026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Учет товарных операций по бух. 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учету 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для план-</a:t>
            </a:r>
            <a:r>
              <a:rPr lang="ru-RU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фактного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анализа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white">
          <a:xfrm>
            <a:off x="611560" y="4955457"/>
            <a:ext cx="20002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Формирование бухгалтерских документов.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white">
          <a:xfrm>
            <a:off x="2857488" y="4857760"/>
            <a:ext cx="200026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Контроль произведенных оплат и их своевременности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gray">
          <a:xfrm>
            <a:off x="2174246" y="342266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gray">
          <a:xfrm>
            <a:off x="3016222" y="342266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gray">
          <a:xfrm>
            <a:off x="2174246" y="433230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4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gray">
          <a:xfrm>
            <a:off x="3016222" y="433230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3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4" name="Text Box 4"/>
          <p:cNvSpPr txBox="1">
            <a:spLocks noChangeArrowheads="1"/>
          </p:cNvSpPr>
          <p:nvPr/>
        </p:nvSpPr>
        <p:spPr bwMode="black">
          <a:xfrm>
            <a:off x="5228355" y="3369246"/>
            <a:ext cx="392909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Учет операций по договору, отраженных в бухгалтерском учете, происходит автоматически.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3446" y="1124744"/>
            <a:ext cx="9164169" cy="5756679"/>
            <a:chOff x="-13446" y="804072"/>
            <a:chExt cx="9164169" cy="6077351"/>
          </a:xfrm>
        </p:grpSpPr>
        <p:pic>
          <p:nvPicPr>
            <p:cNvPr id="7" name="Рисунок 6" descr="ID-10019030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76058"/>
              <a:ext cx="9150723" cy="598194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-6723" y="804072"/>
              <a:ext cx="9157445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-13446" y="836712"/>
              <a:ext cx="9164168" cy="15923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299-3F66-4643-AA94-6CBAD2FD606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75406" y="-8164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kern="0" dirty="0" smtClean="0">
                <a:solidFill>
                  <a:srgbClr val="05852D"/>
                </a:solidFill>
              </a:rPr>
              <a:t>Регистрация </a:t>
            </a:r>
          </a:p>
          <a:p>
            <a:r>
              <a:rPr lang="ru-RU" sz="3600" kern="0" dirty="0" smtClean="0">
                <a:solidFill>
                  <a:srgbClr val="05852D"/>
                </a:solidFill>
              </a:rPr>
              <a:t>дополнительных соглашений</a:t>
            </a:r>
            <a:endParaRPr lang="en-US" sz="3600" kern="0" dirty="0">
              <a:solidFill>
                <a:srgbClr val="0585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6" y="1340768"/>
            <a:ext cx="8620525" cy="385799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4355976" y="4959979"/>
            <a:ext cx="4178416" cy="1605217"/>
          </a:xfrm>
          <a:prstGeom prst="wedgeRoundRectCallout">
            <a:avLst>
              <a:gd name="adj1" fmla="val 6052"/>
              <a:gd name="adj2" fmla="val -68206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dk1"/>
                </a:solidFill>
              </a:rPr>
              <a:t>Если в течение определенного периода договорные условия изменяются, имеется возможность не править изначальную версию договора, а ввести </a:t>
            </a:r>
            <a:r>
              <a:rPr lang="ru-RU" sz="1600" b="1" dirty="0">
                <a:solidFill>
                  <a:schemeClr val="dk1"/>
                </a:solidFill>
              </a:rPr>
              <a:t>дополнительное соглашение </a:t>
            </a:r>
            <a:r>
              <a:rPr lang="ru-RU" sz="1600" dirty="0">
                <a:solidFill>
                  <a:schemeClr val="dk1"/>
                </a:solidFill>
              </a:rPr>
              <a:t>на основании текущего договора.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3446" y="1052736"/>
            <a:ext cx="9164169" cy="5828687"/>
            <a:chOff x="-13446" y="804072"/>
            <a:chExt cx="9164169" cy="6077351"/>
          </a:xfrm>
        </p:grpSpPr>
        <p:pic>
          <p:nvPicPr>
            <p:cNvPr id="7" name="Рисунок 6" descr="ID-10019030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76058"/>
              <a:ext cx="9150723" cy="598194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-6723" y="804072"/>
              <a:ext cx="9157445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-13446" y="836712"/>
              <a:ext cx="9164168" cy="15923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299-3F66-4643-AA94-6CBAD2FD606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51520" y="-60569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kern="0" dirty="0" smtClean="0">
                <a:solidFill>
                  <a:srgbClr val="05852D"/>
                </a:solidFill>
              </a:rPr>
              <a:t>Формирование договоров </a:t>
            </a:r>
          </a:p>
          <a:p>
            <a:r>
              <a:rPr lang="ru-RU" sz="3600" kern="0" dirty="0" smtClean="0">
                <a:solidFill>
                  <a:srgbClr val="05852D"/>
                </a:solidFill>
              </a:rPr>
              <a:t>по заказам поставщикам</a:t>
            </a:r>
            <a:endParaRPr lang="en-US" sz="3600" kern="0" dirty="0">
              <a:solidFill>
                <a:srgbClr val="05852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8375"/>
            <a:ext cx="7463889" cy="397335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040984" y="5460770"/>
            <a:ext cx="5708741" cy="1008112"/>
          </a:xfrm>
          <a:prstGeom prst="wedgeRoundRectCallout">
            <a:avLst>
              <a:gd name="adj1" fmla="val -27780"/>
              <a:gd name="adj2" fmla="val -7673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Имеется возможность регистрировать договоры с поставщиками товаров или услуг на основании имеющих «Заказов поставщикам» при помощи специального мастера по формированию договоров. </a:t>
            </a:r>
          </a:p>
        </p:txBody>
      </p:sp>
    </p:spTree>
    <p:extLst>
      <p:ext uri="{BB962C8B-B14F-4D97-AF65-F5344CB8AC3E}">
        <p14:creationId xmlns:p14="http://schemas.microsoft.com/office/powerpoint/2010/main" val="31571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13446" y="1196752"/>
            <a:ext cx="9164169" cy="5684671"/>
            <a:chOff x="-13446" y="804072"/>
            <a:chExt cx="9164169" cy="6077351"/>
          </a:xfrm>
        </p:grpSpPr>
        <p:pic>
          <p:nvPicPr>
            <p:cNvPr id="18" name="Рисунок 17" descr="ID-10019030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76058"/>
              <a:ext cx="9150723" cy="5981942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-6723" y="804072"/>
              <a:ext cx="9157445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-13446" y="836712"/>
              <a:ext cx="9164168" cy="15923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65" name="Picture 19" descr="D:\Графика\Бесплатные, 2011\1316059607_baske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8039" y="1908747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483722" y="2659733"/>
            <a:ext cx="1285884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Договор</a:t>
            </a:r>
          </a:p>
        </p:txBody>
      </p:sp>
      <p:pic>
        <p:nvPicPr>
          <p:cNvPr id="19468" name="Picture 2" descr="D:\Графика\Бесплатные, 2011\1316078906_Money_Calculato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6601" y="325424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049387" y="4226106"/>
            <a:ext cx="214314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Мастер</a:t>
            </a:r>
            <a:endParaRPr lang="ru-RU" sz="1400" b="1" dirty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120957" y="2937235"/>
            <a:ext cx="5705" cy="318042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9471" name="Picture 4" descr="D:\Графика\Бесплатные, 2011\1316065197_application-vnd.oasis.opendocument.presentation-templa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5194" y="4977111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080836" y="5597696"/>
            <a:ext cx="214314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Заявки на расход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299-3F66-4643-AA94-6CBAD2FD606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75406" y="52634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kern="0" dirty="0" smtClean="0">
                <a:solidFill>
                  <a:srgbClr val="05852D"/>
                </a:solidFill>
              </a:rPr>
              <a:t>Заявки на расходование средств по договорам</a:t>
            </a:r>
            <a:endParaRPr lang="en-US" sz="3600" kern="0" dirty="0">
              <a:solidFill>
                <a:srgbClr val="05852D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120957" y="4560682"/>
            <a:ext cx="5705" cy="318042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8" y="1429536"/>
            <a:ext cx="7079806" cy="34035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24" name="Скругленная прямоугольная выноска 23"/>
          <p:cNvSpPr/>
          <p:nvPr/>
        </p:nvSpPr>
        <p:spPr>
          <a:xfrm>
            <a:off x="828524" y="4981679"/>
            <a:ext cx="5593187" cy="1618889"/>
          </a:xfrm>
          <a:prstGeom prst="wedgeRoundRectCallout">
            <a:avLst>
              <a:gd name="adj1" fmla="val -22782"/>
              <a:gd name="adj2" fmla="val -6564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dk1"/>
                </a:solidFill>
              </a:rPr>
              <a:t>Подсистема «Учет договоров», взаимодействует с подсистемой «Казначейство». В форме специального мастера имеется возможность </a:t>
            </a:r>
            <a:r>
              <a:rPr lang="ru-RU" sz="1600" b="1" dirty="0">
                <a:solidFill>
                  <a:schemeClr val="dk1"/>
                </a:solidFill>
              </a:rPr>
              <a:t>автоматизировать расчет платежей и поступлений по договорам</a:t>
            </a:r>
            <a:r>
              <a:rPr lang="ru-RU" sz="1600" dirty="0">
                <a:solidFill>
                  <a:schemeClr val="dk1"/>
                </a:solidFill>
              </a:rPr>
              <a:t>, с последующим формированием «Заявок на расходования денежных средств».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3446" y="804072"/>
            <a:ext cx="9164169" cy="6077351"/>
            <a:chOff x="-13446" y="804072"/>
            <a:chExt cx="9164169" cy="6077351"/>
          </a:xfrm>
        </p:grpSpPr>
        <p:pic>
          <p:nvPicPr>
            <p:cNvPr id="10" name="Рисунок 9" descr="ID-10019030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76058"/>
              <a:ext cx="9150723" cy="5981942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723" y="804072"/>
              <a:ext cx="9157445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-13446" y="836712"/>
              <a:ext cx="9164168" cy="15923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Анализ договорных обязательств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Учет договоров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DB93-5848-4717-A1E7-A05384DAE3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-13446" y="804072"/>
            <a:ext cx="9164169" cy="6077351"/>
            <a:chOff x="-13446" y="804072"/>
            <a:chExt cx="9164169" cy="6077351"/>
          </a:xfrm>
        </p:grpSpPr>
        <p:pic>
          <p:nvPicPr>
            <p:cNvPr id="23" name="Рисунок 22" descr="ID-10019030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76058"/>
              <a:ext cx="9150723" cy="5981942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-6723" y="804072"/>
              <a:ext cx="9157445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-13446" y="836712"/>
              <a:ext cx="9164168" cy="15923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0" name="Freeform 2"/>
          <p:cNvSpPr>
            <a:spLocks/>
          </p:cNvSpPr>
          <p:nvPr/>
        </p:nvSpPr>
        <p:spPr bwMode="gray">
          <a:xfrm>
            <a:off x="1357290" y="4572008"/>
            <a:ext cx="2824185" cy="64294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Freeform 3"/>
          <p:cNvSpPr>
            <a:spLocks/>
          </p:cNvSpPr>
          <p:nvPr/>
        </p:nvSpPr>
        <p:spPr bwMode="gray">
          <a:xfrm>
            <a:off x="4429124" y="3652850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Freeform 4"/>
          <p:cNvSpPr>
            <a:spLocks/>
          </p:cNvSpPr>
          <p:nvPr/>
        </p:nvSpPr>
        <p:spPr bwMode="gray">
          <a:xfrm flipH="1">
            <a:off x="5029216" y="4500570"/>
            <a:ext cx="3114684" cy="7143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282" y="2428868"/>
            <a:ext cx="2643206" cy="2143140"/>
            <a:chOff x="4320" y="1152"/>
            <a:chExt cx="414" cy="402"/>
          </a:xfrm>
        </p:grpSpPr>
        <p:sp>
          <p:nvSpPr>
            <p:cNvPr id="32774" name="AutoShape 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6" name="Rectangle 8"/>
          <p:cNvSpPr>
            <a:spLocks noChangeArrowheads="1"/>
          </p:cNvSpPr>
          <p:nvPr/>
        </p:nvSpPr>
        <p:spPr bwMode="gray">
          <a:xfrm>
            <a:off x="214282" y="2357430"/>
            <a:ext cx="264320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Формирование реестра договоров с указанными характеристиками и фильтром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86116" y="2428868"/>
            <a:ext cx="2643206" cy="2143140"/>
            <a:chOff x="4320" y="1152"/>
            <a:chExt cx="414" cy="402"/>
          </a:xfrm>
        </p:grpSpPr>
        <p:sp>
          <p:nvSpPr>
            <p:cNvPr id="32778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357950" y="2438393"/>
            <a:ext cx="2643206" cy="2143140"/>
            <a:chOff x="4320" y="1152"/>
            <a:chExt cx="414" cy="402"/>
          </a:xfrm>
        </p:grpSpPr>
        <p:sp>
          <p:nvSpPr>
            <p:cNvPr id="32781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3" name="Rectangle 15"/>
          <p:cNvSpPr>
            <a:spLocks noChangeArrowheads="1"/>
          </p:cNvSpPr>
          <p:nvPr/>
        </p:nvSpPr>
        <p:spPr bwMode="gray">
          <a:xfrm>
            <a:off x="3214678" y="2428868"/>
            <a:ext cx="278608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Анализ исполнения договора с детализацией до номенклатуры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gray">
          <a:xfrm>
            <a:off x="6286512" y="2357430"/>
            <a:ext cx="285748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Анализ </a:t>
            </a:r>
            <a:r>
              <a:rPr lang="ru-RU" sz="2400" b="1" dirty="0" err="1" smtClean="0">
                <a:solidFill>
                  <a:srgbClr val="FFFFFF"/>
                </a:solidFill>
              </a:rPr>
              <a:t>опера-ций</a:t>
            </a:r>
            <a:r>
              <a:rPr lang="ru-RU" sz="2400" b="1" dirty="0" smtClean="0">
                <a:solidFill>
                  <a:srgbClr val="FFFFFF"/>
                </a:solidFill>
              </a:rPr>
              <a:t> по договору, задолженности, расчет предстоящих платежей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black">
          <a:xfrm>
            <a:off x="357158" y="1428736"/>
            <a:ext cx="8429684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b="1" dirty="0" smtClean="0"/>
              <a:t>Предусмотрен ряд отчетов для анализа как всего списка договоров, так и каждого в отдельности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ltGray">
          <a:xfrm>
            <a:off x="1684358" y="5195888"/>
            <a:ext cx="5888038" cy="97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1643042" y="5086191"/>
            <a:ext cx="607223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b="1" dirty="0" smtClean="0">
                <a:solidFill>
                  <a:srgbClr val="1C1C1C"/>
                </a:solidFill>
              </a:rPr>
              <a:t>Специализированная отчетность позволяет ответственному за ведение договоров получать данные по их исполнению оперативно, не через бухгалтерию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title"/>
          </p:nvPr>
        </p:nvSpPr>
        <p:spPr>
          <a:xfrm>
            <a:off x="247600" y="68279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Аналитические возможности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299-3F66-4643-AA94-6CBAD2FD60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13446" y="804072"/>
            <a:ext cx="9164169" cy="6077351"/>
            <a:chOff x="-13446" y="804072"/>
            <a:chExt cx="9164169" cy="6077351"/>
          </a:xfrm>
        </p:grpSpPr>
        <p:pic>
          <p:nvPicPr>
            <p:cNvPr id="9" name="Рисунок 8" descr="ID-10019030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76058"/>
              <a:ext cx="9150723" cy="5981942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-6723" y="804072"/>
              <a:ext cx="9157445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-13446" y="836712"/>
              <a:ext cx="9164168" cy="15923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5406" y="90017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kern="0" dirty="0" smtClean="0">
                <a:solidFill>
                  <a:srgbClr val="05852D"/>
                </a:solidFill>
              </a:rPr>
              <a:t>Исполнение договоров</a:t>
            </a:r>
            <a:endParaRPr lang="en-US" sz="3600" kern="0" dirty="0">
              <a:solidFill>
                <a:srgbClr val="0585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11772"/>
            <a:ext cx="8009314" cy="469432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691680" y="5589240"/>
            <a:ext cx="6768752" cy="1196979"/>
          </a:xfrm>
          <a:prstGeom prst="wedgeRoundRectCallout">
            <a:avLst>
              <a:gd name="adj1" fmla="val 18325"/>
              <a:gd name="adj2" fmla="val -65336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dk1"/>
                </a:solidFill>
              </a:rPr>
              <a:t>Для анализа выполнения условий поставки по товарному договору предусмотрен специальный отчет </a:t>
            </a:r>
            <a:r>
              <a:rPr lang="ru-RU" sz="1600" b="1" dirty="0" smtClean="0">
                <a:solidFill>
                  <a:schemeClr val="dk1"/>
                </a:solidFill>
              </a:rPr>
              <a:t>«Учет исполнения товарных </a:t>
            </a:r>
            <a:r>
              <a:rPr lang="ru-RU" sz="1600" b="1" dirty="0">
                <a:solidFill>
                  <a:schemeClr val="dk1"/>
                </a:solidFill>
              </a:rPr>
              <a:t>договоров». </a:t>
            </a:r>
            <a:r>
              <a:rPr lang="ru-RU" sz="1600" dirty="0">
                <a:solidFill>
                  <a:schemeClr val="dk1"/>
                </a:solidFill>
              </a:rPr>
              <a:t>Данный отчет позволяет проанализировать номенклатурную спецификацию договора на предмет фактического исполнения.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3446" y="804072"/>
            <a:ext cx="9164169" cy="6077351"/>
            <a:chOff x="-13446" y="804072"/>
            <a:chExt cx="9164169" cy="6077351"/>
          </a:xfrm>
        </p:grpSpPr>
        <p:pic>
          <p:nvPicPr>
            <p:cNvPr id="11" name="Рисунок 10" descr="ID-10019030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76058"/>
              <a:ext cx="9150723" cy="598194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-6723" y="804072"/>
              <a:ext cx="9157445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-13446" y="836712"/>
              <a:ext cx="9164168" cy="15923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299-3F66-4643-AA94-6CBAD2FD606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7504" y="42924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kern="0" dirty="0" smtClean="0">
                <a:solidFill>
                  <a:srgbClr val="05852D"/>
                </a:solidFill>
              </a:rPr>
              <a:t>Отчет «Реестр договоров»</a:t>
            </a:r>
            <a:endParaRPr lang="en-US" sz="3600" kern="0" dirty="0">
              <a:solidFill>
                <a:srgbClr val="0585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92576"/>
            <a:ext cx="8167282" cy="389600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95536" y="5043859"/>
            <a:ext cx="5256584" cy="1521063"/>
          </a:xfrm>
          <a:prstGeom prst="wedgeRoundRectCallout">
            <a:avLst>
              <a:gd name="adj1" fmla="val -27780"/>
              <a:gd name="adj2" fmla="val -7673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dk1"/>
                </a:solidFill>
              </a:rPr>
              <a:t>Для группового просмотра перечня договоров с возможностью вывода их условий или фильтрации по ним используется отчет </a:t>
            </a:r>
            <a:r>
              <a:rPr lang="ru-RU" sz="1600" b="1" dirty="0">
                <a:solidFill>
                  <a:schemeClr val="dk1"/>
                </a:solidFill>
              </a:rPr>
              <a:t>«Реестр договоров»</a:t>
            </a:r>
            <a:r>
              <a:rPr lang="ru-RU" sz="1600" dirty="0">
                <a:solidFill>
                  <a:schemeClr val="dk1"/>
                </a:solidFill>
              </a:rPr>
              <a:t>. В данном отчете указываются основные и дополнительные параметры, которые следует вывести в реестр, а также необходимые фильтры.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3446" y="804072"/>
            <a:ext cx="9164169" cy="6077351"/>
            <a:chOff x="-13446" y="804072"/>
            <a:chExt cx="9164169" cy="6077351"/>
          </a:xfrm>
        </p:grpSpPr>
        <p:pic>
          <p:nvPicPr>
            <p:cNvPr id="6" name="Рисунок 5" descr="ID-10019030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76058"/>
              <a:ext cx="9150723" cy="5981942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-6723" y="804072"/>
              <a:ext cx="9157445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-13446" y="836712"/>
              <a:ext cx="9164168" cy="15923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060" y="73686"/>
            <a:ext cx="8401050" cy="674687"/>
          </a:xfrm>
        </p:spPr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Анализ договоров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299-3F66-4643-AA94-6CBAD2FD606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7269558" cy="499667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5508104" y="3284984"/>
            <a:ext cx="3444335" cy="2541113"/>
          </a:xfrm>
          <a:prstGeom prst="wedgeRoundRectCallout">
            <a:avLst>
              <a:gd name="adj1" fmla="val -59893"/>
              <a:gd name="adj2" fmla="val -2724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dk1"/>
                </a:solidFill>
              </a:rPr>
              <a:t>Обработка </a:t>
            </a:r>
            <a:r>
              <a:rPr lang="ru-RU" sz="1600" b="1" dirty="0" smtClean="0">
                <a:solidFill>
                  <a:schemeClr val="dk1"/>
                </a:solidFill>
              </a:rPr>
              <a:t>«Работа с договором» </a:t>
            </a:r>
            <a:r>
              <a:rPr lang="ru-RU" sz="1600" dirty="0" smtClean="0">
                <a:solidFill>
                  <a:schemeClr val="dk1"/>
                </a:solidFill>
              </a:rPr>
              <a:t>позволяет просматривать и управлять списком событий по договору, а также формировать множество отчетов по договору и просматривать список сформированных по нему документов, рассчитывать платежи. </a:t>
            </a:r>
            <a:endParaRPr lang="ru-RU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58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3446" y="804072"/>
            <a:ext cx="9164169" cy="6077351"/>
            <a:chOff x="-13446" y="804072"/>
            <a:chExt cx="9164169" cy="6077351"/>
          </a:xfrm>
        </p:grpSpPr>
        <p:pic>
          <p:nvPicPr>
            <p:cNvPr id="11" name="Рисунок 10" descr="ID-10019030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76058"/>
              <a:ext cx="9150723" cy="598194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-6723" y="804072"/>
              <a:ext cx="9157445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-13446" y="836712"/>
              <a:ext cx="9164168" cy="15923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43941" y="6597572"/>
            <a:ext cx="381000" cy="247650"/>
          </a:xfrm>
        </p:spPr>
        <p:txBody>
          <a:bodyPr/>
          <a:lstStyle/>
          <a:p>
            <a:fld id="{6FE10FFF-3107-4C97-B1D7-77B8EED336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Freeform 577"/>
          <p:cNvSpPr>
            <a:spLocks noEditPoints="1"/>
          </p:cNvSpPr>
          <p:nvPr/>
        </p:nvSpPr>
        <p:spPr bwMode="auto">
          <a:xfrm>
            <a:off x="7139904" y="893461"/>
            <a:ext cx="1885037" cy="350837"/>
          </a:xfrm>
          <a:custGeom>
            <a:avLst/>
            <a:gdLst>
              <a:gd name="T0" fmla="*/ 2147483647 w 4256"/>
              <a:gd name="T1" fmla="*/ 2147483647 h 858"/>
              <a:gd name="T2" fmla="*/ 2147483647 w 4256"/>
              <a:gd name="T3" fmla="*/ 2147483647 h 858"/>
              <a:gd name="T4" fmla="*/ 2147483647 w 4256"/>
              <a:gd name="T5" fmla="*/ 2147483647 h 858"/>
              <a:gd name="T6" fmla="*/ 2147483647 w 4256"/>
              <a:gd name="T7" fmla="*/ 2147483647 h 858"/>
              <a:gd name="T8" fmla="*/ 2147483647 w 4256"/>
              <a:gd name="T9" fmla="*/ 2147483647 h 858"/>
              <a:gd name="T10" fmla="*/ 2147483647 w 4256"/>
              <a:gd name="T11" fmla="*/ 2147483647 h 858"/>
              <a:gd name="T12" fmla="*/ 2147483647 w 4256"/>
              <a:gd name="T13" fmla="*/ 2147483647 h 858"/>
              <a:gd name="T14" fmla="*/ 2147483647 w 4256"/>
              <a:gd name="T15" fmla="*/ 2147483647 h 858"/>
              <a:gd name="T16" fmla="*/ 2147483647 w 4256"/>
              <a:gd name="T17" fmla="*/ 2147483647 h 858"/>
              <a:gd name="T18" fmla="*/ 2147483647 w 4256"/>
              <a:gd name="T19" fmla="*/ 2147483647 h 858"/>
              <a:gd name="T20" fmla="*/ 2147483647 w 4256"/>
              <a:gd name="T21" fmla="*/ 2147483647 h 858"/>
              <a:gd name="T22" fmla="*/ 2147483647 w 4256"/>
              <a:gd name="T23" fmla="*/ 2147483647 h 858"/>
              <a:gd name="T24" fmla="*/ 2147483647 w 4256"/>
              <a:gd name="T25" fmla="*/ 2147483647 h 858"/>
              <a:gd name="T26" fmla="*/ 2147483647 w 4256"/>
              <a:gd name="T27" fmla="*/ 2147483647 h 858"/>
              <a:gd name="T28" fmla="*/ 2147483647 w 4256"/>
              <a:gd name="T29" fmla="*/ 2147483647 h 858"/>
              <a:gd name="T30" fmla="*/ 2147483647 w 4256"/>
              <a:gd name="T31" fmla="*/ 2147483647 h 858"/>
              <a:gd name="T32" fmla="*/ 2147483647 w 4256"/>
              <a:gd name="T33" fmla="*/ 2147483647 h 858"/>
              <a:gd name="T34" fmla="*/ 2147483647 w 4256"/>
              <a:gd name="T35" fmla="*/ 2147483647 h 858"/>
              <a:gd name="T36" fmla="*/ 2147483647 w 4256"/>
              <a:gd name="T37" fmla="*/ 2147483647 h 858"/>
              <a:gd name="T38" fmla="*/ 2147483647 w 4256"/>
              <a:gd name="T39" fmla="*/ 2147483647 h 858"/>
              <a:gd name="T40" fmla="*/ 2147483647 w 4256"/>
              <a:gd name="T41" fmla="*/ 2147483647 h 858"/>
              <a:gd name="T42" fmla="*/ 2147483647 w 4256"/>
              <a:gd name="T43" fmla="*/ 2147483647 h 858"/>
              <a:gd name="T44" fmla="*/ 2147483647 w 4256"/>
              <a:gd name="T45" fmla="*/ 2147483647 h 858"/>
              <a:gd name="T46" fmla="*/ 2147483647 w 4256"/>
              <a:gd name="T47" fmla="*/ 2147483647 h 858"/>
              <a:gd name="T48" fmla="*/ 2147483647 w 4256"/>
              <a:gd name="T49" fmla="*/ 2147483647 h 858"/>
              <a:gd name="T50" fmla="*/ 2147483647 w 4256"/>
              <a:gd name="T51" fmla="*/ 2147483647 h 858"/>
              <a:gd name="T52" fmla="*/ 2147483647 w 4256"/>
              <a:gd name="T53" fmla="*/ 2147483647 h 858"/>
              <a:gd name="T54" fmla="*/ 2147483647 w 4256"/>
              <a:gd name="T55" fmla="*/ 2147483647 h 858"/>
              <a:gd name="T56" fmla="*/ 2147483647 w 4256"/>
              <a:gd name="T57" fmla="*/ 2147483647 h 858"/>
              <a:gd name="T58" fmla="*/ 2147483647 w 4256"/>
              <a:gd name="T59" fmla="*/ 2147483647 h 858"/>
              <a:gd name="T60" fmla="*/ 2147483647 w 4256"/>
              <a:gd name="T61" fmla="*/ 2147483647 h 858"/>
              <a:gd name="T62" fmla="*/ 2147483647 w 4256"/>
              <a:gd name="T63" fmla="*/ 2147483647 h 858"/>
              <a:gd name="T64" fmla="*/ 2147483647 w 4256"/>
              <a:gd name="T65" fmla="*/ 2147483647 h 858"/>
              <a:gd name="T66" fmla="*/ 2147483647 w 4256"/>
              <a:gd name="T67" fmla="*/ 2147483647 h 858"/>
              <a:gd name="T68" fmla="*/ 2147483647 w 4256"/>
              <a:gd name="T69" fmla="*/ 2147483647 h 858"/>
              <a:gd name="T70" fmla="*/ 2147483647 w 4256"/>
              <a:gd name="T71" fmla="*/ 2147483647 h 858"/>
              <a:gd name="T72" fmla="*/ 2147483647 w 4256"/>
              <a:gd name="T73" fmla="*/ 2147483647 h 858"/>
              <a:gd name="T74" fmla="*/ 2147483647 w 4256"/>
              <a:gd name="T75" fmla="*/ 2147483647 h 858"/>
              <a:gd name="T76" fmla="*/ 2147483647 w 4256"/>
              <a:gd name="T77" fmla="*/ 2147483647 h 858"/>
              <a:gd name="T78" fmla="*/ 2147483647 w 4256"/>
              <a:gd name="T79" fmla="*/ 2147483647 h 858"/>
              <a:gd name="T80" fmla="*/ 2147483647 w 4256"/>
              <a:gd name="T81" fmla="*/ 2147483647 h 858"/>
              <a:gd name="T82" fmla="*/ 2147483647 w 4256"/>
              <a:gd name="T83" fmla="*/ 2147483647 h 858"/>
              <a:gd name="T84" fmla="*/ 2147483647 w 4256"/>
              <a:gd name="T85" fmla="*/ 2147483647 h 858"/>
              <a:gd name="T86" fmla="*/ 2147483647 w 4256"/>
              <a:gd name="T87" fmla="*/ 2147483647 h 858"/>
              <a:gd name="T88" fmla="*/ 2147483647 w 4256"/>
              <a:gd name="T89" fmla="*/ 2147483647 h 858"/>
              <a:gd name="T90" fmla="*/ 2147483647 w 4256"/>
              <a:gd name="T91" fmla="*/ 2147483647 h 858"/>
              <a:gd name="T92" fmla="*/ 2147483647 w 4256"/>
              <a:gd name="T93" fmla="*/ 2147483647 h 858"/>
              <a:gd name="T94" fmla="*/ 2147483647 w 4256"/>
              <a:gd name="T95" fmla="*/ 2147483647 h 858"/>
              <a:gd name="T96" fmla="*/ 2147483647 w 4256"/>
              <a:gd name="T97" fmla="*/ 2147483647 h 858"/>
              <a:gd name="T98" fmla="*/ 2147483647 w 4256"/>
              <a:gd name="T99" fmla="*/ 2147483647 h 858"/>
              <a:gd name="T100" fmla="*/ 2147483647 w 4256"/>
              <a:gd name="T101" fmla="*/ 2147483647 h 858"/>
              <a:gd name="T102" fmla="*/ 2147483647 w 4256"/>
              <a:gd name="T103" fmla="*/ 2147483647 h 858"/>
              <a:gd name="T104" fmla="*/ 2147483647 w 4256"/>
              <a:gd name="T105" fmla="*/ 2147483647 h 858"/>
              <a:gd name="T106" fmla="*/ 2147483647 w 4256"/>
              <a:gd name="T107" fmla="*/ 2147483647 h 858"/>
              <a:gd name="T108" fmla="*/ 2147483647 w 4256"/>
              <a:gd name="T109" fmla="*/ 2147483647 h 858"/>
              <a:gd name="T110" fmla="*/ 2147483647 w 4256"/>
              <a:gd name="T111" fmla="*/ 2147483647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56"/>
              <a:gd name="T169" fmla="*/ 0 h 858"/>
              <a:gd name="T170" fmla="*/ 4256 w 4256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56" h="858">
                <a:moveTo>
                  <a:pt x="85" y="843"/>
                </a:moveTo>
                <a:lnTo>
                  <a:pt x="85" y="308"/>
                </a:lnTo>
                <a:lnTo>
                  <a:pt x="0" y="308"/>
                </a:lnTo>
                <a:lnTo>
                  <a:pt x="0" y="223"/>
                </a:lnTo>
                <a:lnTo>
                  <a:pt x="11" y="223"/>
                </a:lnTo>
                <a:lnTo>
                  <a:pt x="21" y="221"/>
                </a:lnTo>
                <a:lnTo>
                  <a:pt x="31" y="219"/>
                </a:lnTo>
                <a:lnTo>
                  <a:pt x="41" y="217"/>
                </a:lnTo>
                <a:lnTo>
                  <a:pt x="51" y="215"/>
                </a:lnTo>
                <a:lnTo>
                  <a:pt x="59" y="211"/>
                </a:lnTo>
                <a:lnTo>
                  <a:pt x="68" y="206"/>
                </a:lnTo>
                <a:lnTo>
                  <a:pt x="76" y="202"/>
                </a:lnTo>
                <a:lnTo>
                  <a:pt x="84" y="197"/>
                </a:lnTo>
                <a:lnTo>
                  <a:pt x="91" y="190"/>
                </a:lnTo>
                <a:lnTo>
                  <a:pt x="97" y="184"/>
                </a:lnTo>
                <a:lnTo>
                  <a:pt x="103" y="177"/>
                </a:lnTo>
                <a:lnTo>
                  <a:pt x="109" y="170"/>
                </a:lnTo>
                <a:lnTo>
                  <a:pt x="113" y="161"/>
                </a:lnTo>
                <a:lnTo>
                  <a:pt x="116" y="152"/>
                </a:lnTo>
                <a:lnTo>
                  <a:pt x="120" y="144"/>
                </a:lnTo>
                <a:lnTo>
                  <a:pt x="242" y="144"/>
                </a:lnTo>
                <a:lnTo>
                  <a:pt x="242" y="843"/>
                </a:lnTo>
                <a:lnTo>
                  <a:pt x="85" y="843"/>
                </a:lnTo>
                <a:close/>
                <a:moveTo>
                  <a:pt x="352" y="310"/>
                </a:moveTo>
                <a:lnTo>
                  <a:pt x="353" y="290"/>
                </a:lnTo>
                <a:lnTo>
                  <a:pt x="355" y="269"/>
                </a:lnTo>
                <a:lnTo>
                  <a:pt x="359" y="251"/>
                </a:lnTo>
                <a:lnTo>
                  <a:pt x="364" y="233"/>
                </a:lnTo>
                <a:lnTo>
                  <a:pt x="370" y="217"/>
                </a:lnTo>
                <a:lnTo>
                  <a:pt x="379" y="202"/>
                </a:lnTo>
                <a:lnTo>
                  <a:pt x="389" y="188"/>
                </a:lnTo>
                <a:lnTo>
                  <a:pt x="400" y="175"/>
                </a:lnTo>
                <a:lnTo>
                  <a:pt x="413" y="164"/>
                </a:lnTo>
                <a:lnTo>
                  <a:pt x="426" y="154"/>
                </a:lnTo>
                <a:lnTo>
                  <a:pt x="441" y="146"/>
                </a:lnTo>
                <a:lnTo>
                  <a:pt x="457" y="139"/>
                </a:lnTo>
                <a:lnTo>
                  <a:pt x="473" y="134"/>
                </a:lnTo>
                <a:lnTo>
                  <a:pt x="492" y="131"/>
                </a:lnTo>
                <a:lnTo>
                  <a:pt x="510" y="127"/>
                </a:lnTo>
                <a:lnTo>
                  <a:pt x="530" y="127"/>
                </a:lnTo>
                <a:lnTo>
                  <a:pt x="553" y="127"/>
                </a:lnTo>
                <a:lnTo>
                  <a:pt x="574" y="130"/>
                </a:lnTo>
                <a:lnTo>
                  <a:pt x="594" y="133"/>
                </a:lnTo>
                <a:lnTo>
                  <a:pt x="612" y="138"/>
                </a:lnTo>
                <a:lnTo>
                  <a:pt x="629" y="144"/>
                </a:lnTo>
                <a:lnTo>
                  <a:pt x="645" y="151"/>
                </a:lnTo>
                <a:lnTo>
                  <a:pt x="659" y="160"/>
                </a:lnTo>
                <a:lnTo>
                  <a:pt x="672" y="170"/>
                </a:lnTo>
                <a:lnTo>
                  <a:pt x="677" y="176"/>
                </a:lnTo>
                <a:lnTo>
                  <a:pt x="683" y="181"/>
                </a:lnTo>
                <a:lnTo>
                  <a:pt x="688" y="188"/>
                </a:lnTo>
                <a:lnTo>
                  <a:pt x="693" y="196"/>
                </a:lnTo>
                <a:lnTo>
                  <a:pt x="697" y="203"/>
                </a:lnTo>
                <a:lnTo>
                  <a:pt x="701" y="212"/>
                </a:lnTo>
                <a:lnTo>
                  <a:pt x="704" y="220"/>
                </a:lnTo>
                <a:lnTo>
                  <a:pt x="708" y="229"/>
                </a:lnTo>
                <a:lnTo>
                  <a:pt x="713" y="248"/>
                </a:lnTo>
                <a:lnTo>
                  <a:pt x="717" y="271"/>
                </a:lnTo>
                <a:lnTo>
                  <a:pt x="720" y="295"/>
                </a:lnTo>
                <a:lnTo>
                  <a:pt x="720" y="320"/>
                </a:lnTo>
                <a:lnTo>
                  <a:pt x="720" y="387"/>
                </a:lnTo>
                <a:lnTo>
                  <a:pt x="562" y="387"/>
                </a:lnTo>
                <a:lnTo>
                  <a:pt x="562" y="261"/>
                </a:lnTo>
                <a:lnTo>
                  <a:pt x="561" y="254"/>
                </a:lnTo>
                <a:lnTo>
                  <a:pt x="560" y="246"/>
                </a:lnTo>
                <a:lnTo>
                  <a:pt x="557" y="240"/>
                </a:lnTo>
                <a:lnTo>
                  <a:pt x="554" y="236"/>
                </a:lnTo>
                <a:lnTo>
                  <a:pt x="551" y="231"/>
                </a:lnTo>
                <a:lnTo>
                  <a:pt x="547" y="229"/>
                </a:lnTo>
                <a:lnTo>
                  <a:pt x="541" y="227"/>
                </a:lnTo>
                <a:lnTo>
                  <a:pt x="535" y="227"/>
                </a:lnTo>
                <a:lnTo>
                  <a:pt x="530" y="227"/>
                </a:lnTo>
                <a:lnTo>
                  <a:pt x="525" y="229"/>
                </a:lnTo>
                <a:lnTo>
                  <a:pt x="521" y="232"/>
                </a:lnTo>
                <a:lnTo>
                  <a:pt x="516" y="236"/>
                </a:lnTo>
                <a:lnTo>
                  <a:pt x="512" y="241"/>
                </a:lnTo>
                <a:lnTo>
                  <a:pt x="510" y="247"/>
                </a:lnTo>
                <a:lnTo>
                  <a:pt x="508" y="254"/>
                </a:lnTo>
                <a:lnTo>
                  <a:pt x="508" y="261"/>
                </a:lnTo>
                <a:lnTo>
                  <a:pt x="508" y="721"/>
                </a:lnTo>
                <a:lnTo>
                  <a:pt x="508" y="729"/>
                </a:lnTo>
                <a:lnTo>
                  <a:pt x="510" y="735"/>
                </a:lnTo>
                <a:lnTo>
                  <a:pt x="512" y="742"/>
                </a:lnTo>
                <a:lnTo>
                  <a:pt x="516" y="746"/>
                </a:lnTo>
                <a:lnTo>
                  <a:pt x="521" y="750"/>
                </a:lnTo>
                <a:lnTo>
                  <a:pt x="525" y="753"/>
                </a:lnTo>
                <a:lnTo>
                  <a:pt x="530" y="755"/>
                </a:lnTo>
                <a:lnTo>
                  <a:pt x="535" y="756"/>
                </a:lnTo>
                <a:lnTo>
                  <a:pt x="541" y="755"/>
                </a:lnTo>
                <a:lnTo>
                  <a:pt x="547" y="753"/>
                </a:lnTo>
                <a:lnTo>
                  <a:pt x="551" y="750"/>
                </a:lnTo>
                <a:lnTo>
                  <a:pt x="554" y="747"/>
                </a:lnTo>
                <a:lnTo>
                  <a:pt x="557" y="742"/>
                </a:lnTo>
                <a:lnTo>
                  <a:pt x="560" y="736"/>
                </a:lnTo>
                <a:lnTo>
                  <a:pt x="561" y="729"/>
                </a:lnTo>
                <a:lnTo>
                  <a:pt x="562" y="721"/>
                </a:lnTo>
                <a:lnTo>
                  <a:pt x="562" y="578"/>
                </a:lnTo>
                <a:lnTo>
                  <a:pt x="720" y="578"/>
                </a:lnTo>
                <a:lnTo>
                  <a:pt x="720" y="680"/>
                </a:lnTo>
                <a:lnTo>
                  <a:pt x="720" y="702"/>
                </a:lnTo>
                <a:lnTo>
                  <a:pt x="717" y="722"/>
                </a:lnTo>
                <a:lnTo>
                  <a:pt x="714" y="742"/>
                </a:lnTo>
                <a:lnTo>
                  <a:pt x="710" y="759"/>
                </a:lnTo>
                <a:lnTo>
                  <a:pt x="704" y="775"/>
                </a:lnTo>
                <a:lnTo>
                  <a:pt x="697" y="790"/>
                </a:lnTo>
                <a:lnTo>
                  <a:pt x="689" y="803"/>
                </a:lnTo>
                <a:lnTo>
                  <a:pt x="680" y="815"/>
                </a:lnTo>
                <a:lnTo>
                  <a:pt x="674" y="819"/>
                </a:lnTo>
                <a:lnTo>
                  <a:pt x="669" y="825"/>
                </a:lnTo>
                <a:lnTo>
                  <a:pt x="662" y="829"/>
                </a:lnTo>
                <a:lnTo>
                  <a:pt x="656" y="833"/>
                </a:lnTo>
                <a:lnTo>
                  <a:pt x="641" y="841"/>
                </a:lnTo>
                <a:lnTo>
                  <a:pt x="623" y="848"/>
                </a:lnTo>
                <a:lnTo>
                  <a:pt x="604" y="852"/>
                </a:lnTo>
                <a:lnTo>
                  <a:pt x="583" y="855"/>
                </a:lnTo>
                <a:lnTo>
                  <a:pt x="560" y="857"/>
                </a:lnTo>
                <a:lnTo>
                  <a:pt x="535" y="858"/>
                </a:lnTo>
                <a:lnTo>
                  <a:pt x="517" y="857"/>
                </a:lnTo>
                <a:lnTo>
                  <a:pt x="501" y="857"/>
                </a:lnTo>
                <a:lnTo>
                  <a:pt x="486" y="855"/>
                </a:lnTo>
                <a:lnTo>
                  <a:pt x="471" y="853"/>
                </a:lnTo>
                <a:lnTo>
                  <a:pt x="458" y="851"/>
                </a:lnTo>
                <a:lnTo>
                  <a:pt x="445" y="846"/>
                </a:lnTo>
                <a:lnTo>
                  <a:pt x="434" y="843"/>
                </a:lnTo>
                <a:lnTo>
                  <a:pt x="423" y="838"/>
                </a:lnTo>
                <a:lnTo>
                  <a:pt x="414" y="832"/>
                </a:lnTo>
                <a:lnTo>
                  <a:pt x="405" y="827"/>
                </a:lnTo>
                <a:lnTo>
                  <a:pt x="398" y="820"/>
                </a:lnTo>
                <a:lnTo>
                  <a:pt x="390" y="813"/>
                </a:lnTo>
                <a:lnTo>
                  <a:pt x="383" y="805"/>
                </a:lnTo>
                <a:lnTo>
                  <a:pt x="377" y="798"/>
                </a:lnTo>
                <a:lnTo>
                  <a:pt x="373" y="788"/>
                </a:lnTo>
                <a:lnTo>
                  <a:pt x="368" y="779"/>
                </a:lnTo>
                <a:lnTo>
                  <a:pt x="364" y="769"/>
                </a:lnTo>
                <a:lnTo>
                  <a:pt x="361" y="758"/>
                </a:lnTo>
                <a:lnTo>
                  <a:pt x="359" y="747"/>
                </a:lnTo>
                <a:lnTo>
                  <a:pt x="356" y="735"/>
                </a:lnTo>
                <a:lnTo>
                  <a:pt x="354" y="722"/>
                </a:lnTo>
                <a:lnTo>
                  <a:pt x="353" y="708"/>
                </a:lnTo>
                <a:lnTo>
                  <a:pt x="352" y="694"/>
                </a:lnTo>
                <a:lnTo>
                  <a:pt x="352" y="680"/>
                </a:lnTo>
                <a:lnTo>
                  <a:pt x="352" y="310"/>
                </a:lnTo>
                <a:close/>
                <a:moveTo>
                  <a:pt x="813" y="542"/>
                </a:moveTo>
                <a:lnTo>
                  <a:pt x="813" y="447"/>
                </a:lnTo>
                <a:lnTo>
                  <a:pt x="1009" y="447"/>
                </a:lnTo>
                <a:lnTo>
                  <a:pt x="1009" y="542"/>
                </a:lnTo>
                <a:lnTo>
                  <a:pt x="813" y="542"/>
                </a:lnTo>
                <a:close/>
                <a:moveTo>
                  <a:pt x="1142" y="843"/>
                </a:moveTo>
                <a:lnTo>
                  <a:pt x="1142" y="144"/>
                </a:lnTo>
                <a:lnTo>
                  <a:pt x="1328" y="144"/>
                </a:lnTo>
                <a:lnTo>
                  <a:pt x="1350" y="145"/>
                </a:lnTo>
                <a:lnTo>
                  <a:pt x="1371" y="146"/>
                </a:lnTo>
                <a:lnTo>
                  <a:pt x="1391" y="148"/>
                </a:lnTo>
                <a:lnTo>
                  <a:pt x="1408" y="151"/>
                </a:lnTo>
                <a:lnTo>
                  <a:pt x="1425" y="157"/>
                </a:lnTo>
                <a:lnTo>
                  <a:pt x="1441" y="162"/>
                </a:lnTo>
                <a:lnTo>
                  <a:pt x="1454" y="168"/>
                </a:lnTo>
                <a:lnTo>
                  <a:pt x="1465" y="175"/>
                </a:lnTo>
                <a:lnTo>
                  <a:pt x="1476" y="184"/>
                </a:lnTo>
                <a:lnTo>
                  <a:pt x="1486" y="193"/>
                </a:lnTo>
                <a:lnTo>
                  <a:pt x="1494" y="204"/>
                </a:lnTo>
                <a:lnTo>
                  <a:pt x="1500" y="215"/>
                </a:lnTo>
                <a:lnTo>
                  <a:pt x="1505" y="228"/>
                </a:lnTo>
                <a:lnTo>
                  <a:pt x="1509" y="241"/>
                </a:lnTo>
                <a:lnTo>
                  <a:pt x="1511" y="255"/>
                </a:lnTo>
                <a:lnTo>
                  <a:pt x="1512" y="270"/>
                </a:lnTo>
                <a:lnTo>
                  <a:pt x="1512" y="421"/>
                </a:lnTo>
                <a:lnTo>
                  <a:pt x="1511" y="442"/>
                </a:lnTo>
                <a:lnTo>
                  <a:pt x="1509" y="462"/>
                </a:lnTo>
                <a:lnTo>
                  <a:pt x="1505" y="478"/>
                </a:lnTo>
                <a:lnTo>
                  <a:pt x="1500" y="494"/>
                </a:lnTo>
                <a:lnTo>
                  <a:pt x="1494" y="507"/>
                </a:lnTo>
                <a:lnTo>
                  <a:pt x="1485" y="520"/>
                </a:lnTo>
                <a:lnTo>
                  <a:pt x="1481" y="525"/>
                </a:lnTo>
                <a:lnTo>
                  <a:pt x="1475" y="530"/>
                </a:lnTo>
                <a:lnTo>
                  <a:pt x="1470" y="535"/>
                </a:lnTo>
                <a:lnTo>
                  <a:pt x="1464" y="539"/>
                </a:lnTo>
                <a:lnTo>
                  <a:pt x="1451" y="547"/>
                </a:lnTo>
                <a:lnTo>
                  <a:pt x="1437" y="553"/>
                </a:lnTo>
                <a:lnTo>
                  <a:pt x="1421" y="559"/>
                </a:lnTo>
                <a:lnTo>
                  <a:pt x="1403" y="563"/>
                </a:lnTo>
                <a:lnTo>
                  <a:pt x="1384" y="566"/>
                </a:lnTo>
                <a:lnTo>
                  <a:pt x="1363" y="570"/>
                </a:lnTo>
                <a:lnTo>
                  <a:pt x="1341" y="571"/>
                </a:lnTo>
                <a:lnTo>
                  <a:pt x="1317" y="571"/>
                </a:lnTo>
                <a:lnTo>
                  <a:pt x="1301" y="571"/>
                </a:lnTo>
                <a:lnTo>
                  <a:pt x="1301" y="843"/>
                </a:lnTo>
                <a:lnTo>
                  <a:pt x="1142" y="843"/>
                </a:lnTo>
                <a:close/>
                <a:moveTo>
                  <a:pt x="1301" y="474"/>
                </a:moveTo>
                <a:lnTo>
                  <a:pt x="1327" y="474"/>
                </a:lnTo>
                <a:lnTo>
                  <a:pt x="1334" y="473"/>
                </a:lnTo>
                <a:lnTo>
                  <a:pt x="1339" y="471"/>
                </a:lnTo>
                <a:lnTo>
                  <a:pt x="1343" y="468"/>
                </a:lnTo>
                <a:lnTo>
                  <a:pt x="1349" y="464"/>
                </a:lnTo>
                <a:lnTo>
                  <a:pt x="1352" y="457"/>
                </a:lnTo>
                <a:lnTo>
                  <a:pt x="1354" y="451"/>
                </a:lnTo>
                <a:lnTo>
                  <a:pt x="1356" y="443"/>
                </a:lnTo>
                <a:lnTo>
                  <a:pt x="1356" y="434"/>
                </a:lnTo>
                <a:lnTo>
                  <a:pt x="1356" y="272"/>
                </a:lnTo>
                <a:lnTo>
                  <a:pt x="1356" y="264"/>
                </a:lnTo>
                <a:lnTo>
                  <a:pt x="1354" y="255"/>
                </a:lnTo>
                <a:lnTo>
                  <a:pt x="1352" y="248"/>
                </a:lnTo>
                <a:lnTo>
                  <a:pt x="1349" y="242"/>
                </a:lnTo>
                <a:lnTo>
                  <a:pt x="1344" y="238"/>
                </a:lnTo>
                <a:lnTo>
                  <a:pt x="1339" y="236"/>
                </a:lnTo>
                <a:lnTo>
                  <a:pt x="1333" y="233"/>
                </a:lnTo>
                <a:lnTo>
                  <a:pt x="1325" y="232"/>
                </a:lnTo>
                <a:lnTo>
                  <a:pt x="1301" y="232"/>
                </a:lnTo>
                <a:lnTo>
                  <a:pt x="1301" y="474"/>
                </a:lnTo>
                <a:close/>
                <a:moveTo>
                  <a:pt x="1606" y="843"/>
                </a:moveTo>
                <a:lnTo>
                  <a:pt x="1606" y="144"/>
                </a:lnTo>
                <a:lnTo>
                  <a:pt x="1901" y="144"/>
                </a:lnTo>
                <a:lnTo>
                  <a:pt x="1901" y="240"/>
                </a:lnTo>
                <a:lnTo>
                  <a:pt x="1765" y="240"/>
                </a:lnTo>
                <a:lnTo>
                  <a:pt x="1765" y="402"/>
                </a:lnTo>
                <a:lnTo>
                  <a:pt x="1901" y="402"/>
                </a:lnTo>
                <a:lnTo>
                  <a:pt x="1901" y="504"/>
                </a:lnTo>
                <a:lnTo>
                  <a:pt x="1765" y="504"/>
                </a:lnTo>
                <a:lnTo>
                  <a:pt x="1765" y="738"/>
                </a:lnTo>
                <a:lnTo>
                  <a:pt x="1901" y="738"/>
                </a:lnTo>
                <a:lnTo>
                  <a:pt x="1901" y="843"/>
                </a:lnTo>
                <a:lnTo>
                  <a:pt x="1606" y="843"/>
                </a:lnTo>
                <a:close/>
                <a:moveTo>
                  <a:pt x="2275" y="0"/>
                </a:moveTo>
                <a:lnTo>
                  <a:pt x="2353" y="13"/>
                </a:lnTo>
                <a:lnTo>
                  <a:pt x="2352" y="19"/>
                </a:lnTo>
                <a:lnTo>
                  <a:pt x="2350" y="27"/>
                </a:lnTo>
                <a:lnTo>
                  <a:pt x="2348" y="34"/>
                </a:lnTo>
                <a:lnTo>
                  <a:pt x="2344" y="42"/>
                </a:lnTo>
                <a:lnTo>
                  <a:pt x="2335" y="59"/>
                </a:lnTo>
                <a:lnTo>
                  <a:pt x="2323" y="79"/>
                </a:lnTo>
                <a:lnTo>
                  <a:pt x="2315" y="87"/>
                </a:lnTo>
                <a:lnTo>
                  <a:pt x="2305" y="95"/>
                </a:lnTo>
                <a:lnTo>
                  <a:pt x="2295" y="103"/>
                </a:lnTo>
                <a:lnTo>
                  <a:pt x="2283" y="108"/>
                </a:lnTo>
                <a:lnTo>
                  <a:pt x="2269" y="112"/>
                </a:lnTo>
                <a:lnTo>
                  <a:pt x="2252" y="114"/>
                </a:lnTo>
                <a:lnTo>
                  <a:pt x="2235" y="117"/>
                </a:lnTo>
                <a:lnTo>
                  <a:pt x="2217" y="118"/>
                </a:lnTo>
                <a:lnTo>
                  <a:pt x="2198" y="117"/>
                </a:lnTo>
                <a:lnTo>
                  <a:pt x="2182" y="116"/>
                </a:lnTo>
                <a:lnTo>
                  <a:pt x="2167" y="112"/>
                </a:lnTo>
                <a:lnTo>
                  <a:pt x="2153" y="108"/>
                </a:lnTo>
                <a:lnTo>
                  <a:pt x="2140" y="103"/>
                </a:lnTo>
                <a:lnTo>
                  <a:pt x="2130" y="96"/>
                </a:lnTo>
                <a:lnTo>
                  <a:pt x="2121" y="88"/>
                </a:lnTo>
                <a:lnTo>
                  <a:pt x="2113" y="80"/>
                </a:lnTo>
                <a:lnTo>
                  <a:pt x="2100" y="61"/>
                </a:lnTo>
                <a:lnTo>
                  <a:pt x="2090" y="45"/>
                </a:lnTo>
                <a:lnTo>
                  <a:pt x="2087" y="38"/>
                </a:lnTo>
                <a:lnTo>
                  <a:pt x="2085" y="31"/>
                </a:lnTo>
                <a:lnTo>
                  <a:pt x="2083" y="24"/>
                </a:lnTo>
                <a:lnTo>
                  <a:pt x="2082" y="18"/>
                </a:lnTo>
                <a:lnTo>
                  <a:pt x="2161" y="0"/>
                </a:lnTo>
                <a:lnTo>
                  <a:pt x="2163" y="5"/>
                </a:lnTo>
                <a:lnTo>
                  <a:pt x="2166" y="11"/>
                </a:lnTo>
                <a:lnTo>
                  <a:pt x="2170" y="17"/>
                </a:lnTo>
                <a:lnTo>
                  <a:pt x="2177" y="24"/>
                </a:lnTo>
                <a:lnTo>
                  <a:pt x="2180" y="28"/>
                </a:lnTo>
                <a:lnTo>
                  <a:pt x="2184" y="30"/>
                </a:lnTo>
                <a:lnTo>
                  <a:pt x="2189" y="32"/>
                </a:lnTo>
                <a:lnTo>
                  <a:pt x="2194" y="34"/>
                </a:lnTo>
                <a:lnTo>
                  <a:pt x="2206" y="38"/>
                </a:lnTo>
                <a:lnTo>
                  <a:pt x="2219" y="39"/>
                </a:lnTo>
                <a:lnTo>
                  <a:pt x="2232" y="38"/>
                </a:lnTo>
                <a:lnTo>
                  <a:pt x="2243" y="34"/>
                </a:lnTo>
                <a:lnTo>
                  <a:pt x="2248" y="32"/>
                </a:lnTo>
                <a:lnTo>
                  <a:pt x="2252" y="30"/>
                </a:lnTo>
                <a:lnTo>
                  <a:pt x="2257" y="28"/>
                </a:lnTo>
                <a:lnTo>
                  <a:pt x="2260" y="24"/>
                </a:lnTo>
                <a:lnTo>
                  <a:pt x="2265" y="17"/>
                </a:lnTo>
                <a:lnTo>
                  <a:pt x="2271" y="11"/>
                </a:lnTo>
                <a:lnTo>
                  <a:pt x="2273" y="5"/>
                </a:lnTo>
                <a:lnTo>
                  <a:pt x="2275" y="0"/>
                </a:lnTo>
                <a:close/>
                <a:moveTo>
                  <a:pt x="2275" y="144"/>
                </a:moveTo>
                <a:lnTo>
                  <a:pt x="2434" y="144"/>
                </a:lnTo>
                <a:lnTo>
                  <a:pt x="2434" y="843"/>
                </a:lnTo>
                <a:lnTo>
                  <a:pt x="2275" y="843"/>
                </a:lnTo>
                <a:lnTo>
                  <a:pt x="2275" y="553"/>
                </a:lnTo>
                <a:lnTo>
                  <a:pt x="2283" y="450"/>
                </a:lnTo>
                <a:lnTo>
                  <a:pt x="2276" y="450"/>
                </a:lnTo>
                <a:lnTo>
                  <a:pt x="2252" y="553"/>
                </a:lnTo>
                <a:lnTo>
                  <a:pt x="2167" y="843"/>
                </a:lnTo>
                <a:lnTo>
                  <a:pt x="2008" y="843"/>
                </a:lnTo>
                <a:lnTo>
                  <a:pt x="2008" y="144"/>
                </a:lnTo>
                <a:lnTo>
                  <a:pt x="2167" y="144"/>
                </a:lnTo>
                <a:lnTo>
                  <a:pt x="2167" y="387"/>
                </a:lnTo>
                <a:lnTo>
                  <a:pt x="2163" y="484"/>
                </a:lnTo>
                <a:lnTo>
                  <a:pt x="2167" y="484"/>
                </a:lnTo>
                <a:lnTo>
                  <a:pt x="2188" y="392"/>
                </a:lnTo>
                <a:lnTo>
                  <a:pt x="2275" y="144"/>
                </a:lnTo>
                <a:close/>
                <a:moveTo>
                  <a:pt x="2615" y="843"/>
                </a:moveTo>
                <a:lnTo>
                  <a:pt x="2615" y="243"/>
                </a:lnTo>
                <a:lnTo>
                  <a:pt x="2513" y="243"/>
                </a:lnTo>
                <a:lnTo>
                  <a:pt x="2513" y="144"/>
                </a:lnTo>
                <a:lnTo>
                  <a:pt x="2873" y="144"/>
                </a:lnTo>
                <a:lnTo>
                  <a:pt x="2873" y="243"/>
                </a:lnTo>
                <a:lnTo>
                  <a:pt x="2773" y="243"/>
                </a:lnTo>
                <a:lnTo>
                  <a:pt x="2773" y="843"/>
                </a:lnTo>
                <a:lnTo>
                  <a:pt x="2615" y="843"/>
                </a:lnTo>
                <a:close/>
                <a:moveTo>
                  <a:pt x="3238" y="144"/>
                </a:moveTo>
                <a:lnTo>
                  <a:pt x="3397" y="144"/>
                </a:lnTo>
                <a:lnTo>
                  <a:pt x="3397" y="843"/>
                </a:lnTo>
                <a:lnTo>
                  <a:pt x="3238" y="843"/>
                </a:lnTo>
                <a:lnTo>
                  <a:pt x="3238" y="553"/>
                </a:lnTo>
                <a:lnTo>
                  <a:pt x="3246" y="450"/>
                </a:lnTo>
                <a:lnTo>
                  <a:pt x="3239" y="450"/>
                </a:lnTo>
                <a:lnTo>
                  <a:pt x="3214" y="553"/>
                </a:lnTo>
                <a:lnTo>
                  <a:pt x="3130" y="843"/>
                </a:lnTo>
                <a:lnTo>
                  <a:pt x="2971" y="843"/>
                </a:lnTo>
                <a:lnTo>
                  <a:pt x="2971" y="144"/>
                </a:lnTo>
                <a:lnTo>
                  <a:pt x="3130" y="144"/>
                </a:lnTo>
                <a:lnTo>
                  <a:pt x="3130" y="387"/>
                </a:lnTo>
                <a:lnTo>
                  <a:pt x="3126" y="484"/>
                </a:lnTo>
                <a:lnTo>
                  <a:pt x="3130" y="484"/>
                </a:lnTo>
                <a:lnTo>
                  <a:pt x="3150" y="392"/>
                </a:lnTo>
                <a:lnTo>
                  <a:pt x="3238" y="144"/>
                </a:lnTo>
                <a:close/>
                <a:moveTo>
                  <a:pt x="3495" y="843"/>
                </a:moveTo>
                <a:lnTo>
                  <a:pt x="3495" y="144"/>
                </a:lnTo>
                <a:lnTo>
                  <a:pt x="3654" y="144"/>
                </a:lnTo>
                <a:lnTo>
                  <a:pt x="3654" y="402"/>
                </a:lnTo>
                <a:lnTo>
                  <a:pt x="3704" y="402"/>
                </a:lnTo>
                <a:lnTo>
                  <a:pt x="3704" y="144"/>
                </a:lnTo>
                <a:lnTo>
                  <a:pt x="3863" y="144"/>
                </a:lnTo>
                <a:lnTo>
                  <a:pt x="3863" y="843"/>
                </a:lnTo>
                <a:lnTo>
                  <a:pt x="3704" y="843"/>
                </a:lnTo>
                <a:lnTo>
                  <a:pt x="3704" y="507"/>
                </a:lnTo>
                <a:lnTo>
                  <a:pt x="3654" y="507"/>
                </a:lnTo>
                <a:lnTo>
                  <a:pt x="3654" y="843"/>
                </a:lnTo>
                <a:lnTo>
                  <a:pt x="3495" y="843"/>
                </a:lnTo>
                <a:close/>
                <a:moveTo>
                  <a:pt x="3962" y="843"/>
                </a:moveTo>
                <a:lnTo>
                  <a:pt x="3962" y="144"/>
                </a:lnTo>
                <a:lnTo>
                  <a:pt x="4256" y="144"/>
                </a:lnTo>
                <a:lnTo>
                  <a:pt x="4256" y="240"/>
                </a:lnTo>
                <a:lnTo>
                  <a:pt x="4121" y="240"/>
                </a:lnTo>
                <a:lnTo>
                  <a:pt x="4121" y="843"/>
                </a:lnTo>
                <a:lnTo>
                  <a:pt x="3962" y="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3419226" y="5690865"/>
            <a:ext cx="122413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b="1" kern="0" dirty="0">
                <a:latin typeface="+mn-lt"/>
              </a:rPr>
              <a:t>E-mail</a:t>
            </a:r>
            <a:r>
              <a:rPr lang="ru-RU" sz="2000" b="1" kern="0" dirty="0">
                <a:latin typeface="+mn-lt"/>
              </a:rPr>
              <a:t>:</a:t>
            </a: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3419226" y="6122913"/>
            <a:ext cx="172819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400" b="1" kern="0" dirty="0">
                <a:latin typeface="+mn-lt"/>
              </a:rPr>
              <a:t>На сайте: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42918" y="6122913"/>
            <a:ext cx="418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376C7"/>
                </a:solidFill>
              </a:rPr>
              <a:t>http://1c-rating.kz/sol/compfin</a:t>
            </a:r>
            <a:endParaRPr lang="ru-RU" sz="2400" dirty="0">
              <a:solidFill>
                <a:srgbClr val="3376C7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42918" y="5661248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dirty="0">
                <a:solidFill>
                  <a:srgbClr val="3376C7"/>
                </a:solidFill>
              </a:rPr>
              <a:t>fin@1c-rating.kz</a:t>
            </a:r>
            <a:endParaRPr lang="en-US" altLang="ru-RU" sz="2000" dirty="0">
              <a:solidFill>
                <a:srgbClr val="3376C7"/>
              </a:solidFill>
            </a:endParaRPr>
          </a:p>
        </p:txBody>
      </p:sp>
      <p:sp>
        <p:nvSpPr>
          <p:cNvPr id="18" name="Заголовок 5"/>
          <p:cNvSpPr txBox="1">
            <a:spLocks/>
          </p:cNvSpPr>
          <p:nvPr/>
        </p:nvSpPr>
        <p:spPr>
          <a:xfrm>
            <a:off x="1331640" y="3212976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4800" kern="0" dirty="0" smtClean="0">
                <a:solidFill>
                  <a:srgbClr val="05852D"/>
                </a:solidFill>
              </a:rPr>
              <a:t>Спасибо за внимание! </a:t>
            </a:r>
            <a:endParaRPr lang="ru-RU" sz="4800" kern="0" dirty="0">
              <a:solidFill>
                <a:srgbClr val="058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ID-1001903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058"/>
            <a:ext cx="9150723" cy="598194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-6723" y="804072"/>
            <a:ext cx="9157445" cy="6077351"/>
          </a:xfrm>
          <a:prstGeom prst="rect">
            <a:avLst/>
          </a:prstGeom>
          <a:solidFill>
            <a:srgbClr val="FAFB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-13446" y="836712"/>
            <a:ext cx="9164168" cy="15923"/>
          </a:xfrm>
          <a:prstGeom prst="line">
            <a:avLst/>
          </a:prstGeom>
          <a:ln w="7620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5"/>
          <p:cNvGrpSpPr>
            <a:grpSpLocks/>
          </p:cNvGrpSpPr>
          <p:nvPr/>
        </p:nvGrpSpPr>
        <p:grpSpPr bwMode="auto">
          <a:xfrm>
            <a:off x="186528" y="4218360"/>
            <a:ext cx="2141537" cy="2141537"/>
            <a:chOff x="7643804" y="3429000"/>
            <a:chExt cx="3000397" cy="300037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643804" y="3429000"/>
              <a:ext cx="3000397" cy="300037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748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96397" y="3532688"/>
              <a:ext cx="848734" cy="1015251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7743868" y="4572009"/>
              <a:ext cx="2801859" cy="16382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Как быстро отслеживать список всех договоров при их большом количестве?</a:t>
              </a:r>
            </a:p>
          </p:txBody>
        </p:sp>
      </p:grpSp>
      <p:grpSp>
        <p:nvGrpSpPr>
          <p:cNvPr id="3" name="Группа 45"/>
          <p:cNvGrpSpPr>
            <a:grpSpLocks/>
          </p:cNvGrpSpPr>
          <p:nvPr/>
        </p:nvGrpSpPr>
        <p:grpSpPr bwMode="auto">
          <a:xfrm>
            <a:off x="4166339" y="1763548"/>
            <a:ext cx="2143125" cy="2141538"/>
            <a:chOff x="7643802" y="3429000"/>
            <a:chExt cx="3000396" cy="300037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643802" y="3429000"/>
              <a:ext cx="3000396" cy="300037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745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0688" y="3522762"/>
              <a:ext cx="1277853" cy="1005363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37" name="TextBox 36"/>
            <p:cNvSpPr txBox="1"/>
            <p:nvPr/>
          </p:nvSpPr>
          <p:spPr>
            <a:xfrm>
              <a:off x="7734721" y="4429125"/>
              <a:ext cx="2812690" cy="19404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Как отследить без ручных подсчетов детальное исполнение каждой номенклатурной позиции договора?</a:t>
              </a:r>
            </a:p>
          </p:txBody>
        </p:sp>
      </p:grpSp>
      <p:grpSp>
        <p:nvGrpSpPr>
          <p:cNvPr id="4" name="Группа 45"/>
          <p:cNvGrpSpPr>
            <a:grpSpLocks noChangeAspect="1"/>
          </p:cNvGrpSpPr>
          <p:nvPr/>
        </p:nvGrpSpPr>
        <p:grpSpPr bwMode="auto">
          <a:xfrm>
            <a:off x="2880425" y="4192440"/>
            <a:ext cx="2141538" cy="2141538"/>
            <a:chOff x="7643802" y="3429000"/>
            <a:chExt cx="3000396" cy="300037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7643802" y="3429000"/>
              <a:ext cx="3000396" cy="300037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742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796396" y="3582497"/>
              <a:ext cx="1148935" cy="742309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48" name="TextBox 47"/>
            <p:cNvSpPr txBox="1"/>
            <p:nvPr/>
          </p:nvSpPr>
          <p:spPr>
            <a:xfrm>
              <a:off x="7743868" y="4329592"/>
              <a:ext cx="2801861" cy="1940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Как рассчитать и запланировать платежи по договору при сложном графике платежей?</a:t>
              </a:r>
            </a:p>
          </p:txBody>
        </p:sp>
      </p:grpSp>
      <p:grpSp>
        <p:nvGrpSpPr>
          <p:cNvPr id="5" name="Группа 45"/>
          <p:cNvGrpSpPr>
            <a:grpSpLocks noChangeAspect="1"/>
          </p:cNvGrpSpPr>
          <p:nvPr/>
        </p:nvGrpSpPr>
        <p:grpSpPr bwMode="auto">
          <a:xfrm>
            <a:off x="6809530" y="1763548"/>
            <a:ext cx="2143125" cy="2141538"/>
            <a:chOff x="7642200" y="3429000"/>
            <a:chExt cx="3001998" cy="3000372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7644423" y="3429000"/>
              <a:ext cx="2999775" cy="300037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739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642863" y="3582495"/>
              <a:ext cx="1193223" cy="95194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</p:pic>
        <p:sp>
          <p:nvSpPr>
            <p:cNvPr id="56" name="TextBox 55"/>
            <p:cNvSpPr txBox="1"/>
            <p:nvPr/>
          </p:nvSpPr>
          <p:spPr>
            <a:xfrm>
              <a:off x="7642200" y="4431238"/>
              <a:ext cx="3001992" cy="19404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Как быстро получить информацию о всех операциях по договору и полной задолженности по нему?</a:t>
              </a:r>
            </a:p>
          </p:txBody>
        </p:sp>
      </p:grpSp>
      <p:grpSp>
        <p:nvGrpSpPr>
          <p:cNvPr id="6" name="Группа 45"/>
          <p:cNvGrpSpPr>
            <a:grpSpLocks noChangeAspect="1"/>
          </p:cNvGrpSpPr>
          <p:nvPr/>
        </p:nvGrpSpPr>
        <p:grpSpPr bwMode="auto">
          <a:xfrm>
            <a:off x="5523631" y="4192440"/>
            <a:ext cx="2141537" cy="2141538"/>
            <a:chOff x="7643802" y="3429000"/>
            <a:chExt cx="3000396" cy="3000372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7643802" y="3429000"/>
              <a:ext cx="3000396" cy="300037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E56D09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736" name="Picture 7" descr="C:\Users\M_Dolgin\AppData\Local\Microsoft\Windows\Temporary Internet Files\Content.IE5\C4G5R812\MC900441884[1].wmf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8843001" y="3465315"/>
              <a:ext cx="800361" cy="944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TextBox 60"/>
            <p:cNvSpPr txBox="1"/>
            <p:nvPr/>
          </p:nvSpPr>
          <p:spPr>
            <a:xfrm>
              <a:off x="7743868" y="4389297"/>
              <a:ext cx="2801861" cy="1940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Как определить, какие из запланированных платежей организация может выполнить сейчас?</a:t>
              </a:r>
            </a:p>
          </p:txBody>
        </p:sp>
      </p:grp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247378" y="91453"/>
            <a:ext cx="8715436" cy="6746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rgbClr val="05852D"/>
                </a:solidFill>
                <a:latin typeface="+mj-lt"/>
                <a:ea typeface="+mj-ea"/>
                <a:cs typeface="+mj-cs"/>
              </a:rPr>
              <a:t>Автоматизируемые задачи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5852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248" y="6597352"/>
            <a:ext cx="2133600" cy="168275"/>
          </a:xfrm>
        </p:spPr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23528" y="1763548"/>
            <a:ext cx="3240360" cy="1881476"/>
          </a:xfrm>
          <a:prstGeom prst="wedgeRoundRectCallout">
            <a:avLst>
              <a:gd name="adj1" fmla="val 20344"/>
              <a:gd name="adj2" fmla="val 62978"/>
              <a:gd name="adj3" fmla="val 16667"/>
            </a:avLst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F3F1"/>
                </a:solidFill>
              </a:rPr>
              <a:t>Для того, чтобы понять зачем необходимо автоматизировать управление договорами, можно задать несколько вопросов:</a:t>
            </a:r>
            <a:endParaRPr lang="ru-RU" dirty="0">
              <a:solidFill>
                <a:srgbClr val="F0F3F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D-1001903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058"/>
            <a:ext cx="9150723" cy="59819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6723" y="804072"/>
            <a:ext cx="9157445" cy="6077351"/>
          </a:xfrm>
          <a:prstGeom prst="rect">
            <a:avLst/>
          </a:prstGeom>
          <a:solidFill>
            <a:srgbClr val="FAFB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-13446" y="836712"/>
            <a:ext cx="9164168" cy="15923"/>
          </a:xfrm>
          <a:prstGeom prst="line">
            <a:avLst/>
          </a:prstGeom>
          <a:ln w="7620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Планирование договорных отношений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Учет договоров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DB93-5848-4717-A1E7-A05384DAE3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ID-1001903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058"/>
            <a:ext cx="9150723" cy="5981942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-6723" y="804072"/>
            <a:ext cx="9157445" cy="6077351"/>
          </a:xfrm>
          <a:prstGeom prst="rect">
            <a:avLst/>
          </a:prstGeom>
          <a:solidFill>
            <a:srgbClr val="FAFB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-13446" y="836712"/>
            <a:ext cx="9164168" cy="15923"/>
          </a:xfrm>
          <a:prstGeom prst="line">
            <a:avLst/>
          </a:prstGeom>
          <a:ln w="7620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04" y="112196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Возможности планирования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8C63-6CE0-47E0-90F7-DBB06B4B10D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3004" y="3532602"/>
            <a:ext cx="2584484" cy="759997"/>
            <a:chOff x="3964" y="2071"/>
            <a:chExt cx="1484" cy="330"/>
          </a:xfrm>
        </p:grpSpPr>
        <p:sp>
          <p:nvSpPr>
            <p:cNvPr id="44041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42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379650" y="2465384"/>
            <a:ext cx="4264052" cy="749302"/>
            <a:chOff x="3964" y="2071"/>
            <a:chExt cx="1484" cy="330"/>
          </a:xfrm>
        </p:grpSpPr>
        <p:sp>
          <p:nvSpPr>
            <p:cNvPr id="44050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1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055" name="Rectangle 23"/>
          <p:cNvSpPr>
            <a:spLocks noChangeArrowheads="1"/>
          </p:cNvSpPr>
          <p:nvPr/>
        </p:nvSpPr>
        <p:spPr bwMode="ltGray">
          <a:xfrm>
            <a:off x="282327" y="4335460"/>
            <a:ext cx="1269986" cy="1808184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ltGray">
          <a:xfrm>
            <a:off x="1587502" y="4335460"/>
            <a:ext cx="1269986" cy="1808184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4057" name="AutoShape 25"/>
          <p:cNvCxnSpPr>
            <a:cxnSpLocks noChangeShapeType="1"/>
          </p:cNvCxnSpPr>
          <p:nvPr/>
        </p:nvCxnSpPr>
        <p:spPr bwMode="black">
          <a:xfrm rot="10800000" flipV="1">
            <a:off x="6643702" y="2857496"/>
            <a:ext cx="571504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058" name="AutoShape 26"/>
          <p:cNvCxnSpPr>
            <a:cxnSpLocks noChangeShapeType="1"/>
            <a:stCxn id="44041" idx="0"/>
            <a:endCxn id="44050" idx="2"/>
          </p:cNvCxnSpPr>
          <p:nvPr/>
        </p:nvCxnSpPr>
        <p:spPr bwMode="black">
          <a:xfrm rot="5400000" flipH="1" flipV="1">
            <a:off x="2879503" y="1900429"/>
            <a:ext cx="317916" cy="294643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44059" name="AutoShape 27"/>
          <p:cNvCxnSpPr>
            <a:cxnSpLocks noChangeShapeType="1"/>
            <a:stCxn id="44044" idx="0"/>
            <a:endCxn id="44050" idx="2"/>
          </p:cNvCxnSpPr>
          <p:nvPr/>
        </p:nvCxnSpPr>
        <p:spPr bwMode="black">
          <a:xfrm rot="16200000" flipV="1">
            <a:off x="5814819" y="1911543"/>
            <a:ext cx="317916" cy="292420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grpSp>
        <p:nvGrpSpPr>
          <p:cNvPr id="4" name="Группа 54"/>
          <p:cNvGrpSpPr/>
          <p:nvPr/>
        </p:nvGrpSpPr>
        <p:grpSpPr>
          <a:xfrm>
            <a:off x="7215206" y="2383689"/>
            <a:ext cx="1711325" cy="830997"/>
            <a:chOff x="7215206" y="2383689"/>
            <a:chExt cx="1711325" cy="830997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7215206" y="2463797"/>
              <a:ext cx="1711325" cy="679451"/>
              <a:chOff x="3964" y="2071"/>
              <a:chExt cx="1484" cy="330"/>
            </a:xfrm>
          </p:grpSpPr>
          <p:sp>
            <p:nvSpPr>
              <p:cNvPr id="44036" name="AutoShape 4"/>
              <p:cNvSpPr>
                <a:spLocks noChangeArrowheads="1"/>
              </p:cNvSpPr>
              <p:nvPr/>
            </p:nvSpPr>
            <p:spPr bwMode="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37" name="AutoShape 5"/>
              <p:cNvSpPr>
                <a:spLocks noChangeArrowheads="1"/>
              </p:cNvSpPr>
              <p:nvPr/>
            </p:nvSpPr>
            <p:spPr bwMode="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DDDDDD">
                      <a:alpha val="70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1" name="Text Box 29"/>
            <p:cNvSpPr txBox="1">
              <a:spLocks noChangeArrowheads="1"/>
            </p:cNvSpPr>
            <p:nvPr/>
          </p:nvSpPr>
          <p:spPr bwMode="black">
            <a:xfrm>
              <a:off x="7215206" y="2383689"/>
              <a:ext cx="1689100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000000"/>
                  </a:solidFill>
                </a:rPr>
                <a:t>Связь с казначейством и закупками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Группа 51"/>
          <p:cNvGrpSpPr/>
          <p:nvPr/>
        </p:nvGrpSpPr>
        <p:grpSpPr>
          <a:xfrm>
            <a:off x="6072198" y="3429000"/>
            <a:ext cx="2714643" cy="923330"/>
            <a:chOff x="6072198" y="3429000"/>
            <a:chExt cx="2714643" cy="923330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6156352" y="3532602"/>
              <a:ext cx="2559052" cy="759997"/>
              <a:chOff x="3964" y="2071"/>
              <a:chExt cx="1484" cy="330"/>
            </a:xfrm>
          </p:grpSpPr>
          <p:sp>
            <p:nvSpPr>
              <p:cNvPr id="44044" name="AutoShape 12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45" name="AutoShape 13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2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4062" name="Text Box 30"/>
            <p:cNvSpPr txBox="1">
              <a:spLocks noChangeArrowheads="1"/>
            </p:cNvSpPr>
            <p:nvPr/>
          </p:nvSpPr>
          <p:spPr bwMode="black">
            <a:xfrm>
              <a:off x="6072198" y="3429000"/>
              <a:ext cx="2714643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rgbClr val="F8F8F8"/>
                  </a:solidFill>
                </a:rPr>
                <a:t>Планирование платежей и поступлений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44063" name="Text Box 31"/>
          <p:cNvSpPr txBox="1">
            <a:spLocks noChangeArrowheads="1"/>
          </p:cNvSpPr>
          <p:nvPr/>
        </p:nvSpPr>
        <p:spPr bwMode="black">
          <a:xfrm>
            <a:off x="285720" y="3500438"/>
            <a:ext cx="257176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</a:rPr>
              <a:t>Планирование заключаемых договоров 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black">
          <a:xfrm>
            <a:off x="214282" y="4429132"/>
            <a:ext cx="142876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FFFFF"/>
                </a:solidFill>
              </a:rPr>
              <a:t>Заказы поставщикам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black">
          <a:xfrm>
            <a:off x="1541878" y="4429133"/>
            <a:ext cx="13870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FFFFF"/>
                </a:solidFill>
              </a:rPr>
              <a:t>Заказы покупателей</a:t>
            </a:r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3214678" y="3551652"/>
            <a:ext cx="2571768" cy="740947"/>
            <a:chOff x="3214678" y="3551652"/>
            <a:chExt cx="2571768" cy="740947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3233730" y="3551652"/>
              <a:ext cx="2552716" cy="740947"/>
              <a:chOff x="3964" y="2071"/>
              <a:chExt cx="1484" cy="330"/>
            </a:xfrm>
          </p:grpSpPr>
          <p:sp>
            <p:nvSpPr>
              <p:cNvPr id="44047" name="AutoShape 15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48" name="AutoShape 16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1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6" name="Text Box 34"/>
            <p:cNvSpPr txBox="1">
              <a:spLocks noChangeArrowheads="1"/>
            </p:cNvSpPr>
            <p:nvPr/>
          </p:nvSpPr>
          <p:spPr bwMode="black">
            <a:xfrm>
              <a:off x="3214678" y="3571876"/>
              <a:ext cx="2571768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rgbClr val="F8F8F8"/>
                  </a:solidFill>
                </a:rPr>
                <a:t>Планирование спецификации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grpSp>
        <p:nvGrpSpPr>
          <p:cNvPr id="10" name="Группа 48"/>
          <p:cNvGrpSpPr/>
          <p:nvPr/>
        </p:nvGrpSpPr>
        <p:grpSpPr>
          <a:xfrm>
            <a:off x="3179976" y="4327763"/>
            <a:ext cx="1392024" cy="1814032"/>
            <a:chOff x="3179976" y="4330305"/>
            <a:chExt cx="1392024" cy="1599025"/>
          </a:xfrm>
        </p:grpSpPr>
        <p:sp>
          <p:nvSpPr>
            <p:cNvPr id="44067" name="Rectangle 35"/>
            <p:cNvSpPr>
              <a:spLocks noChangeArrowheads="1"/>
            </p:cNvSpPr>
            <p:nvPr/>
          </p:nvSpPr>
          <p:spPr bwMode="ltGray">
            <a:xfrm>
              <a:off x="3214678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9" name="Text Box 37"/>
            <p:cNvSpPr txBox="1">
              <a:spLocks noChangeArrowheads="1"/>
            </p:cNvSpPr>
            <p:nvPr/>
          </p:nvSpPr>
          <p:spPr bwMode="black">
            <a:xfrm>
              <a:off x="3179976" y="4330305"/>
              <a:ext cx="1392024" cy="1216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err="1" smtClean="0">
                  <a:solidFill>
                    <a:srgbClr val="FFFFFF"/>
                  </a:solidFill>
                </a:rPr>
                <a:t>Планирова-ние</a:t>
              </a:r>
              <a:r>
                <a:rPr lang="ru-RU" sz="1400" b="1" dirty="0" smtClean="0">
                  <a:solidFill>
                    <a:srgbClr val="FFFFFF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FFFFFF"/>
                  </a:solidFill>
                </a:rPr>
                <a:t>прода-ваемых</a:t>
              </a:r>
              <a:r>
                <a:rPr lang="ru-RU" sz="1400" b="1" dirty="0" smtClean="0">
                  <a:solidFill>
                    <a:srgbClr val="FFFFFF"/>
                  </a:solidFill>
                </a:rPr>
                <a:t> / </a:t>
              </a:r>
              <a:r>
                <a:rPr lang="ru-RU" sz="1400" b="1" dirty="0" err="1" smtClean="0">
                  <a:solidFill>
                    <a:srgbClr val="FFFFFF"/>
                  </a:solidFill>
                </a:rPr>
                <a:t>приобретае-мых</a:t>
              </a:r>
              <a:r>
                <a:rPr lang="ru-RU" sz="1400" b="1" dirty="0" smtClean="0">
                  <a:solidFill>
                    <a:srgbClr val="FFFFFF"/>
                  </a:solidFill>
                </a:rPr>
                <a:t> товаров, услуг, </a:t>
              </a:r>
              <a:r>
                <a:rPr lang="ru-RU" sz="1400" b="1" dirty="0" err="1" smtClean="0">
                  <a:solidFill>
                    <a:srgbClr val="FFFFFF"/>
                  </a:solidFill>
                </a:rPr>
                <a:t>внеоборот-ных</a:t>
              </a:r>
              <a:r>
                <a:rPr lang="ru-RU" sz="1400" b="1" dirty="0" smtClean="0">
                  <a:solidFill>
                    <a:srgbClr val="FFFFFF"/>
                  </a:solidFill>
                </a:rPr>
                <a:t> активов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Группа 52"/>
          <p:cNvGrpSpPr/>
          <p:nvPr/>
        </p:nvGrpSpPr>
        <p:grpSpPr>
          <a:xfrm>
            <a:off x="6072199" y="4335460"/>
            <a:ext cx="1428759" cy="1808184"/>
            <a:chOff x="6072199" y="4335460"/>
            <a:chExt cx="1428759" cy="1593870"/>
          </a:xfrm>
        </p:grpSpPr>
        <p:sp>
          <p:nvSpPr>
            <p:cNvPr id="44039" name="Rectangle 7"/>
            <p:cNvSpPr>
              <a:spLocks noChangeArrowheads="1"/>
            </p:cNvSpPr>
            <p:nvPr/>
          </p:nvSpPr>
          <p:spPr bwMode="ltGray">
            <a:xfrm>
              <a:off x="6143636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black">
            <a:xfrm>
              <a:off x="6072199" y="4377396"/>
              <a:ext cx="1428759" cy="10719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>
                  <a:solidFill>
                    <a:srgbClr val="FFFFFF"/>
                  </a:solidFill>
                </a:rPr>
                <a:t>Планирование простых и сложных схем расчетов. Графики платежей</a:t>
              </a:r>
            </a:p>
          </p:txBody>
        </p:sp>
      </p:grpSp>
      <p:grpSp>
        <p:nvGrpSpPr>
          <p:cNvPr id="12" name="Группа 53"/>
          <p:cNvGrpSpPr/>
          <p:nvPr/>
        </p:nvGrpSpPr>
        <p:grpSpPr>
          <a:xfrm>
            <a:off x="7429520" y="4335460"/>
            <a:ext cx="1357322" cy="1808184"/>
            <a:chOff x="7429520" y="4335460"/>
            <a:chExt cx="1357322" cy="1593870"/>
          </a:xfrm>
        </p:grpSpPr>
        <p:sp>
          <p:nvSpPr>
            <p:cNvPr id="44038" name="Rectangle 6"/>
            <p:cNvSpPr>
              <a:spLocks noChangeArrowheads="1"/>
            </p:cNvSpPr>
            <p:nvPr/>
          </p:nvSpPr>
          <p:spPr bwMode="ltGray">
            <a:xfrm>
              <a:off x="7445418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black">
            <a:xfrm>
              <a:off x="7429520" y="4446048"/>
              <a:ext cx="1357322" cy="7833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>
                  <a:solidFill>
                    <a:srgbClr val="FFFFFF"/>
                  </a:solidFill>
                </a:rPr>
                <a:t>Интеграция с планами подсистемы </a:t>
              </a:r>
              <a:r>
                <a:rPr lang="ru-RU" sz="1400" b="1" dirty="0" err="1" smtClean="0">
                  <a:solidFill>
                    <a:srgbClr val="FFFFFF"/>
                  </a:solidFill>
                </a:rPr>
                <a:t>Казначей-ства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4073" name="Text Box 41"/>
          <p:cNvSpPr txBox="1">
            <a:spLocks noChangeArrowheads="1"/>
          </p:cNvSpPr>
          <p:nvPr/>
        </p:nvSpPr>
        <p:spPr bwMode="black">
          <a:xfrm>
            <a:off x="2714612" y="2631040"/>
            <a:ext cx="3571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</a:rPr>
              <a:t>Возможности планирования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4075" name="AutoShape 43"/>
          <p:cNvCxnSpPr>
            <a:cxnSpLocks noChangeShapeType="1"/>
            <a:stCxn id="44050" idx="2"/>
            <a:endCxn id="44047" idx="0"/>
          </p:cNvCxnSpPr>
          <p:nvPr/>
        </p:nvCxnSpPr>
        <p:spPr bwMode="black">
          <a:xfrm rot="5400000">
            <a:off x="4342399" y="3382375"/>
            <a:ext cx="336966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grpSp>
        <p:nvGrpSpPr>
          <p:cNvPr id="13" name="Группа 49"/>
          <p:cNvGrpSpPr/>
          <p:nvPr/>
        </p:nvGrpSpPr>
        <p:grpSpPr>
          <a:xfrm>
            <a:off x="4429124" y="4335457"/>
            <a:ext cx="1357322" cy="1808183"/>
            <a:chOff x="4429124" y="4335460"/>
            <a:chExt cx="1357322" cy="1593870"/>
          </a:xfrm>
        </p:grpSpPr>
        <p:sp>
          <p:nvSpPr>
            <p:cNvPr id="44068" name="Rectangle 36"/>
            <p:cNvSpPr>
              <a:spLocks noChangeArrowheads="1"/>
            </p:cNvSpPr>
            <p:nvPr/>
          </p:nvSpPr>
          <p:spPr bwMode="ltGray">
            <a:xfrm>
              <a:off x="4516460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0" name="Text Box 38"/>
            <p:cNvSpPr txBox="1">
              <a:spLocks noChangeArrowheads="1"/>
            </p:cNvSpPr>
            <p:nvPr/>
          </p:nvSpPr>
          <p:spPr bwMode="black">
            <a:xfrm>
              <a:off x="4429124" y="4429028"/>
              <a:ext cx="1357322" cy="6390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>
                  <a:solidFill>
                    <a:srgbClr val="FFFFFF"/>
                  </a:solidFill>
                </a:rPr>
                <a:t>Планирование цены, количества, дат поставки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5" grpId="0" animBg="1"/>
      <p:bldP spid="44056" grpId="0" animBg="1"/>
      <p:bldP spid="44063" grpId="0"/>
      <p:bldP spid="44064" grpId="0"/>
      <p:bldP spid="440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D-1001903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058"/>
            <a:ext cx="9150723" cy="59819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6723" y="804072"/>
            <a:ext cx="9157445" cy="6077351"/>
          </a:xfrm>
          <a:prstGeom prst="rect">
            <a:avLst/>
          </a:prstGeom>
          <a:solidFill>
            <a:srgbClr val="FAFB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-13446" y="836712"/>
            <a:ext cx="9164168" cy="15923"/>
          </a:xfrm>
          <a:prstGeom prst="line">
            <a:avLst/>
          </a:prstGeom>
          <a:ln w="7620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7664" y="49067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 smtClean="0">
                <a:solidFill>
                  <a:srgbClr val="05852D"/>
                </a:solidFill>
              </a:rPr>
              <a:t>Регистрация договора</a:t>
            </a:r>
            <a:endParaRPr lang="en-US" kern="0" dirty="0">
              <a:solidFill>
                <a:srgbClr val="05852D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771800" y="4924144"/>
            <a:ext cx="4525830" cy="1440160"/>
          </a:xfrm>
          <a:prstGeom prst="wedgeRoundRectCallout">
            <a:avLst>
              <a:gd name="adj1" fmla="val 18111"/>
              <a:gd name="adj2" fmla="val -6190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dk1"/>
                </a:solidFill>
              </a:rPr>
              <a:t>В подсистеме «Управления договорами» имеется возможность, </a:t>
            </a:r>
            <a:r>
              <a:rPr lang="ru-RU" sz="1600" b="1" dirty="0">
                <a:solidFill>
                  <a:schemeClr val="dk1"/>
                </a:solidFill>
              </a:rPr>
              <a:t>регистрировать договоры</a:t>
            </a:r>
            <a:r>
              <a:rPr lang="ru-RU" sz="1600" dirty="0">
                <a:solidFill>
                  <a:schemeClr val="dk1"/>
                </a:solidFill>
              </a:rPr>
              <a:t> с поставщиками и покупателями. Присутствует возможность регистрировать подробные условия для каждого договора.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8" y="1074066"/>
            <a:ext cx="8617242" cy="365207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D-1001903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058"/>
            <a:ext cx="9150723" cy="59819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6723" y="804072"/>
            <a:ext cx="9157445" cy="6077351"/>
          </a:xfrm>
          <a:prstGeom prst="rect">
            <a:avLst/>
          </a:prstGeom>
          <a:solidFill>
            <a:srgbClr val="FAFB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-13446" y="836712"/>
            <a:ext cx="9164168" cy="15923"/>
          </a:xfrm>
          <a:prstGeom prst="line">
            <a:avLst/>
          </a:prstGeom>
          <a:ln w="7620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299-3F66-4643-AA94-6CBAD2FD606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95536" y="4725144"/>
            <a:ext cx="7128792" cy="1152128"/>
          </a:xfrm>
          <a:prstGeom prst="wedgeRoundRectCallout">
            <a:avLst>
              <a:gd name="adj1" fmla="val 19265"/>
              <a:gd name="adj2" fmla="val -8094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dk1"/>
                </a:solidFill>
              </a:rPr>
              <a:t>Для товарных договоров система позволяет указать </a:t>
            </a:r>
            <a:r>
              <a:rPr lang="ru-RU" sz="1600" b="1" dirty="0">
                <a:solidFill>
                  <a:schemeClr val="dk1"/>
                </a:solidFill>
              </a:rPr>
              <a:t>предмет договора</a:t>
            </a:r>
            <a:r>
              <a:rPr lang="ru-RU" sz="1600" dirty="0">
                <a:solidFill>
                  <a:schemeClr val="dk1"/>
                </a:solidFill>
              </a:rPr>
              <a:t>, т.е. товары и услуги, которые будут поставляться в рамках данного договора. Также в документе «Договор» можно указать цены по номенклатурным позициям, срок их поставки и условия оплаты.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3703" y="78941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 smtClean="0">
                <a:solidFill>
                  <a:srgbClr val="05852D"/>
                </a:solidFill>
              </a:rPr>
              <a:t>Спецификация договора </a:t>
            </a:r>
            <a:endParaRPr lang="en-US" kern="0" dirty="0">
              <a:solidFill>
                <a:srgbClr val="0585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5" y="1107579"/>
            <a:ext cx="8623764" cy="326155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D-1001903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058"/>
            <a:ext cx="9150723" cy="59819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6723" y="804072"/>
            <a:ext cx="9157445" cy="6077351"/>
          </a:xfrm>
          <a:prstGeom prst="rect">
            <a:avLst/>
          </a:prstGeom>
          <a:solidFill>
            <a:srgbClr val="FAFB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-13446" y="836712"/>
            <a:ext cx="9164168" cy="15923"/>
          </a:xfrm>
          <a:prstGeom prst="line">
            <a:avLst/>
          </a:prstGeom>
          <a:ln w="7620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299-3F66-4643-AA94-6CBAD2FD606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64338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 smtClean="0">
                <a:solidFill>
                  <a:srgbClr val="05852D"/>
                </a:solidFill>
              </a:rPr>
              <a:t>Условия оплаты</a:t>
            </a:r>
            <a:endParaRPr lang="en-US" kern="0" dirty="0">
              <a:solidFill>
                <a:srgbClr val="0585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4" y="2007806"/>
            <a:ext cx="8100392" cy="452250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885207" y="928670"/>
            <a:ext cx="4178416" cy="2284307"/>
          </a:xfrm>
          <a:prstGeom prst="wedgeRoundRectCallout">
            <a:avLst>
              <a:gd name="adj1" fmla="val -27890"/>
              <a:gd name="adj2" fmla="val 60897"/>
              <a:gd name="adj3" fmla="val 16667"/>
            </a:avLst>
          </a:prstGeom>
          <a:solidFill>
            <a:srgbClr val="FF99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dk1"/>
                </a:solidFill>
              </a:rPr>
              <a:t>Подсистема позволяет настроить </a:t>
            </a:r>
            <a:r>
              <a:rPr lang="ru-RU" sz="1600" b="1" dirty="0">
                <a:solidFill>
                  <a:schemeClr val="dk1"/>
                </a:solidFill>
              </a:rPr>
              <a:t>условия оплаты по договорам</a:t>
            </a:r>
            <a:r>
              <a:rPr lang="ru-RU" sz="1600" dirty="0">
                <a:solidFill>
                  <a:schemeClr val="dk1"/>
                </a:solidFill>
              </a:rPr>
              <a:t>, такие, как порядок взаиморасчетов, пеня за просрочки и т.д. Это могут быть как разовые платежи, регулярные (за услуги по подписке или аренде и т.д.), так и платежи, определяемые графиками платежей различной сложности.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D-1001903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058"/>
            <a:ext cx="9150723" cy="59819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6723" y="804072"/>
            <a:ext cx="9157445" cy="6077351"/>
          </a:xfrm>
          <a:prstGeom prst="rect">
            <a:avLst/>
          </a:prstGeom>
          <a:solidFill>
            <a:srgbClr val="FAFB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A299-3F66-4643-AA94-6CBAD2FD606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79512" y="46077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 smtClean="0">
                <a:solidFill>
                  <a:srgbClr val="05852D"/>
                </a:solidFill>
              </a:rPr>
              <a:t>График платежей</a:t>
            </a:r>
            <a:endParaRPr lang="en-US" kern="0" dirty="0">
              <a:solidFill>
                <a:srgbClr val="05852D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923653" y="5083295"/>
            <a:ext cx="6912768" cy="1400352"/>
          </a:xfrm>
          <a:prstGeom prst="wedgeRoundRectCallout">
            <a:avLst>
              <a:gd name="adj1" fmla="val -27780"/>
              <a:gd name="adj2" fmla="val -7673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dk1"/>
                </a:solidFill>
              </a:rPr>
              <a:t>Для планирования оплат по договору система позволяет прикрепить к нему </a:t>
            </a:r>
            <a:r>
              <a:rPr lang="ru-RU" sz="1600" b="1" dirty="0">
                <a:solidFill>
                  <a:schemeClr val="dk1"/>
                </a:solidFill>
              </a:rPr>
              <a:t>график платежей</a:t>
            </a:r>
            <a:r>
              <a:rPr lang="ru-RU" sz="1600" dirty="0">
                <a:solidFill>
                  <a:schemeClr val="dk1"/>
                </a:solidFill>
              </a:rPr>
              <a:t>, который может быть фиксированным, когда заранее определены даты и размеры платежей, а также гибким, который, например, будет опираться на даты оформления счетов фактур или других бухгалтерских документов.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-13446" y="836712"/>
            <a:ext cx="9164168" cy="15923"/>
          </a:xfrm>
          <a:prstGeom prst="line">
            <a:avLst/>
          </a:prstGeom>
          <a:ln w="7620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1" y="1124744"/>
            <a:ext cx="8416281" cy="358419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233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3446" y="804072"/>
            <a:ext cx="9164169" cy="6077351"/>
            <a:chOff x="-13446" y="804072"/>
            <a:chExt cx="9164169" cy="6077351"/>
          </a:xfrm>
        </p:grpSpPr>
        <p:pic>
          <p:nvPicPr>
            <p:cNvPr id="13" name="Рисунок 12" descr="ID-10019030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76058"/>
              <a:ext cx="9150723" cy="5981942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-6723" y="804072"/>
              <a:ext cx="9157445" cy="6077351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-13446" y="836712"/>
              <a:ext cx="9164168" cy="15923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Контроль исполнения договоров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Учет договоров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DB93-5848-4717-A1E7-A05384DAE3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УФИБ">
  <a:themeElements>
    <a:clrScheme name="Default Design 1">
      <a:dk1>
        <a:srgbClr val="000000"/>
      </a:dk1>
      <a:lt1>
        <a:srgbClr val="CAD4CF"/>
      </a:lt1>
      <a:dk2>
        <a:srgbClr val="425462"/>
      </a:dk2>
      <a:lt2>
        <a:srgbClr val="768A7B"/>
      </a:lt2>
      <a:accent1>
        <a:srgbClr val="DE608D"/>
      </a:accent1>
      <a:accent2>
        <a:srgbClr val="35ADE3"/>
      </a:accent2>
      <a:accent3>
        <a:srgbClr val="E1E6E4"/>
      </a:accent3>
      <a:accent4>
        <a:srgbClr val="000000"/>
      </a:accent4>
      <a:accent5>
        <a:srgbClr val="ECB6C5"/>
      </a:accent5>
      <a:accent6>
        <a:srgbClr val="2F9CCE"/>
      </a:accent6>
      <a:hlink>
        <a:srgbClr val="F6AE4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КУФИБ</Template>
  <TotalTime>590</TotalTime>
  <Words>718</Words>
  <Application>Microsoft Office PowerPoint</Application>
  <PresentationFormat>Экран (4:3)</PresentationFormat>
  <Paragraphs>106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КУФИБ</vt:lpstr>
      <vt:lpstr>Линейка «1С-Рейтинг: Финансы и Бюджетирование»  Управление договорными отношениями с поставщиками и покупателями</vt:lpstr>
      <vt:lpstr>Презентация PowerPoint</vt:lpstr>
      <vt:lpstr>Планирование договорных отношений</vt:lpstr>
      <vt:lpstr>Возможности планирования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исполнения договоров</vt:lpstr>
      <vt:lpstr>Контрольные и учетные функции</vt:lpstr>
      <vt:lpstr>Презентация PowerPoint</vt:lpstr>
      <vt:lpstr>Презентация PowerPoint</vt:lpstr>
      <vt:lpstr>Презентация PowerPoint</vt:lpstr>
      <vt:lpstr>Анализ договорных обязательств</vt:lpstr>
      <vt:lpstr>Аналитические возможности</vt:lpstr>
      <vt:lpstr>Презентация PowerPoint</vt:lpstr>
      <vt:lpstr>Презентация PowerPoint</vt:lpstr>
      <vt:lpstr>Анализ договоров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Михаил</dc:creator>
  <cp:lastModifiedBy>Анастасия Р. Шумакова</cp:lastModifiedBy>
  <cp:revision>52</cp:revision>
  <dcterms:created xsi:type="dcterms:W3CDTF">2013-09-14T18:42:25Z</dcterms:created>
  <dcterms:modified xsi:type="dcterms:W3CDTF">2022-09-02T04:10:13Z</dcterms:modified>
</cp:coreProperties>
</file>