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sldIdLst>
    <p:sldId id="256" r:id="rId2"/>
    <p:sldId id="291" r:id="rId3"/>
    <p:sldId id="297" r:id="rId4"/>
    <p:sldId id="308" r:id="rId5"/>
    <p:sldId id="301" r:id="rId6"/>
    <p:sldId id="298" r:id="rId7"/>
    <p:sldId id="304" r:id="rId8"/>
    <p:sldId id="295" r:id="rId9"/>
    <p:sldId id="294" r:id="rId10"/>
    <p:sldId id="305" r:id="rId11"/>
    <p:sldId id="302" r:id="rId12"/>
    <p:sldId id="292" r:id="rId13"/>
    <p:sldId id="307" r:id="rId14"/>
    <p:sldId id="303" r:id="rId15"/>
    <p:sldId id="299" r:id="rId16"/>
    <p:sldId id="293" r:id="rId17"/>
    <p:sldId id="309" r:id="rId18"/>
    <p:sldId id="296" r:id="rId19"/>
    <p:sldId id="311" r:id="rId20"/>
    <p:sldId id="31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52D"/>
    <a:srgbClr val="F8F9F9"/>
    <a:srgbClr val="000066"/>
    <a:srgbClr val="003366"/>
    <a:srgbClr val="2F6ACB"/>
    <a:srgbClr val="3376C7"/>
    <a:srgbClr val="B6E7F6"/>
    <a:srgbClr val="E56D09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11" autoAdjust="0"/>
  </p:normalViewPr>
  <p:slideViewPr>
    <p:cSldViewPr showGuides="1">
      <p:cViewPr varScale="1">
        <p:scale>
          <a:sx n="84" d="100"/>
          <a:sy n="84" d="100"/>
        </p:scale>
        <p:origin x="139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89D75C-2D26-46E0-BD02-B231D913F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D75C-2D26-46E0-BD02-B231D913FF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5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D75C-2D26-46E0-BD02-B231D913FF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8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D75C-2D26-46E0-BD02-B231D913FF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0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 b="1" cap="none" spc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fld id="{25AC1FCE-14AC-496F-A3A9-E4994F8D19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5" descr="D:\Графика\Обои\Панорама - компиляция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92696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2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DA0E5-DBC1-4590-BF2E-6DA019892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F9B11-372C-43DE-B7D7-E764811B6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4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052736"/>
            <a:ext cx="4141787" cy="5302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052736"/>
            <a:ext cx="4143375" cy="5302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B24D6BFB-2081-4AE0-BF9A-5E22E042B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1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908720"/>
            <a:ext cx="8437562" cy="544604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DBB6DCFB-22CE-4A75-A06C-ED7B6FFDA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9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980728"/>
            <a:ext cx="8437562" cy="537403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D353ED5-4498-4E95-AB88-D431D4528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908720"/>
            <a:ext cx="8437562" cy="544604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390EF316-94BA-477D-B780-16B040AE1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0AF3E-4F15-4DB1-A525-22C0459CD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67047-F6F9-4694-AF44-A63682C76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9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A8C13-9FF2-4051-A402-195219038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3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90ECA-D8B3-4564-A770-9A20C16DD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3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8A781-BF6C-4505-9C45-B6C8E6A5A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B65FD-6E1F-466C-836D-9E6B96FA9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56EA-DCD9-48EE-9819-E3CCDE303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D58F7-CD97-427D-9F7D-359A9D836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7" cstate="print">
            <a:lum/>
          </a:blip>
          <a:srcRect/>
          <a:stretch>
            <a:fillRect t="-80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052736"/>
            <a:ext cx="8437562" cy="53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19DEA42-5161-4019-988D-BFCAD446A3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71475" y="260648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689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none" spc="0">
          <a:ln w="1905"/>
          <a:solidFill>
            <a:srgbClr val="0066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38" y="4271056"/>
            <a:ext cx="3564000" cy="2340854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52600"/>
            <a:ext cx="8624918" cy="157638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Линейка «1С-Рейтинг: Финансы и </a:t>
            </a:r>
            <a:r>
              <a:rPr lang="ru-RU" sz="2400" dirty="0" err="1" smtClean="0">
                <a:solidFill>
                  <a:schemeClr val="tx1"/>
                </a:solidFill>
              </a:rPr>
              <a:t>Бюджетирование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rgbClr val="05852D"/>
                </a:solidFill>
              </a:rPr>
              <a:t>Управление закупками предприятия</a:t>
            </a:r>
            <a:endParaRPr lang="en-US" sz="4800" dirty="0">
              <a:solidFill>
                <a:srgbClr val="05852D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429000"/>
            <a:ext cx="4572000" cy="381000"/>
          </a:xfrm>
          <a:noFill/>
          <a:ln/>
        </p:spPr>
        <p:txBody>
          <a:bodyPr/>
          <a:lstStyle/>
          <a:p>
            <a:r>
              <a:rPr lang="ru-RU" dirty="0" smtClean="0"/>
              <a:t>организация процессов снабжения и закупок с целью повышения их эффективности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9218" y="6606902"/>
            <a:ext cx="381000" cy="247650"/>
          </a:xfrm>
        </p:spPr>
        <p:txBody>
          <a:bodyPr/>
          <a:lstStyle/>
          <a:p>
            <a:fld id="{25AC1FCE-14AC-496F-A3A9-E4994F8D198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reeform 577"/>
          <p:cNvSpPr>
            <a:spLocks noEditPoints="1"/>
          </p:cNvSpPr>
          <p:nvPr/>
        </p:nvSpPr>
        <p:spPr bwMode="auto">
          <a:xfrm>
            <a:off x="7173701" y="764261"/>
            <a:ext cx="1885037" cy="350837"/>
          </a:xfrm>
          <a:custGeom>
            <a:avLst/>
            <a:gdLst>
              <a:gd name="T0" fmla="*/ 2147483647 w 4256"/>
              <a:gd name="T1" fmla="*/ 2147483647 h 858"/>
              <a:gd name="T2" fmla="*/ 2147483647 w 4256"/>
              <a:gd name="T3" fmla="*/ 2147483647 h 858"/>
              <a:gd name="T4" fmla="*/ 2147483647 w 4256"/>
              <a:gd name="T5" fmla="*/ 2147483647 h 858"/>
              <a:gd name="T6" fmla="*/ 2147483647 w 4256"/>
              <a:gd name="T7" fmla="*/ 2147483647 h 858"/>
              <a:gd name="T8" fmla="*/ 2147483647 w 4256"/>
              <a:gd name="T9" fmla="*/ 2147483647 h 858"/>
              <a:gd name="T10" fmla="*/ 2147483647 w 4256"/>
              <a:gd name="T11" fmla="*/ 2147483647 h 858"/>
              <a:gd name="T12" fmla="*/ 2147483647 w 4256"/>
              <a:gd name="T13" fmla="*/ 2147483647 h 858"/>
              <a:gd name="T14" fmla="*/ 2147483647 w 4256"/>
              <a:gd name="T15" fmla="*/ 2147483647 h 858"/>
              <a:gd name="T16" fmla="*/ 2147483647 w 4256"/>
              <a:gd name="T17" fmla="*/ 2147483647 h 858"/>
              <a:gd name="T18" fmla="*/ 2147483647 w 4256"/>
              <a:gd name="T19" fmla="*/ 2147483647 h 858"/>
              <a:gd name="T20" fmla="*/ 2147483647 w 4256"/>
              <a:gd name="T21" fmla="*/ 2147483647 h 858"/>
              <a:gd name="T22" fmla="*/ 2147483647 w 4256"/>
              <a:gd name="T23" fmla="*/ 2147483647 h 858"/>
              <a:gd name="T24" fmla="*/ 2147483647 w 4256"/>
              <a:gd name="T25" fmla="*/ 2147483647 h 858"/>
              <a:gd name="T26" fmla="*/ 2147483647 w 4256"/>
              <a:gd name="T27" fmla="*/ 2147483647 h 858"/>
              <a:gd name="T28" fmla="*/ 2147483647 w 4256"/>
              <a:gd name="T29" fmla="*/ 2147483647 h 858"/>
              <a:gd name="T30" fmla="*/ 2147483647 w 4256"/>
              <a:gd name="T31" fmla="*/ 2147483647 h 858"/>
              <a:gd name="T32" fmla="*/ 2147483647 w 4256"/>
              <a:gd name="T33" fmla="*/ 2147483647 h 858"/>
              <a:gd name="T34" fmla="*/ 2147483647 w 4256"/>
              <a:gd name="T35" fmla="*/ 2147483647 h 858"/>
              <a:gd name="T36" fmla="*/ 2147483647 w 4256"/>
              <a:gd name="T37" fmla="*/ 2147483647 h 858"/>
              <a:gd name="T38" fmla="*/ 2147483647 w 4256"/>
              <a:gd name="T39" fmla="*/ 2147483647 h 858"/>
              <a:gd name="T40" fmla="*/ 2147483647 w 4256"/>
              <a:gd name="T41" fmla="*/ 2147483647 h 858"/>
              <a:gd name="T42" fmla="*/ 2147483647 w 4256"/>
              <a:gd name="T43" fmla="*/ 2147483647 h 858"/>
              <a:gd name="T44" fmla="*/ 2147483647 w 4256"/>
              <a:gd name="T45" fmla="*/ 2147483647 h 858"/>
              <a:gd name="T46" fmla="*/ 2147483647 w 4256"/>
              <a:gd name="T47" fmla="*/ 2147483647 h 858"/>
              <a:gd name="T48" fmla="*/ 2147483647 w 4256"/>
              <a:gd name="T49" fmla="*/ 2147483647 h 858"/>
              <a:gd name="T50" fmla="*/ 2147483647 w 4256"/>
              <a:gd name="T51" fmla="*/ 2147483647 h 858"/>
              <a:gd name="T52" fmla="*/ 2147483647 w 4256"/>
              <a:gd name="T53" fmla="*/ 2147483647 h 858"/>
              <a:gd name="T54" fmla="*/ 2147483647 w 4256"/>
              <a:gd name="T55" fmla="*/ 2147483647 h 858"/>
              <a:gd name="T56" fmla="*/ 2147483647 w 4256"/>
              <a:gd name="T57" fmla="*/ 2147483647 h 858"/>
              <a:gd name="T58" fmla="*/ 2147483647 w 4256"/>
              <a:gd name="T59" fmla="*/ 2147483647 h 858"/>
              <a:gd name="T60" fmla="*/ 2147483647 w 4256"/>
              <a:gd name="T61" fmla="*/ 2147483647 h 858"/>
              <a:gd name="T62" fmla="*/ 2147483647 w 4256"/>
              <a:gd name="T63" fmla="*/ 2147483647 h 858"/>
              <a:gd name="T64" fmla="*/ 2147483647 w 4256"/>
              <a:gd name="T65" fmla="*/ 2147483647 h 858"/>
              <a:gd name="T66" fmla="*/ 2147483647 w 4256"/>
              <a:gd name="T67" fmla="*/ 2147483647 h 858"/>
              <a:gd name="T68" fmla="*/ 2147483647 w 4256"/>
              <a:gd name="T69" fmla="*/ 2147483647 h 858"/>
              <a:gd name="T70" fmla="*/ 2147483647 w 4256"/>
              <a:gd name="T71" fmla="*/ 2147483647 h 858"/>
              <a:gd name="T72" fmla="*/ 2147483647 w 4256"/>
              <a:gd name="T73" fmla="*/ 2147483647 h 858"/>
              <a:gd name="T74" fmla="*/ 2147483647 w 4256"/>
              <a:gd name="T75" fmla="*/ 2147483647 h 858"/>
              <a:gd name="T76" fmla="*/ 2147483647 w 4256"/>
              <a:gd name="T77" fmla="*/ 2147483647 h 858"/>
              <a:gd name="T78" fmla="*/ 2147483647 w 4256"/>
              <a:gd name="T79" fmla="*/ 2147483647 h 858"/>
              <a:gd name="T80" fmla="*/ 2147483647 w 4256"/>
              <a:gd name="T81" fmla="*/ 2147483647 h 858"/>
              <a:gd name="T82" fmla="*/ 2147483647 w 4256"/>
              <a:gd name="T83" fmla="*/ 2147483647 h 858"/>
              <a:gd name="T84" fmla="*/ 2147483647 w 4256"/>
              <a:gd name="T85" fmla="*/ 2147483647 h 858"/>
              <a:gd name="T86" fmla="*/ 2147483647 w 4256"/>
              <a:gd name="T87" fmla="*/ 2147483647 h 858"/>
              <a:gd name="T88" fmla="*/ 2147483647 w 4256"/>
              <a:gd name="T89" fmla="*/ 2147483647 h 858"/>
              <a:gd name="T90" fmla="*/ 2147483647 w 4256"/>
              <a:gd name="T91" fmla="*/ 2147483647 h 858"/>
              <a:gd name="T92" fmla="*/ 2147483647 w 4256"/>
              <a:gd name="T93" fmla="*/ 2147483647 h 858"/>
              <a:gd name="T94" fmla="*/ 2147483647 w 4256"/>
              <a:gd name="T95" fmla="*/ 2147483647 h 858"/>
              <a:gd name="T96" fmla="*/ 2147483647 w 4256"/>
              <a:gd name="T97" fmla="*/ 2147483647 h 858"/>
              <a:gd name="T98" fmla="*/ 2147483647 w 4256"/>
              <a:gd name="T99" fmla="*/ 2147483647 h 858"/>
              <a:gd name="T100" fmla="*/ 2147483647 w 4256"/>
              <a:gd name="T101" fmla="*/ 2147483647 h 858"/>
              <a:gd name="T102" fmla="*/ 2147483647 w 4256"/>
              <a:gd name="T103" fmla="*/ 2147483647 h 858"/>
              <a:gd name="T104" fmla="*/ 2147483647 w 4256"/>
              <a:gd name="T105" fmla="*/ 2147483647 h 858"/>
              <a:gd name="T106" fmla="*/ 2147483647 w 4256"/>
              <a:gd name="T107" fmla="*/ 2147483647 h 858"/>
              <a:gd name="T108" fmla="*/ 2147483647 w 4256"/>
              <a:gd name="T109" fmla="*/ 2147483647 h 858"/>
              <a:gd name="T110" fmla="*/ 2147483647 w 4256"/>
              <a:gd name="T111" fmla="*/ 2147483647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56"/>
              <a:gd name="T169" fmla="*/ 0 h 858"/>
              <a:gd name="T170" fmla="*/ 4256 w 4256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56" h="858">
                <a:moveTo>
                  <a:pt x="85" y="843"/>
                </a:moveTo>
                <a:lnTo>
                  <a:pt x="85" y="308"/>
                </a:lnTo>
                <a:lnTo>
                  <a:pt x="0" y="308"/>
                </a:lnTo>
                <a:lnTo>
                  <a:pt x="0" y="223"/>
                </a:lnTo>
                <a:lnTo>
                  <a:pt x="11" y="223"/>
                </a:lnTo>
                <a:lnTo>
                  <a:pt x="21" y="221"/>
                </a:lnTo>
                <a:lnTo>
                  <a:pt x="31" y="219"/>
                </a:lnTo>
                <a:lnTo>
                  <a:pt x="41" y="217"/>
                </a:lnTo>
                <a:lnTo>
                  <a:pt x="51" y="215"/>
                </a:lnTo>
                <a:lnTo>
                  <a:pt x="59" y="211"/>
                </a:lnTo>
                <a:lnTo>
                  <a:pt x="68" y="206"/>
                </a:lnTo>
                <a:lnTo>
                  <a:pt x="76" y="202"/>
                </a:lnTo>
                <a:lnTo>
                  <a:pt x="84" y="197"/>
                </a:lnTo>
                <a:lnTo>
                  <a:pt x="91" y="190"/>
                </a:lnTo>
                <a:lnTo>
                  <a:pt x="97" y="184"/>
                </a:lnTo>
                <a:lnTo>
                  <a:pt x="103" y="177"/>
                </a:lnTo>
                <a:lnTo>
                  <a:pt x="109" y="170"/>
                </a:lnTo>
                <a:lnTo>
                  <a:pt x="113" y="161"/>
                </a:lnTo>
                <a:lnTo>
                  <a:pt x="116" y="152"/>
                </a:lnTo>
                <a:lnTo>
                  <a:pt x="120" y="144"/>
                </a:lnTo>
                <a:lnTo>
                  <a:pt x="242" y="144"/>
                </a:lnTo>
                <a:lnTo>
                  <a:pt x="242" y="843"/>
                </a:lnTo>
                <a:lnTo>
                  <a:pt x="85" y="843"/>
                </a:lnTo>
                <a:close/>
                <a:moveTo>
                  <a:pt x="352" y="310"/>
                </a:moveTo>
                <a:lnTo>
                  <a:pt x="353" y="290"/>
                </a:lnTo>
                <a:lnTo>
                  <a:pt x="355" y="269"/>
                </a:lnTo>
                <a:lnTo>
                  <a:pt x="359" y="251"/>
                </a:lnTo>
                <a:lnTo>
                  <a:pt x="364" y="233"/>
                </a:lnTo>
                <a:lnTo>
                  <a:pt x="370" y="217"/>
                </a:lnTo>
                <a:lnTo>
                  <a:pt x="379" y="202"/>
                </a:lnTo>
                <a:lnTo>
                  <a:pt x="389" y="188"/>
                </a:lnTo>
                <a:lnTo>
                  <a:pt x="400" y="175"/>
                </a:lnTo>
                <a:lnTo>
                  <a:pt x="413" y="164"/>
                </a:lnTo>
                <a:lnTo>
                  <a:pt x="426" y="154"/>
                </a:lnTo>
                <a:lnTo>
                  <a:pt x="441" y="146"/>
                </a:lnTo>
                <a:lnTo>
                  <a:pt x="457" y="139"/>
                </a:lnTo>
                <a:lnTo>
                  <a:pt x="473" y="134"/>
                </a:lnTo>
                <a:lnTo>
                  <a:pt x="492" y="131"/>
                </a:lnTo>
                <a:lnTo>
                  <a:pt x="510" y="127"/>
                </a:lnTo>
                <a:lnTo>
                  <a:pt x="530" y="127"/>
                </a:lnTo>
                <a:lnTo>
                  <a:pt x="553" y="127"/>
                </a:lnTo>
                <a:lnTo>
                  <a:pt x="574" y="130"/>
                </a:lnTo>
                <a:lnTo>
                  <a:pt x="594" y="133"/>
                </a:lnTo>
                <a:lnTo>
                  <a:pt x="612" y="138"/>
                </a:lnTo>
                <a:lnTo>
                  <a:pt x="629" y="144"/>
                </a:lnTo>
                <a:lnTo>
                  <a:pt x="645" y="151"/>
                </a:lnTo>
                <a:lnTo>
                  <a:pt x="659" y="160"/>
                </a:lnTo>
                <a:lnTo>
                  <a:pt x="672" y="170"/>
                </a:lnTo>
                <a:lnTo>
                  <a:pt x="677" y="176"/>
                </a:lnTo>
                <a:lnTo>
                  <a:pt x="683" y="181"/>
                </a:lnTo>
                <a:lnTo>
                  <a:pt x="688" y="188"/>
                </a:lnTo>
                <a:lnTo>
                  <a:pt x="693" y="196"/>
                </a:lnTo>
                <a:lnTo>
                  <a:pt x="697" y="203"/>
                </a:lnTo>
                <a:lnTo>
                  <a:pt x="701" y="212"/>
                </a:lnTo>
                <a:lnTo>
                  <a:pt x="704" y="220"/>
                </a:lnTo>
                <a:lnTo>
                  <a:pt x="708" y="229"/>
                </a:lnTo>
                <a:lnTo>
                  <a:pt x="713" y="248"/>
                </a:lnTo>
                <a:lnTo>
                  <a:pt x="717" y="271"/>
                </a:lnTo>
                <a:lnTo>
                  <a:pt x="720" y="295"/>
                </a:lnTo>
                <a:lnTo>
                  <a:pt x="720" y="320"/>
                </a:lnTo>
                <a:lnTo>
                  <a:pt x="720" y="387"/>
                </a:lnTo>
                <a:lnTo>
                  <a:pt x="562" y="387"/>
                </a:lnTo>
                <a:lnTo>
                  <a:pt x="562" y="261"/>
                </a:lnTo>
                <a:lnTo>
                  <a:pt x="561" y="254"/>
                </a:lnTo>
                <a:lnTo>
                  <a:pt x="560" y="246"/>
                </a:lnTo>
                <a:lnTo>
                  <a:pt x="557" y="240"/>
                </a:lnTo>
                <a:lnTo>
                  <a:pt x="554" y="236"/>
                </a:lnTo>
                <a:lnTo>
                  <a:pt x="551" y="231"/>
                </a:lnTo>
                <a:lnTo>
                  <a:pt x="547" y="229"/>
                </a:lnTo>
                <a:lnTo>
                  <a:pt x="541" y="227"/>
                </a:lnTo>
                <a:lnTo>
                  <a:pt x="535" y="227"/>
                </a:lnTo>
                <a:lnTo>
                  <a:pt x="530" y="227"/>
                </a:lnTo>
                <a:lnTo>
                  <a:pt x="525" y="229"/>
                </a:lnTo>
                <a:lnTo>
                  <a:pt x="521" y="232"/>
                </a:lnTo>
                <a:lnTo>
                  <a:pt x="516" y="236"/>
                </a:lnTo>
                <a:lnTo>
                  <a:pt x="512" y="241"/>
                </a:lnTo>
                <a:lnTo>
                  <a:pt x="510" y="247"/>
                </a:lnTo>
                <a:lnTo>
                  <a:pt x="508" y="254"/>
                </a:lnTo>
                <a:lnTo>
                  <a:pt x="508" y="261"/>
                </a:lnTo>
                <a:lnTo>
                  <a:pt x="508" y="721"/>
                </a:lnTo>
                <a:lnTo>
                  <a:pt x="508" y="729"/>
                </a:lnTo>
                <a:lnTo>
                  <a:pt x="510" y="735"/>
                </a:lnTo>
                <a:lnTo>
                  <a:pt x="512" y="742"/>
                </a:lnTo>
                <a:lnTo>
                  <a:pt x="516" y="746"/>
                </a:lnTo>
                <a:lnTo>
                  <a:pt x="521" y="750"/>
                </a:lnTo>
                <a:lnTo>
                  <a:pt x="525" y="753"/>
                </a:lnTo>
                <a:lnTo>
                  <a:pt x="530" y="755"/>
                </a:lnTo>
                <a:lnTo>
                  <a:pt x="535" y="756"/>
                </a:lnTo>
                <a:lnTo>
                  <a:pt x="541" y="755"/>
                </a:lnTo>
                <a:lnTo>
                  <a:pt x="547" y="753"/>
                </a:lnTo>
                <a:lnTo>
                  <a:pt x="551" y="750"/>
                </a:lnTo>
                <a:lnTo>
                  <a:pt x="554" y="747"/>
                </a:lnTo>
                <a:lnTo>
                  <a:pt x="557" y="742"/>
                </a:lnTo>
                <a:lnTo>
                  <a:pt x="560" y="736"/>
                </a:lnTo>
                <a:lnTo>
                  <a:pt x="561" y="729"/>
                </a:lnTo>
                <a:lnTo>
                  <a:pt x="562" y="721"/>
                </a:lnTo>
                <a:lnTo>
                  <a:pt x="562" y="578"/>
                </a:lnTo>
                <a:lnTo>
                  <a:pt x="720" y="578"/>
                </a:lnTo>
                <a:lnTo>
                  <a:pt x="720" y="680"/>
                </a:lnTo>
                <a:lnTo>
                  <a:pt x="720" y="702"/>
                </a:lnTo>
                <a:lnTo>
                  <a:pt x="717" y="722"/>
                </a:lnTo>
                <a:lnTo>
                  <a:pt x="714" y="742"/>
                </a:lnTo>
                <a:lnTo>
                  <a:pt x="710" y="759"/>
                </a:lnTo>
                <a:lnTo>
                  <a:pt x="704" y="775"/>
                </a:lnTo>
                <a:lnTo>
                  <a:pt x="697" y="790"/>
                </a:lnTo>
                <a:lnTo>
                  <a:pt x="689" y="803"/>
                </a:lnTo>
                <a:lnTo>
                  <a:pt x="680" y="815"/>
                </a:lnTo>
                <a:lnTo>
                  <a:pt x="674" y="819"/>
                </a:lnTo>
                <a:lnTo>
                  <a:pt x="669" y="825"/>
                </a:lnTo>
                <a:lnTo>
                  <a:pt x="662" y="829"/>
                </a:lnTo>
                <a:lnTo>
                  <a:pt x="656" y="833"/>
                </a:lnTo>
                <a:lnTo>
                  <a:pt x="641" y="841"/>
                </a:lnTo>
                <a:lnTo>
                  <a:pt x="623" y="848"/>
                </a:lnTo>
                <a:lnTo>
                  <a:pt x="604" y="852"/>
                </a:lnTo>
                <a:lnTo>
                  <a:pt x="583" y="855"/>
                </a:lnTo>
                <a:lnTo>
                  <a:pt x="560" y="857"/>
                </a:lnTo>
                <a:lnTo>
                  <a:pt x="535" y="858"/>
                </a:lnTo>
                <a:lnTo>
                  <a:pt x="517" y="857"/>
                </a:lnTo>
                <a:lnTo>
                  <a:pt x="501" y="857"/>
                </a:lnTo>
                <a:lnTo>
                  <a:pt x="486" y="855"/>
                </a:lnTo>
                <a:lnTo>
                  <a:pt x="471" y="853"/>
                </a:lnTo>
                <a:lnTo>
                  <a:pt x="458" y="851"/>
                </a:lnTo>
                <a:lnTo>
                  <a:pt x="445" y="846"/>
                </a:lnTo>
                <a:lnTo>
                  <a:pt x="434" y="843"/>
                </a:lnTo>
                <a:lnTo>
                  <a:pt x="423" y="838"/>
                </a:lnTo>
                <a:lnTo>
                  <a:pt x="414" y="832"/>
                </a:lnTo>
                <a:lnTo>
                  <a:pt x="405" y="827"/>
                </a:lnTo>
                <a:lnTo>
                  <a:pt x="398" y="820"/>
                </a:lnTo>
                <a:lnTo>
                  <a:pt x="390" y="813"/>
                </a:lnTo>
                <a:lnTo>
                  <a:pt x="383" y="805"/>
                </a:lnTo>
                <a:lnTo>
                  <a:pt x="377" y="798"/>
                </a:lnTo>
                <a:lnTo>
                  <a:pt x="373" y="788"/>
                </a:lnTo>
                <a:lnTo>
                  <a:pt x="368" y="779"/>
                </a:lnTo>
                <a:lnTo>
                  <a:pt x="364" y="769"/>
                </a:lnTo>
                <a:lnTo>
                  <a:pt x="361" y="758"/>
                </a:lnTo>
                <a:lnTo>
                  <a:pt x="359" y="747"/>
                </a:lnTo>
                <a:lnTo>
                  <a:pt x="356" y="735"/>
                </a:lnTo>
                <a:lnTo>
                  <a:pt x="354" y="722"/>
                </a:lnTo>
                <a:lnTo>
                  <a:pt x="353" y="708"/>
                </a:lnTo>
                <a:lnTo>
                  <a:pt x="352" y="694"/>
                </a:lnTo>
                <a:lnTo>
                  <a:pt x="352" y="680"/>
                </a:lnTo>
                <a:lnTo>
                  <a:pt x="352" y="310"/>
                </a:lnTo>
                <a:close/>
                <a:moveTo>
                  <a:pt x="813" y="542"/>
                </a:moveTo>
                <a:lnTo>
                  <a:pt x="813" y="447"/>
                </a:lnTo>
                <a:lnTo>
                  <a:pt x="1009" y="447"/>
                </a:lnTo>
                <a:lnTo>
                  <a:pt x="1009" y="542"/>
                </a:lnTo>
                <a:lnTo>
                  <a:pt x="813" y="542"/>
                </a:lnTo>
                <a:close/>
                <a:moveTo>
                  <a:pt x="1142" y="843"/>
                </a:moveTo>
                <a:lnTo>
                  <a:pt x="1142" y="144"/>
                </a:lnTo>
                <a:lnTo>
                  <a:pt x="1328" y="144"/>
                </a:lnTo>
                <a:lnTo>
                  <a:pt x="1350" y="145"/>
                </a:lnTo>
                <a:lnTo>
                  <a:pt x="1371" y="146"/>
                </a:lnTo>
                <a:lnTo>
                  <a:pt x="1391" y="148"/>
                </a:lnTo>
                <a:lnTo>
                  <a:pt x="1408" y="151"/>
                </a:lnTo>
                <a:lnTo>
                  <a:pt x="1425" y="157"/>
                </a:lnTo>
                <a:lnTo>
                  <a:pt x="1441" y="162"/>
                </a:lnTo>
                <a:lnTo>
                  <a:pt x="1454" y="168"/>
                </a:lnTo>
                <a:lnTo>
                  <a:pt x="1465" y="175"/>
                </a:lnTo>
                <a:lnTo>
                  <a:pt x="1476" y="184"/>
                </a:lnTo>
                <a:lnTo>
                  <a:pt x="1486" y="193"/>
                </a:lnTo>
                <a:lnTo>
                  <a:pt x="1494" y="204"/>
                </a:lnTo>
                <a:lnTo>
                  <a:pt x="1500" y="215"/>
                </a:lnTo>
                <a:lnTo>
                  <a:pt x="1505" y="228"/>
                </a:lnTo>
                <a:lnTo>
                  <a:pt x="1509" y="241"/>
                </a:lnTo>
                <a:lnTo>
                  <a:pt x="1511" y="255"/>
                </a:lnTo>
                <a:lnTo>
                  <a:pt x="1512" y="270"/>
                </a:lnTo>
                <a:lnTo>
                  <a:pt x="1512" y="421"/>
                </a:lnTo>
                <a:lnTo>
                  <a:pt x="1511" y="442"/>
                </a:lnTo>
                <a:lnTo>
                  <a:pt x="1509" y="462"/>
                </a:lnTo>
                <a:lnTo>
                  <a:pt x="1505" y="478"/>
                </a:lnTo>
                <a:lnTo>
                  <a:pt x="1500" y="494"/>
                </a:lnTo>
                <a:lnTo>
                  <a:pt x="1494" y="507"/>
                </a:lnTo>
                <a:lnTo>
                  <a:pt x="1485" y="520"/>
                </a:lnTo>
                <a:lnTo>
                  <a:pt x="1481" y="525"/>
                </a:lnTo>
                <a:lnTo>
                  <a:pt x="1475" y="530"/>
                </a:lnTo>
                <a:lnTo>
                  <a:pt x="1470" y="535"/>
                </a:lnTo>
                <a:lnTo>
                  <a:pt x="1464" y="539"/>
                </a:lnTo>
                <a:lnTo>
                  <a:pt x="1451" y="547"/>
                </a:lnTo>
                <a:lnTo>
                  <a:pt x="1437" y="553"/>
                </a:lnTo>
                <a:lnTo>
                  <a:pt x="1421" y="559"/>
                </a:lnTo>
                <a:lnTo>
                  <a:pt x="1403" y="563"/>
                </a:lnTo>
                <a:lnTo>
                  <a:pt x="1384" y="566"/>
                </a:lnTo>
                <a:lnTo>
                  <a:pt x="1363" y="570"/>
                </a:lnTo>
                <a:lnTo>
                  <a:pt x="1341" y="571"/>
                </a:lnTo>
                <a:lnTo>
                  <a:pt x="1317" y="571"/>
                </a:lnTo>
                <a:lnTo>
                  <a:pt x="1301" y="571"/>
                </a:lnTo>
                <a:lnTo>
                  <a:pt x="1301" y="843"/>
                </a:lnTo>
                <a:lnTo>
                  <a:pt x="1142" y="843"/>
                </a:lnTo>
                <a:close/>
                <a:moveTo>
                  <a:pt x="1301" y="474"/>
                </a:moveTo>
                <a:lnTo>
                  <a:pt x="1327" y="474"/>
                </a:lnTo>
                <a:lnTo>
                  <a:pt x="1334" y="473"/>
                </a:lnTo>
                <a:lnTo>
                  <a:pt x="1339" y="471"/>
                </a:lnTo>
                <a:lnTo>
                  <a:pt x="1343" y="468"/>
                </a:lnTo>
                <a:lnTo>
                  <a:pt x="1349" y="464"/>
                </a:lnTo>
                <a:lnTo>
                  <a:pt x="1352" y="457"/>
                </a:lnTo>
                <a:lnTo>
                  <a:pt x="1354" y="451"/>
                </a:lnTo>
                <a:lnTo>
                  <a:pt x="1356" y="443"/>
                </a:lnTo>
                <a:lnTo>
                  <a:pt x="1356" y="434"/>
                </a:lnTo>
                <a:lnTo>
                  <a:pt x="1356" y="272"/>
                </a:lnTo>
                <a:lnTo>
                  <a:pt x="1356" y="264"/>
                </a:lnTo>
                <a:lnTo>
                  <a:pt x="1354" y="255"/>
                </a:lnTo>
                <a:lnTo>
                  <a:pt x="1352" y="248"/>
                </a:lnTo>
                <a:lnTo>
                  <a:pt x="1349" y="242"/>
                </a:lnTo>
                <a:lnTo>
                  <a:pt x="1344" y="238"/>
                </a:lnTo>
                <a:lnTo>
                  <a:pt x="1339" y="236"/>
                </a:lnTo>
                <a:lnTo>
                  <a:pt x="1333" y="233"/>
                </a:lnTo>
                <a:lnTo>
                  <a:pt x="1325" y="232"/>
                </a:lnTo>
                <a:lnTo>
                  <a:pt x="1301" y="232"/>
                </a:lnTo>
                <a:lnTo>
                  <a:pt x="1301" y="474"/>
                </a:lnTo>
                <a:close/>
                <a:moveTo>
                  <a:pt x="1606" y="843"/>
                </a:moveTo>
                <a:lnTo>
                  <a:pt x="1606" y="144"/>
                </a:lnTo>
                <a:lnTo>
                  <a:pt x="1901" y="144"/>
                </a:lnTo>
                <a:lnTo>
                  <a:pt x="1901" y="240"/>
                </a:lnTo>
                <a:lnTo>
                  <a:pt x="1765" y="240"/>
                </a:lnTo>
                <a:lnTo>
                  <a:pt x="1765" y="402"/>
                </a:lnTo>
                <a:lnTo>
                  <a:pt x="1901" y="402"/>
                </a:lnTo>
                <a:lnTo>
                  <a:pt x="1901" y="504"/>
                </a:lnTo>
                <a:lnTo>
                  <a:pt x="1765" y="504"/>
                </a:lnTo>
                <a:lnTo>
                  <a:pt x="1765" y="738"/>
                </a:lnTo>
                <a:lnTo>
                  <a:pt x="1901" y="738"/>
                </a:lnTo>
                <a:lnTo>
                  <a:pt x="1901" y="843"/>
                </a:lnTo>
                <a:lnTo>
                  <a:pt x="1606" y="843"/>
                </a:lnTo>
                <a:close/>
                <a:moveTo>
                  <a:pt x="2275" y="0"/>
                </a:moveTo>
                <a:lnTo>
                  <a:pt x="2353" y="13"/>
                </a:lnTo>
                <a:lnTo>
                  <a:pt x="2352" y="19"/>
                </a:lnTo>
                <a:lnTo>
                  <a:pt x="2350" y="27"/>
                </a:lnTo>
                <a:lnTo>
                  <a:pt x="2348" y="34"/>
                </a:lnTo>
                <a:lnTo>
                  <a:pt x="2344" y="42"/>
                </a:lnTo>
                <a:lnTo>
                  <a:pt x="2335" y="59"/>
                </a:lnTo>
                <a:lnTo>
                  <a:pt x="2323" y="79"/>
                </a:lnTo>
                <a:lnTo>
                  <a:pt x="2315" y="87"/>
                </a:lnTo>
                <a:lnTo>
                  <a:pt x="2305" y="95"/>
                </a:lnTo>
                <a:lnTo>
                  <a:pt x="2295" y="103"/>
                </a:lnTo>
                <a:lnTo>
                  <a:pt x="2283" y="108"/>
                </a:lnTo>
                <a:lnTo>
                  <a:pt x="2269" y="112"/>
                </a:lnTo>
                <a:lnTo>
                  <a:pt x="2252" y="114"/>
                </a:lnTo>
                <a:lnTo>
                  <a:pt x="2235" y="117"/>
                </a:lnTo>
                <a:lnTo>
                  <a:pt x="2217" y="118"/>
                </a:lnTo>
                <a:lnTo>
                  <a:pt x="2198" y="117"/>
                </a:lnTo>
                <a:lnTo>
                  <a:pt x="2182" y="116"/>
                </a:lnTo>
                <a:lnTo>
                  <a:pt x="2167" y="112"/>
                </a:lnTo>
                <a:lnTo>
                  <a:pt x="2153" y="108"/>
                </a:lnTo>
                <a:lnTo>
                  <a:pt x="2140" y="103"/>
                </a:lnTo>
                <a:lnTo>
                  <a:pt x="2130" y="96"/>
                </a:lnTo>
                <a:lnTo>
                  <a:pt x="2121" y="88"/>
                </a:lnTo>
                <a:lnTo>
                  <a:pt x="2113" y="80"/>
                </a:lnTo>
                <a:lnTo>
                  <a:pt x="2100" y="61"/>
                </a:lnTo>
                <a:lnTo>
                  <a:pt x="2090" y="45"/>
                </a:lnTo>
                <a:lnTo>
                  <a:pt x="2087" y="38"/>
                </a:lnTo>
                <a:lnTo>
                  <a:pt x="2085" y="31"/>
                </a:lnTo>
                <a:lnTo>
                  <a:pt x="2083" y="24"/>
                </a:lnTo>
                <a:lnTo>
                  <a:pt x="2082" y="18"/>
                </a:lnTo>
                <a:lnTo>
                  <a:pt x="2161" y="0"/>
                </a:lnTo>
                <a:lnTo>
                  <a:pt x="2163" y="5"/>
                </a:lnTo>
                <a:lnTo>
                  <a:pt x="2166" y="11"/>
                </a:lnTo>
                <a:lnTo>
                  <a:pt x="2170" y="17"/>
                </a:lnTo>
                <a:lnTo>
                  <a:pt x="2177" y="24"/>
                </a:lnTo>
                <a:lnTo>
                  <a:pt x="2180" y="28"/>
                </a:lnTo>
                <a:lnTo>
                  <a:pt x="2184" y="30"/>
                </a:lnTo>
                <a:lnTo>
                  <a:pt x="2189" y="32"/>
                </a:lnTo>
                <a:lnTo>
                  <a:pt x="2194" y="34"/>
                </a:lnTo>
                <a:lnTo>
                  <a:pt x="2206" y="38"/>
                </a:lnTo>
                <a:lnTo>
                  <a:pt x="2219" y="39"/>
                </a:lnTo>
                <a:lnTo>
                  <a:pt x="2232" y="38"/>
                </a:lnTo>
                <a:lnTo>
                  <a:pt x="2243" y="34"/>
                </a:lnTo>
                <a:lnTo>
                  <a:pt x="2248" y="32"/>
                </a:lnTo>
                <a:lnTo>
                  <a:pt x="2252" y="30"/>
                </a:lnTo>
                <a:lnTo>
                  <a:pt x="2257" y="28"/>
                </a:lnTo>
                <a:lnTo>
                  <a:pt x="2260" y="24"/>
                </a:lnTo>
                <a:lnTo>
                  <a:pt x="2265" y="17"/>
                </a:lnTo>
                <a:lnTo>
                  <a:pt x="2271" y="11"/>
                </a:lnTo>
                <a:lnTo>
                  <a:pt x="2273" y="5"/>
                </a:lnTo>
                <a:lnTo>
                  <a:pt x="2275" y="0"/>
                </a:lnTo>
                <a:close/>
                <a:moveTo>
                  <a:pt x="2275" y="144"/>
                </a:moveTo>
                <a:lnTo>
                  <a:pt x="2434" y="144"/>
                </a:lnTo>
                <a:lnTo>
                  <a:pt x="2434" y="843"/>
                </a:lnTo>
                <a:lnTo>
                  <a:pt x="2275" y="843"/>
                </a:lnTo>
                <a:lnTo>
                  <a:pt x="2275" y="553"/>
                </a:lnTo>
                <a:lnTo>
                  <a:pt x="2283" y="450"/>
                </a:lnTo>
                <a:lnTo>
                  <a:pt x="2276" y="450"/>
                </a:lnTo>
                <a:lnTo>
                  <a:pt x="2252" y="553"/>
                </a:lnTo>
                <a:lnTo>
                  <a:pt x="2167" y="843"/>
                </a:lnTo>
                <a:lnTo>
                  <a:pt x="2008" y="843"/>
                </a:lnTo>
                <a:lnTo>
                  <a:pt x="2008" y="144"/>
                </a:lnTo>
                <a:lnTo>
                  <a:pt x="2167" y="144"/>
                </a:lnTo>
                <a:lnTo>
                  <a:pt x="2167" y="387"/>
                </a:lnTo>
                <a:lnTo>
                  <a:pt x="2163" y="484"/>
                </a:lnTo>
                <a:lnTo>
                  <a:pt x="2167" y="484"/>
                </a:lnTo>
                <a:lnTo>
                  <a:pt x="2188" y="392"/>
                </a:lnTo>
                <a:lnTo>
                  <a:pt x="2275" y="144"/>
                </a:lnTo>
                <a:close/>
                <a:moveTo>
                  <a:pt x="2615" y="843"/>
                </a:moveTo>
                <a:lnTo>
                  <a:pt x="2615" y="243"/>
                </a:lnTo>
                <a:lnTo>
                  <a:pt x="2513" y="243"/>
                </a:lnTo>
                <a:lnTo>
                  <a:pt x="2513" y="144"/>
                </a:lnTo>
                <a:lnTo>
                  <a:pt x="2873" y="144"/>
                </a:lnTo>
                <a:lnTo>
                  <a:pt x="2873" y="243"/>
                </a:lnTo>
                <a:lnTo>
                  <a:pt x="2773" y="243"/>
                </a:lnTo>
                <a:lnTo>
                  <a:pt x="2773" y="843"/>
                </a:lnTo>
                <a:lnTo>
                  <a:pt x="2615" y="843"/>
                </a:lnTo>
                <a:close/>
                <a:moveTo>
                  <a:pt x="3238" y="144"/>
                </a:moveTo>
                <a:lnTo>
                  <a:pt x="3397" y="144"/>
                </a:lnTo>
                <a:lnTo>
                  <a:pt x="3397" y="843"/>
                </a:lnTo>
                <a:lnTo>
                  <a:pt x="3238" y="843"/>
                </a:lnTo>
                <a:lnTo>
                  <a:pt x="3238" y="553"/>
                </a:lnTo>
                <a:lnTo>
                  <a:pt x="3246" y="450"/>
                </a:lnTo>
                <a:lnTo>
                  <a:pt x="3239" y="450"/>
                </a:lnTo>
                <a:lnTo>
                  <a:pt x="3214" y="553"/>
                </a:lnTo>
                <a:lnTo>
                  <a:pt x="3130" y="843"/>
                </a:lnTo>
                <a:lnTo>
                  <a:pt x="2971" y="843"/>
                </a:lnTo>
                <a:lnTo>
                  <a:pt x="2971" y="144"/>
                </a:lnTo>
                <a:lnTo>
                  <a:pt x="3130" y="144"/>
                </a:lnTo>
                <a:lnTo>
                  <a:pt x="3130" y="387"/>
                </a:lnTo>
                <a:lnTo>
                  <a:pt x="3126" y="484"/>
                </a:lnTo>
                <a:lnTo>
                  <a:pt x="3130" y="484"/>
                </a:lnTo>
                <a:lnTo>
                  <a:pt x="3150" y="392"/>
                </a:lnTo>
                <a:lnTo>
                  <a:pt x="3238" y="144"/>
                </a:lnTo>
                <a:close/>
                <a:moveTo>
                  <a:pt x="3495" y="843"/>
                </a:moveTo>
                <a:lnTo>
                  <a:pt x="3495" y="144"/>
                </a:lnTo>
                <a:lnTo>
                  <a:pt x="3654" y="144"/>
                </a:lnTo>
                <a:lnTo>
                  <a:pt x="3654" y="402"/>
                </a:lnTo>
                <a:lnTo>
                  <a:pt x="3704" y="402"/>
                </a:lnTo>
                <a:lnTo>
                  <a:pt x="3704" y="144"/>
                </a:lnTo>
                <a:lnTo>
                  <a:pt x="3863" y="144"/>
                </a:lnTo>
                <a:lnTo>
                  <a:pt x="3863" y="843"/>
                </a:lnTo>
                <a:lnTo>
                  <a:pt x="3704" y="843"/>
                </a:lnTo>
                <a:lnTo>
                  <a:pt x="3704" y="507"/>
                </a:lnTo>
                <a:lnTo>
                  <a:pt x="3654" y="507"/>
                </a:lnTo>
                <a:lnTo>
                  <a:pt x="3654" y="843"/>
                </a:lnTo>
                <a:lnTo>
                  <a:pt x="3495" y="843"/>
                </a:lnTo>
                <a:close/>
                <a:moveTo>
                  <a:pt x="3962" y="843"/>
                </a:moveTo>
                <a:lnTo>
                  <a:pt x="3962" y="144"/>
                </a:lnTo>
                <a:lnTo>
                  <a:pt x="4256" y="144"/>
                </a:lnTo>
                <a:lnTo>
                  <a:pt x="4256" y="240"/>
                </a:lnTo>
                <a:lnTo>
                  <a:pt x="4121" y="240"/>
                </a:lnTo>
                <a:lnTo>
                  <a:pt x="4121" y="843"/>
                </a:lnTo>
                <a:lnTo>
                  <a:pt x="3962" y="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2240" y="5627003"/>
            <a:ext cx="5558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Программные продукты:</a:t>
            </a:r>
          </a:p>
          <a:p>
            <a:r>
              <a:rPr lang="ru-RU" sz="1400" dirty="0" smtClean="0"/>
              <a:t>1С-Рейтинг: Комплексное управление финансами и бюджетирование;</a:t>
            </a:r>
          </a:p>
          <a:p>
            <a:r>
              <a:rPr lang="ru-RU" sz="1400" dirty="0" smtClean="0"/>
              <a:t>1С-Рейтинг: Управление финансами строительной организации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" y="1124744"/>
            <a:ext cx="9144002" cy="5733256"/>
            <a:chOff x="-1" y="780648"/>
            <a:chExt cx="9144002" cy="607735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6925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Формирование заказов </a:t>
            </a:r>
            <a:br>
              <a:rPr lang="ru-RU" sz="3600" dirty="0" smtClean="0">
                <a:solidFill>
                  <a:srgbClr val="05852D"/>
                </a:solidFill>
              </a:rPr>
            </a:br>
            <a:r>
              <a:rPr lang="ru-RU" sz="3600" dirty="0" smtClean="0">
                <a:solidFill>
                  <a:srgbClr val="05852D"/>
                </a:solidFill>
              </a:rPr>
              <a:t>поставщикам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" y="1825162"/>
            <a:ext cx="8603726" cy="175275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771800" y="3861049"/>
            <a:ext cx="5596593" cy="1368152"/>
          </a:xfrm>
          <a:prstGeom prst="wedgeRoundRectCallout">
            <a:avLst>
              <a:gd name="adj1" fmla="val -30239"/>
              <a:gd name="adj2" fmla="val -74845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dk1"/>
                </a:solidFill>
              </a:rPr>
              <a:t>На основании планов закупок имеется возможность </a:t>
            </a:r>
            <a:r>
              <a:rPr lang="ru-RU" sz="1400" b="1" dirty="0">
                <a:solidFill>
                  <a:schemeClr val="dk1"/>
                </a:solidFill>
              </a:rPr>
              <a:t>формировать заказы поставщикам</a:t>
            </a:r>
            <a:r>
              <a:rPr lang="ru-RU" sz="1400" dirty="0">
                <a:solidFill>
                  <a:schemeClr val="dk1"/>
                </a:solidFill>
              </a:rPr>
              <a:t>.  При этом используются цены поставщиков, которые можно ввести вручную по коммерческим предложениям, </a:t>
            </a:r>
            <a:r>
              <a:rPr lang="ru-RU" sz="1400" dirty="0" smtClean="0">
                <a:solidFill>
                  <a:schemeClr val="dk1"/>
                </a:solidFill>
              </a:rPr>
              <a:t>а также </a:t>
            </a:r>
            <a:r>
              <a:rPr lang="ru-RU" sz="1400" dirty="0">
                <a:solidFill>
                  <a:schemeClr val="dk1"/>
                </a:solidFill>
              </a:rPr>
              <a:t>можно получить автоматически из истории закупок у данных поставщиков.</a:t>
            </a:r>
          </a:p>
        </p:txBody>
      </p:sp>
    </p:spTree>
    <p:extLst>
      <p:ext uri="{BB962C8B-B14F-4D97-AF65-F5344CB8AC3E}">
        <p14:creationId xmlns:p14="http://schemas.microsoft.com/office/powerpoint/2010/main" val="258186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Контроль и учет Процесса снабжения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Управление закупками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047-F6F9-4694-AF44-A63682C761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926"/>
            <a:ext cx="8401050" cy="674687"/>
          </a:xfrm>
        </p:spPr>
        <p:txBody>
          <a:bodyPr/>
          <a:lstStyle/>
          <a:p>
            <a:pPr lvl="0">
              <a:defRPr/>
            </a:pPr>
            <a:r>
              <a:rPr lang="ru-RU" sz="3600" dirty="0" smtClean="0">
                <a:solidFill>
                  <a:srgbClr val="05852D"/>
                </a:solidFill>
              </a:rPr>
              <a:t>Контрольные</a:t>
            </a:r>
            <a:r>
              <a:rPr lang="ru-RU" dirty="0" smtClean="0">
                <a:solidFill>
                  <a:srgbClr val="05852D"/>
                </a:solidFill>
              </a:rPr>
              <a:t> и учетные функции</a:t>
            </a:r>
            <a:endParaRPr lang="en-US" dirty="0">
              <a:solidFill>
                <a:srgbClr val="05852D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7550" y="4348184"/>
            <a:ext cx="5056188" cy="923925"/>
            <a:chOff x="1267" y="2532"/>
            <a:chExt cx="3185" cy="582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lt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lt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lt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62163" y="5445147"/>
            <a:ext cx="5084762" cy="923925"/>
            <a:chOff x="1314" y="3282"/>
            <a:chExt cx="3203" cy="582"/>
          </a:xfrm>
        </p:grpSpPr>
        <p:sp>
          <p:nvSpPr>
            <p:cNvPr id="16392" name="AutoShape 8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062163" y="3235347"/>
            <a:ext cx="5084762" cy="923925"/>
            <a:chOff x="1314" y="1782"/>
            <a:chExt cx="3203" cy="582"/>
          </a:xfrm>
        </p:grpSpPr>
        <p:sp>
          <p:nvSpPr>
            <p:cNvPr id="16396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968500" y="2130447"/>
            <a:ext cx="5027613" cy="923925"/>
            <a:chOff x="1255" y="1050"/>
            <a:chExt cx="3167" cy="582"/>
          </a:xfrm>
        </p:grpSpPr>
        <p:sp>
          <p:nvSpPr>
            <p:cNvPr id="16400" name="AutoShape 16"/>
            <p:cNvSpPr>
              <a:spLocks noChangeArrowheads="1"/>
            </p:cNvSpPr>
            <p:nvPr/>
          </p:nvSpPr>
          <p:spPr bwMode="lt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ltGray">
            <a:xfrm>
              <a:off x="1392" y="16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ltGray">
            <a:xfrm>
              <a:off x="1392" y="105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3" name="Text Box 4"/>
          <p:cNvSpPr txBox="1">
            <a:spLocks noChangeArrowheads="1"/>
          </p:cNvSpPr>
          <p:nvPr/>
        </p:nvSpPr>
        <p:spPr bwMode="black">
          <a:xfrm>
            <a:off x="2276475" y="2365945"/>
            <a:ext cx="457041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Автоматизированный учет исполнения по данным бух. учета. </a:t>
            </a:r>
            <a:endParaRPr lang="en-US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404" name="Text Box 11"/>
          <p:cNvSpPr txBox="1">
            <a:spLocks noChangeArrowheads="1"/>
          </p:cNvSpPr>
          <p:nvPr/>
        </p:nvSpPr>
        <p:spPr bwMode="gray">
          <a:xfrm>
            <a:off x="2235200" y="3306781"/>
            <a:ext cx="45704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F8F8F8"/>
                </a:solidFill>
                <a:cs typeface="Arial" charset="0"/>
              </a:rPr>
              <a:t>Формирование бухгалтерских документов. Анализ исполнения по данным бух. учета</a:t>
            </a:r>
            <a:endParaRPr lang="en-US" sz="16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black">
          <a:xfrm>
            <a:off x="2276475" y="4449789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F8F8F8"/>
                </a:solidFill>
                <a:cs typeface="Arial" charset="0"/>
              </a:rPr>
              <a:t>Регистрация договорных отношений в подсистеме учета договоров. Учет исполнения заказов по данным бух. учета</a:t>
            </a:r>
            <a:endParaRPr lang="en-US" sz="16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06" name="Text Box 25"/>
          <p:cNvSpPr txBox="1">
            <a:spLocks noChangeArrowheads="1"/>
          </p:cNvSpPr>
          <p:nvPr/>
        </p:nvSpPr>
        <p:spPr bwMode="gray">
          <a:xfrm>
            <a:off x="2235200" y="5602309"/>
            <a:ext cx="45704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F8F8F8"/>
                </a:solidFill>
                <a:cs typeface="Arial" charset="0"/>
              </a:rPr>
              <a:t>Регистрация договорных отношений с покупателями, учет исполнения по БУ.</a:t>
            </a:r>
            <a:endParaRPr lang="en-US" sz="1600" dirty="0" err="1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52525" y="1962172"/>
            <a:ext cx="1238250" cy="1236662"/>
            <a:chOff x="802" y="845"/>
            <a:chExt cx="827" cy="826"/>
          </a:xfrm>
        </p:grpSpPr>
        <p:sp>
          <p:nvSpPr>
            <p:cNvPr id="16408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09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0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1" name="Text Box 9"/>
          <p:cNvSpPr txBox="1">
            <a:spLocks noChangeArrowheads="1"/>
          </p:cNvSpPr>
          <p:nvPr/>
        </p:nvSpPr>
        <p:spPr bwMode="gray">
          <a:xfrm>
            <a:off x="1142976" y="2231822"/>
            <a:ext cx="120489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80808"/>
                </a:solidFill>
                <a:cs typeface="Arial" charset="0"/>
              </a:rPr>
              <a:t>Планы закупок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6734175" y="3054372"/>
            <a:ext cx="1238250" cy="1236662"/>
            <a:chOff x="802" y="845"/>
            <a:chExt cx="827" cy="826"/>
          </a:xfrm>
        </p:grpSpPr>
        <p:sp>
          <p:nvSpPr>
            <p:cNvPr id="16413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6" name="Text Box 16"/>
          <p:cNvSpPr txBox="1">
            <a:spLocks noChangeArrowheads="1"/>
          </p:cNvSpPr>
          <p:nvPr/>
        </p:nvSpPr>
        <p:spPr bwMode="gray">
          <a:xfrm>
            <a:off x="6805613" y="3374830"/>
            <a:ext cx="10810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80808"/>
                </a:solidFill>
                <a:cs typeface="Arial" charset="0"/>
              </a:rPr>
              <a:t>Снабжение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143000" y="4197372"/>
            <a:ext cx="1238250" cy="1236662"/>
            <a:chOff x="802" y="845"/>
            <a:chExt cx="827" cy="826"/>
          </a:xfrm>
        </p:grpSpPr>
        <p:sp>
          <p:nvSpPr>
            <p:cNvPr id="16418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9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21" name="Text Box 23"/>
          <p:cNvSpPr txBox="1">
            <a:spLocks noChangeArrowheads="1"/>
          </p:cNvSpPr>
          <p:nvPr/>
        </p:nvSpPr>
        <p:spPr bwMode="gray">
          <a:xfrm>
            <a:off x="1142976" y="4446400"/>
            <a:ext cx="121442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80808"/>
                </a:solidFill>
                <a:cs typeface="Arial" charset="0"/>
              </a:rPr>
              <a:t>Процесс закупок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6734175" y="5264172"/>
            <a:ext cx="1238250" cy="1236662"/>
            <a:chOff x="802" y="845"/>
            <a:chExt cx="827" cy="826"/>
          </a:xfrm>
        </p:grpSpPr>
        <p:sp>
          <p:nvSpPr>
            <p:cNvPr id="16423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5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26" name="Text Box 30"/>
          <p:cNvSpPr txBox="1">
            <a:spLocks noChangeArrowheads="1"/>
          </p:cNvSpPr>
          <p:nvPr/>
        </p:nvSpPr>
        <p:spPr bwMode="gray">
          <a:xfrm>
            <a:off x="6805613" y="5572147"/>
            <a:ext cx="10810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80808"/>
                </a:solidFill>
                <a:cs typeface="Arial" charset="0"/>
              </a:rPr>
              <a:t>Прочее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80649"/>
            <a:ext cx="9144000" cy="6077352"/>
            <a:chOff x="0" y="780649"/>
            <a:chExt cx="9144000" cy="607735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91965"/>
              <a:ext cx="9144000" cy="6066036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780649"/>
              <a:ext cx="9136465" cy="6077352"/>
            </a:xfrm>
            <a:prstGeom prst="rect">
              <a:avLst/>
            </a:prstGeom>
            <a:solidFill>
              <a:srgbClr val="FFFFFF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3750"/>
            <a:ext cx="8401050" cy="674687"/>
          </a:xfrm>
        </p:spPr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Учет цен поставщиков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2" y="1167841"/>
            <a:ext cx="8131245" cy="297205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2915816" y="4105074"/>
            <a:ext cx="3851920" cy="1665365"/>
          </a:xfrm>
          <a:prstGeom prst="wedgeRoundRectCallout">
            <a:avLst>
              <a:gd name="adj1" fmla="val -34482"/>
              <a:gd name="adj2" fmla="val -6650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dk1"/>
                </a:solidFill>
              </a:rPr>
              <a:t>Для автоматизации выбора поставщиков при принятии решений о закупе на основании плана закупок, в системе ведется </a:t>
            </a:r>
            <a:r>
              <a:rPr lang="ru-RU" sz="1400" b="1" dirty="0">
                <a:solidFill>
                  <a:schemeClr val="dk1"/>
                </a:solidFill>
              </a:rPr>
              <a:t>регистрация цен поставщиков</a:t>
            </a:r>
            <a:r>
              <a:rPr lang="ru-RU" sz="1400" dirty="0">
                <a:solidFill>
                  <a:schemeClr val="dk1"/>
                </a:solidFill>
              </a:rPr>
              <a:t>. Процесс регистрации может происходить в двух режимах: автоматически или вручную</a:t>
            </a:r>
            <a:r>
              <a:rPr lang="ru-RU" sz="1400" dirty="0" smtClean="0">
                <a:solidFill>
                  <a:schemeClr val="dk1"/>
                </a:solidFill>
              </a:rPr>
              <a:t>.</a:t>
            </a:r>
            <a:endParaRPr lang="ru-RU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1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Анализ Исполнения заказов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Управление закупками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047-F6F9-4694-AF44-A63682C761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24" name="Группа 23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871" y="31782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Аналитические возможности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411" name="Freeform 3"/>
          <p:cNvSpPr>
            <a:spLocks/>
          </p:cNvSpPr>
          <p:nvPr/>
        </p:nvSpPr>
        <p:spPr bwMode="gray">
          <a:xfrm flipH="1">
            <a:off x="571472" y="22193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gray">
          <a:xfrm>
            <a:off x="2857472" y="22193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571472" y="42005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gray">
          <a:xfrm flipH="1">
            <a:off x="2857472" y="42005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gray">
          <a:xfrm>
            <a:off x="1698597" y="3036905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white">
          <a:xfrm>
            <a:off x="673046" y="2285992"/>
            <a:ext cx="185738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Анализ исполнения плана закупок. Отчет по проведенным закупкам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white">
          <a:xfrm>
            <a:off x="2786050" y="2287968"/>
            <a:ext cx="214314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Анализ исполнения заявок МТС – заказано/выдано по </a:t>
            </a:r>
            <a:r>
              <a:rPr lang="ru-RU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подразде-лениям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white">
          <a:xfrm>
            <a:off x="611560" y="4572008"/>
            <a:ext cx="20002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Исполнение заказов покупателей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white">
          <a:xfrm>
            <a:off x="2857488" y="4780674"/>
            <a:ext cx="20002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Исполнение заказов поставщикам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gray">
          <a:xfrm>
            <a:off x="2174246" y="34226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gray">
          <a:xfrm>
            <a:off x="3016222" y="34226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gray">
          <a:xfrm>
            <a:off x="2174246" y="433230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4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gray">
          <a:xfrm>
            <a:off x="3016222" y="433230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4" name="Text Box 4"/>
          <p:cNvSpPr txBox="1">
            <a:spLocks noChangeArrowheads="1"/>
          </p:cNvSpPr>
          <p:nvPr/>
        </p:nvSpPr>
        <p:spPr bwMode="black">
          <a:xfrm>
            <a:off x="5292080" y="2925965"/>
            <a:ext cx="392909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Отчетность подсистемы позволяет проанализировать как сам план закупок, так и состояние снабженческих процессов и отношений с поставщиками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50" y="41212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Анализ плана закупок 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876272"/>
            <a:ext cx="7498730" cy="51363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881793" y="5300032"/>
            <a:ext cx="5143519" cy="1439763"/>
          </a:xfrm>
          <a:prstGeom prst="wedgeRoundRectCallout">
            <a:avLst>
              <a:gd name="adj1" fmla="val -22404"/>
              <a:gd name="adj2" fmla="val -71402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dk1"/>
                </a:solidFill>
              </a:rPr>
              <a:t>Для анализа выполнения плана закупок в системе имеется отчет </a:t>
            </a:r>
            <a:r>
              <a:rPr lang="ru-RU" sz="1400" b="1" dirty="0" smtClean="0">
                <a:solidFill>
                  <a:schemeClr val="dk1"/>
                </a:solidFill>
              </a:rPr>
              <a:t>«Анализ исполнения плана закупок». </a:t>
            </a:r>
            <a:r>
              <a:rPr lang="ru-RU" sz="1400" dirty="0">
                <a:solidFill>
                  <a:schemeClr val="dk1"/>
                </a:solidFill>
              </a:rPr>
              <a:t>Данные для отчета берутся из бухгалтерских документов поступления товаров, услуг и т.д. Отчет позволяет проанализировать план исполнения и неисполненные остатки либо превышения.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1" y="1052736"/>
            <a:ext cx="9144002" cy="5805264"/>
            <a:chOff x="-1" y="780648"/>
            <a:chExt cx="9144002" cy="607735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19970"/>
            <a:ext cx="8750746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Анализ исполнения </a:t>
            </a:r>
            <a:br>
              <a:rPr lang="ru-RU" sz="3600" dirty="0" smtClean="0">
                <a:solidFill>
                  <a:srgbClr val="05852D"/>
                </a:solidFill>
              </a:rPr>
            </a:br>
            <a:r>
              <a:rPr lang="ru-RU" sz="3600" dirty="0" smtClean="0">
                <a:solidFill>
                  <a:srgbClr val="05852D"/>
                </a:solidFill>
              </a:rPr>
              <a:t>заказов поставщиков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2588"/>
            <a:ext cx="8628450" cy="398236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604331" y="5284199"/>
            <a:ext cx="5143519" cy="1439602"/>
          </a:xfrm>
          <a:prstGeom prst="wedgeRoundRectCallout">
            <a:avLst>
              <a:gd name="adj1" fmla="val -22611"/>
              <a:gd name="adj2" fmla="val -7923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dk1"/>
                </a:solidFill>
              </a:rPr>
              <a:t>Для анализа исполнения заказов поставщикам используется отчет </a:t>
            </a:r>
            <a:r>
              <a:rPr lang="ru-RU" sz="1400" b="1" dirty="0">
                <a:solidFill>
                  <a:schemeClr val="dk1"/>
                </a:solidFill>
              </a:rPr>
              <a:t>«Анализ исполнения заказов поставщиков»</a:t>
            </a:r>
            <a:r>
              <a:rPr lang="ru-RU" sz="1400" dirty="0">
                <a:solidFill>
                  <a:schemeClr val="dk1"/>
                </a:solidFill>
              </a:rPr>
              <a:t>. В отчете можно получить информацию о заказанных товарах и услугах, зафиксированных в договорах, полученных по бух. учету, а так же об остатках и превышениях.</a:t>
            </a:r>
          </a:p>
        </p:txBody>
      </p:sp>
    </p:spTree>
    <p:extLst>
      <p:ext uri="{BB962C8B-B14F-4D97-AF65-F5344CB8AC3E}">
        <p14:creationId xmlns:p14="http://schemas.microsoft.com/office/powerpoint/2010/main" val="2850019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30719"/>
            <a:ext cx="8401050" cy="674687"/>
          </a:xfrm>
        </p:spPr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Анализ исполнения заявок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0" y="1124744"/>
            <a:ext cx="8471305" cy="324889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043608" y="4739101"/>
            <a:ext cx="4320480" cy="1472208"/>
          </a:xfrm>
          <a:prstGeom prst="wedgeRoundRectCallout">
            <a:avLst>
              <a:gd name="adj1" fmla="val 29749"/>
              <a:gd name="adj2" fmla="val -85165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dk1"/>
                </a:solidFill>
              </a:rPr>
              <a:t>Для внутреннего анализа работы, службы снабжения по исполнению заявок от подразделений, в системе имеется отчет </a:t>
            </a:r>
            <a:r>
              <a:rPr lang="ru-RU" sz="1400" b="1" dirty="0">
                <a:solidFill>
                  <a:schemeClr val="dk1"/>
                </a:solidFill>
              </a:rPr>
              <a:t>«Анализ исполнения заявок МТС». </a:t>
            </a:r>
            <a:r>
              <a:rPr lang="ru-RU" sz="1400" dirty="0">
                <a:solidFill>
                  <a:schemeClr val="dk1"/>
                </a:solidFill>
              </a:rPr>
              <a:t>В данном отчете отражаются плановые и фактические данные по исполнению «Заявок МТС».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76" y="37775"/>
            <a:ext cx="8401050" cy="674687"/>
          </a:xfrm>
        </p:spPr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Анализ договора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3" y="1844824"/>
            <a:ext cx="8316416" cy="457843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652120" y="986790"/>
            <a:ext cx="3361940" cy="1888313"/>
          </a:xfrm>
          <a:prstGeom prst="wedgeRoundRectCallout">
            <a:avLst>
              <a:gd name="adj1" fmla="val -63498"/>
              <a:gd name="adj2" fmla="val 3489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В системе имеется специальная </a:t>
            </a:r>
            <a:r>
              <a:rPr lang="ru-RU" sz="1400" b="1" dirty="0" smtClean="0"/>
              <a:t>обработка</a:t>
            </a:r>
            <a:r>
              <a:rPr lang="ru-RU" sz="1400" dirty="0" smtClean="0"/>
              <a:t>, которая позволяет регистрировать события по договору, производить различный анализ, просматривать перечень платежных документов и актуальную информацию по конкретному договору.  </a:t>
            </a:r>
            <a:endParaRPr lang="ru-RU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3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-1" y="1124744"/>
            <a:ext cx="9144002" cy="5733256"/>
            <a:chOff x="-1" y="780648"/>
            <a:chExt cx="9144002" cy="6077352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58" name="Группа 57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434" name="Picture 2" descr="light_shadow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20800"/>
            <a:ext cx="8382000" cy="5187950"/>
          </a:xfrm>
          <a:prstGeom prst="rect">
            <a:avLst/>
          </a:prstGeom>
          <a:noFill/>
        </p:spPr>
      </p:pic>
      <p:sp>
        <p:nvSpPr>
          <p:cNvPr id="18435" name="Arc 3"/>
          <p:cNvSpPr>
            <a:spLocks/>
          </p:cNvSpPr>
          <p:nvPr/>
        </p:nvSpPr>
        <p:spPr bwMode="gray">
          <a:xfrm rot="692470">
            <a:off x="3800475" y="2578100"/>
            <a:ext cx="1382713" cy="1074738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0" y="5829300"/>
            <a:ext cx="3581400" cy="914400"/>
            <a:chOff x="2309" y="1872"/>
            <a:chExt cx="1915" cy="749"/>
          </a:xfrm>
        </p:grpSpPr>
        <p:pic>
          <p:nvPicPr>
            <p:cNvPr id="18437" name="Picture 5" descr="shadow_1_m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18439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441" name="Freeform 9"/>
          <p:cNvSpPr>
            <a:spLocks/>
          </p:cNvSpPr>
          <p:nvPr/>
        </p:nvSpPr>
        <p:spPr bwMode="gray">
          <a:xfrm>
            <a:off x="3505200" y="1485900"/>
            <a:ext cx="2200275" cy="480060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324225" y="2247900"/>
            <a:ext cx="409575" cy="393700"/>
            <a:chOff x="1833" y="1596"/>
            <a:chExt cx="368" cy="355"/>
          </a:xfrm>
        </p:grpSpPr>
        <p:pic>
          <p:nvPicPr>
            <p:cNvPr id="18443" name="Picture 11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</p:spPr>
        </p:pic>
        <p:sp>
          <p:nvSpPr>
            <p:cNvPr id="18444" name="Oval 12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5" name="Picture 1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05425" y="2678113"/>
            <a:ext cx="333375" cy="320675"/>
            <a:chOff x="3206" y="1632"/>
            <a:chExt cx="298" cy="289"/>
          </a:xfrm>
        </p:grpSpPr>
        <p:pic>
          <p:nvPicPr>
            <p:cNvPr id="18447" name="Picture 15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</p:spPr>
        </p:pic>
        <p:sp>
          <p:nvSpPr>
            <p:cNvPr id="18448" name="Oval 16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9" name="Picture 1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692470">
            <a:off x="5889843" y="3077487"/>
            <a:ext cx="1284860" cy="1163436"/>
            <a:chOff x="4055" y="2088"/>
            <a:chExt cx="436" cy="422"/>
          </a:xfrm>
        </p:grpSpPr>
        <p:pic>
          <p:nvPicPr>
            <p:cNvPr id="18451" name="Picture 19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18452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3" name="Picture 21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762125" y="2335213"/>
            <a:ext cx="984250" cy="952500"/>
            <a:chOff x="887" y="2040"/>
            <a:chExt cx="433" cy="422"/>
          </a:xfrm>
        </p:grpSpPr>
        <p:pic>
          <p:nvPicPr>
            <p:cNvPr id="18455" name="Picture 23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8456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7" name="Picture 25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147888" y="3608388"/>
            <a:ext cx="660400" cy="631825"/>
            <a:chOff x="1224" y="2711"/>
            <a:chExt cx="530" cy="512"/>
          </a:xfrm>
        </p:grpSpPr>
        <p:pic>
          <p:nvPicPr>
            <p:cNvPr id="18459" name="Picture 27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0" name="Oval 28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1" name="Picture 29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</p:spPr>
        </p:pic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3427412" y="3952891"/>
            <a:ext cx="1430339" cy="1333497"/>
            <a:chOff x="2323" y="2847"/>
            <a:chExt cx="636" cy="616"/>
          </a:xfrm>
        </p:grpSpPr>
        <p:pic>
          <p:nvPicPr>
            <p:cNvPr id="18463" name="Picture 31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</p:spPr>
        </p:pic>
        <p:sp>
          <p:nvSpPr>
            <p:cNvPr id="18464" name="Oval 32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5" name="Picture 3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454650" y="4370388"/>
            <a:ext cx="660400" cy="635000"/>
            <a:chOff x="3528" y="2759"/>
            <a:chExt cx="530" cy="512"/>
          </a:xfrm>
        </p:grpSpPr>
        <p:pic>
          <p:nvPicPr>
            <p:cNvPr id="18467" name="Picture 35" descr="circuler_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8" name="Oval 36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9" name="Picture 3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</p:spPr>
        </p:pic>
      </p:grpSp>
      <p:sp>
        <p:nvSpPr>
          <p:cNvPr id="18470" name="Arc 38"/>
          <p:cNvSpPr>
            <a:spLocks/>
          </p:cNvSpPr>
          <p:nvPr/>
        </p:nvSpPr>
        <p:spPr bwMode="gray">
          <a:xfrm rot="692470">
            <a:off x="4490009" y="2880867"/>
            <a:ext cx="1637582" cy="388241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1" name="Arc 39"/>
          <p:cNvSpPr>
            <a:spLocks/>
          </p:cNvSpPr>
          <p:nvPr/>
        </p:nvSpPr>
        <p:spPr bwMode="gray">
          <a:xfrm rot="692470">
            <a:off x="4254741" y="4044834"/>
            <a:ext cx="2370329" cy="425788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2" name="Arc 40"/>
          <p:cNvSpPr>
            <a:spLocks/>
          </p:cNvSpPr>
          <p:nvPr/>
        </p:nvSpPr>
        <p:spPr bwMode="gray">
          <a:xfrm rot="692470">
            <a:off x="4551218" y="3771579"/>
            <a:ext cx="995506" cy="10477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3" name="Arc 41"/>
          <p:cNvSpPr>
            <a:spLocks/>
          </p:cNvSpPr>
          <p:nvPr/>
        </p:nvSpPr>
        <p:spPr bwMode="gray">
          <a:xfrm rot="692470">
            <a:off x="2776538" y="3443288"/>
            <a:ext cx="1503362" cy="100965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4" name="Arc 42"/>
          <p:cNvSpPr>
            <a:spLocks/>
          </p:cNvSpPr>
          <p:nvPr/>
        </p:nvSpPr>
        <p:spPr bwMode="gray">
          <a:xfrm rot="692470">
            <a:off x="2014664" y="3509594"/>
            <a:ext cx="2268323" cy="340621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5" name="Arc 43"/>
          <p:cNvSpPr>
            <a:spLocks/>
          </p:cNvSpPr>
          <p:nvPr/>
        </p:nvSpPr>
        <p:spPr bwMode="gray">
          <a:xfrm rot="692470">
            <a:off x="2632075" y="2522538"/>
            <a:ext cx="1808163" cy="903287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gray">
          <a:xfrm>
            <a:off x="1785918" y="2500306"/>
            <a:ext cx="928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err="1" smtClean="0">
                <a:solidFill>
                  <a:srgbClr val="FFFFFF"/>
                </a:solidFill>
              </a:rPr>
              <a:t>Эконо-мия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gray">
          <a:xfrm>
            <a:off x="3357555" y="4214818"/>
            <a:ext cx="15716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err="1" smtClean="0">
                <a:solidFill>
                  <a:srgbClr val="FFFFFF"/>
                </a:solidFill>
              </a:rPr>
              <a:t>Планиро-вание</a:t>
            </a:r>
            <a:r>
              <a:rPr lang="ru-RU" b="1" dirty="0" smtClean="0">
                <a:solidFill>
                  <a:srgbClr val="FFFFFF"/>
                </a:solidFill>
              </a:rPr>
              <a:t> закупок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gray">
          <a:xfrm>
            <a:off x="5857884" y="3286124"/>
            <a:ext cx="1341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err="1" smtClean="0">
                <a:solidFill>
                  <a:srgbClr val="FFFFFF"/>
                </a:solidFill>
              </a:rPr>
              <a:t>Снабже-ние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9" name="AutoShape 47"/>
          <p:cNvSpPr>
            <a:spLocks/>
          </p:cNvSpPr>
          <p:nvPr/>
        </p:nvSpPr>
        <p:spPr bwMode="black">
          <a:xfrm>
            <a:off x="6572264" y="1357298"/>
            <a:ext cx="2571736" cy="1428760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6816"/>
              <a:gd name="adj6" fmla="val -1235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b="1" dirty="0" smtClean="0"/>
              <a:t>-Бесперебойное снабжение участков деятельности материально-техническими средствами и услугами</a:t>
            </a:r>
            <a:endParaRPr lang="en-US" sz="1600" b="1" dirty="0"/>
          </a:p>
        </p:txBody>
      </p:sp>
      <p:sp>
        <p:nvSpPr>
          <p:cNvPr id="18480" name="AutoShape 48"/>
          <p:cNvSpPr>
            <a:spLocks/>
          </p:cNvSpPr>
          <p:nvPr/>
        </p:nvSpPr>
        <p:spPr bwMode="black">
          <a:xfrm>
            <a:off x="6715140" y="4429132"/>
            <a:ext cx="2428860" cy="2071702"/>
          </a:xfrm>
          <a:prstGeom prst="accentCallout2">
            <a:avLst>
              <a:gd name="adj1" fmla="val 20991"/>
              <a:gd name="adj2" fmla="val -3213"/>
              <a:gd name="adj3" fmla="val 40398"/>
              <a:gd name="adj4" fmla="val -14030"/>
              <a:gd name="adj5" fmla="val 30327"/>
              <a:gd name="adj6" fmla="val -7821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buFontTx/>
              <a:buChar char="-"/>
            </a:pPr>
            <a:endParaRPr lang="ru-RU" sz="1600" b="1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Упорядочивание и повышение прозрачности процесса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 Повышение управляемости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Своевременность закупок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Планирование отношений с поставщиками</a:t>
            </a:r>
          </a:p>
        </p:txBody>
      </p:sp>
      <p:sp>
        <p:nvSpPr>
          <p:cNvPr id="18481" name="AutoShape 49"/>
          <p:cNvSpPr>
            <a:spLocks/>
          </p:cNvSpPr>
          <p:nvPr/>
        </p:nvSpPr>
        <p:spPr bwMode="black">
          <a:xfrm>
            <a:off x="-142908" y="1857364"/>
            <a:ext cx="1790700" cy="2419356"/>
          </a:xfrm>
          <a:prstGeom prst="accentCallout2">
            <a:avLst>
              <a:gd name="adj1" fmla="val 20991"/>
              <a:gd name="adj2" fmla="val 104255"/>
              <a:gd name="adj3" fmla="val 20991"/>
              <a:gd name="adj4" fmla="val 109218"/>
              <a:gd name="adj5" fmla="val 23139"/>
              <a:gd name="adj6" fmla="val 12119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Экономия денежных средств за счет </a:t>
            </a:r>
            <a:r>
              <a:rPr lang="ru-RU" sz="1600" b="1" dirty="0" err="1" smtClean="0"/>
              <a:t>контролируе-мости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своевремен-ности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предсказуемо-сти</a:t>
            </a:r>
            <a:r>
              <a:rPr lang="ru-RU" sz="1600" b="1" dirty="0" smtClean="0"/>
              <a:t> процессов</a:t>
            </a:r>
            <a:endParaRPr lang="en-US" sz="1600" b="1" dirty="0"/>
          </a:p>
        </p:txBody>
      </p:sp>
      <p:sp>
        <p:nvSpPr>
          <p:cNvPr id="18482" name="Rectangle 50"/>
          <p:cNvSpPr>
            <a:spLocks noGrp="1" noChangeArrowheads="1"/>
          </p:cNvSpPr>
          <p:nvPr>
            <p:ph type="title"/>
          </p:nvPr>
        </p:nvSpPr>
        <p:spPr>
          <a:xfrm>
            <a:off x="255944" y="201583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Задачи, решаемые для руководства компании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739218" y="6606902"/>
            <a:ext cx="381000" cy="247650"/>
          </a:xfrm>
        </p:spPr>
        <p:txBody>
          <a:bodyPr/>
          <a:lstStyle/>
          <a:p>
            <a:fld id="{25AC1FCE-14AC-496F-A3A9-E4994F8D198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reeform 577"/>
          <p:cNvSpPr>
            <a:spLocks noEditPoints="1"/>
          </p:cNvSpPr>
          <p:nvPr/>
        </p:nvSpPr>
        <p:spPr bwMode="auto">
          <a:xfrm>
            <a:off x="7207192" y="815495"/>
            <a:ext cx="1885037" cy="350837"/>
          </a:xfrm>
          <a:custGeom>
            <a:avLst/>
            <a:gdLst>
              <a:gd name="T0" fmla="*/ 2147483647 w 4256"/>
              <a:gd name="T1" fmla="*/ 2147483647 h 858"/>
              <a:gd name="T2" fmla="*/ 2147483647 w 4256"/>
              <a:gd name="T3" fmla="*/ 2147483647 h 858"/>
              <a:gd name="T4" fmla="*/ 2147483647 w 4256"/>
              <a:gd name="T5" fmla="*/ 2147483647 h 858"/>
              <a:gd name="T6" fmla="*/ 2147483647 w 4256"/>
              <a:gd name="T7" fmla="*/ 2147483647 h 858"/>
              <a:gd name="T8" fmla="*/ 2147483647 w 4256"/>
              <a:gd name="T9" fmla="*/ 2147483647 h 858"/>
              <a:gd name="T10" fmla="*/ 2147483647 w 4256"/>
              <a:gd name="T11" fmla="*/ 2147483647 h 858"/>
              <a:gd name="T12" fmla="*/ 2147483647 w 4256"/>
              <a:gd name="T13" fmla="*/ 2147483647 h 858"/>
              <a:gd name="T14" fmla="*/ 2147483647 w 4256"/>
              <a:gd name="T15" fmla="*/ 2147483647 h 858"/>
              <a:gd name="T16" fmla="*/ 2147483647 w 4256"/>
              <a:gd name="T17" fmla="*/ 2147483647 h 858"/>
              <a:gd name="T18" fmla="*/ 2147483647 w 4256"/>
              <a:gd name="T19" fmla="*/ 2147483647 h 858"/>
              <a:gd name="T20" fmla="*/ 2147483647 w 4256"/>
              <a:gd name="T21" fmla="*/ 2147483647 h 858"/>
              <a:gd name="T22" fmla="*/ 2147483647 w 4256"/>
              <a:gd name="T23" fmla="*/ 2147483647 h 858"/>
              <a:gd name="T24" fmla="*/ 2147483647 w 4256"/>
              <a:gd name="T25" fmla="*/ 2147483647 h 858"/>
              <a:gd name="T26" fmla="*/ 2147483647 w 4256"/>
              <a:gd name="T27" fmla="*/ 2147483647 h 858"/>
              <a:gd name="T28" fmla="*/ 2147483647 w 4256"/>
              <a:gd name="T29" fmla="*/ 2147483647 h 858"/>
              <a:gd name="T30" fmla="*/ 2147483647 w 4256"/>
              <a:gd name="T31" fmla="*/ 2147483647 h 858"/>
              <a:gd name="T32" fmla="*/ 2147483647 w 4256"/>
              <a:gd name="T33" fmla="*/ 2147483647 h 858"/>
              <a:gd name="T34" fmla="*/ 2147483647 w 4256"/>
              <a:gd name="T35" fmla="*/ 2147483647 h 858"/>
              <a:gd name="T36" fmla="*/ 2147483647 w 4256"/>
              <a:gd name="T37" fmla="*/ 2147483647 h 858"/>
              <a:gd name="T38" fmla="*/ 2147483647 w 4256"/>
              <a:gd name="T39" fmla="*/ 2147483647 h 858"/>
              <a:gd name="T40" fmla="*/ 2147483647 w 4256"/>
              <a:gd name="T41" fmla="*/ 2147483647 h 858"/>
              <a:gd name="T42" fmla="*/ 2147483647 w 4256"/>
              <a:gd name="T43" fmla="*/ 2147483647 h 858"/>
              <a:gd name="T44" fmla="*/ 2147483647 w 4256"/>
              <a:gd name="T45" fmla="*/ 2147483647 h 858"/>
              <a:gd name="T46" fmla="*/ 2147483647 w 4256"/>
              <a:gd name="T47" fmla="*/ 2147483647 h 858"/>
              <a:gd name="T48" fmla="*/ 2147483647 w 4256"/>
              <a:gd name="T49" fmla="*/ 2147483647 h 858"/>
              <a:gd name="T50" fmla="*/ 2147483647 w 4256"/>
              <a:gd name="T51" fmla="*/ 2147483647 h 858"/>
              <a:gd name="T52" fmla="*/ 2147483647 w 4256"/>
              <a:gd name="T53" fmla="*/ 2147483647 h 858"/>
              <a:gd name="T54" fmla="*/ 2147483647 w 4256"/>
              <a:gd name="T55" fmla="*/ 2147483647 h 858"/>
              <a:gd name="T56" fmla="*/ 2147483647 w 4256"/>
              <a:gd name="T57" fmla="*/ 2147483647 h 858"/>
              <a:gd name="T58" fmla="*/ 2147483647 w 4256"/>
              <a:gd name="T59" fmla="*/ 2147483647 h 858"/>
              <a:gd name="T60" fmla="*/ 2147483647 w 4256"/>
              <a:gd name="T61" fmla="*/ 2147483647 h 858"/>
              <a:gd name="T62" fmla="*/ 2147483647 w 4256"/>
              <a:gd name="T63" fmla="*/ 2147483647 h 858"/>
              <a:gd name="T64" fmla="*/ 2147483647 w 4256"/>
              <a:gd name="T65" fmla="*/ 2147483647 h 858"/>
              <a:gd name="T66" fmla="*/ 2147483647 w 4256"/>
              <a:gd name="T67" fmla="*/ 2147483647 h 858"/>
              <a:gd name="T68" fmla="*/ 2147483647 w 4256"/>
              <a:gd name="T69" fmla="*/ 2147483647 h 858"/>
              <a:gd name="T70" fmla="*/ 2147483647 w 4256"/>
              <a:gd name="T71" fmla="*/ 2147483647 h 858"/>
              <a:gd name="T72" fmla="*/ 2147483647 w 4256"/>
              <a:gd name="T73" fmla="*/ 2147483647 h 858"/>
              <a:gd name="T74" fmla="*/ 2147483647 w 4256"/>
              <a:gd name="T75" fmla="*/ 2147483647 h 858"/>
              <a:gd name="T76" fmla="*/ 2147483647 w 4256"/>
              <a:gd name="T77" fmla="*/ 2147483647 h 858"/>
              <a:gd name="T78" fmla="*/ 2147483647 w 4256"/>
              <a:gd name="T79" fmla="*/ 2147483647 h 858"/>
              <a:gd name="T80" fmla="*/ 2147483647 w 4256"/>
              <a:gd name="T81" fmla="*/ 2147483647 h 858"/>
              <a:gd name="T82" fmla="*/ 2147483647 w 4256"/>
              <a:gd name="T83" fmla="*/ 2147483647 h 858"/>
              <a:gd name="T84" fmla="*/ 2147483647 w 4256"/>
              <a:gd name="T85" fmla="*/ 2147483647 h 858"/>
              <a:gd name="T86" fmla="*/ 2147483647 w 4256"/>
              <a:gd name="T87" fmla="*/ 2147483647 h 858"/>
              <a:gd name="T88" fmla="*/ 2147483647 w 4256"/>
              <a:gd name="T89" fmla="*/ 2147483647 h 858"/>
              <a:gd name="T90" fmla="*/ 2147483647 w 4256"/>
              <a:gd name="T91" fmla="*/ 2147483647 h 858"/>
              <a:gd name="T92" fmla="*/ 2147483647 w 4256"/>
              <a:gd name="T93" fmla="*/ 2147483647 h 858"/>
              <a:gd name="T94" fmla="*/ 2147483647 w 4256"/>
              <a:gd name="T95" fmla="*/ 2147483647 h 858"/>
              <a:gd name="T96" fmla="*/ 2147483647 w 4256"/>
              <a:gd name="T97" fmla="*/ 2147483647 h 858"/>
              <a:gd name="T98" fmla="*/ 2147483647 w 4256"/>
              <a:gd name="T99" fmla="*/ 2147483647 h 858"/>
              <a:gd name="T100" fmla="*/ 2147483647 w 4256"/>
              <a:gd name="T101" fmla="*/ 2147483647 h 858"/>
              <a:gd name="T102" fmla="*/ 2147483647 w 4256"/>
              <a:gd name="T103" fmla="*/ 2147483647 h 858"/>
              <a:gd name="T104" fmla="*/ 2147483647 w 4256"/>
              <a:gd name="T105" fmla="*/ 2147483647 h 858"/>
              <a:gd name="T106" fmla="*/ 2147483647 w 4256"/>
              <a:gd name="T107" fmla="*/ 2147483647 h 858"/>
              <a:gd name="T108" fmla="*/ 2147483647 w 4256"/>
              <a:gd name="T109" fmla="*/ 2147483647 h 858"/>
              <a:gd name="T110" fmla="*/ 2147483647 w 4256"/>
              <a:gd name="T111" fmla="*/ 2147483647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56"/>
              <a:gd name="T169" fmla="*/ 0 h 858"/>
              <a:gd name="T170" fmla="*/ 4256 w 4256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56" h="858">
                <a:moveTo>
                  <a:pt x="85" y="843"/>
                </a:moveTo>
                <a:lnTo>
                  <a:pt x="85" y="308"/>
                </a:lnTo>
                <a:lnTo>
                  <a:pt x="0" y="308"/>
                </a:lnTo>
                <a:lnTo>
                  <a:pt x="0" y="223"/>
                </a:lnTo>
                <a:lnTo>
                  <a:pt x="11" y="223"/>
                </a:lnTo>
                <a:lnTo>
                  <a:pt x="21" y="221"/>
                </a:lnTo>
                <a:lnTo>
                  <a:pt x="31" y="219"/>
                </a:lnTo>
                <a:lnTo>
                  <a:pt x="41" y="217"/>
                </a:lnTo>
                <a:lnTo>
                  <a:pt x="51" y="215"/>
                </a:lnTo>
                <a:lnTo>
                  <a:pt x="59" y="211"/>
                </a:lnTo>
                <a:lnTo>
                  <a:pt x="68" y="206"/>
                </a:lnTo>
                <a:lnTo>
                  <a:pt x="76" y="202"/>
                </a:lnTo>
                <a:lnTo>
                  <a:pt x="84" y="197"/>
                </a:lnTo>
                <a:lnTo>
                  <a:pt x="91" y="190"/>
                </a:lnTo>
                <a:lnTo>
                  <a:pt x="97" y="184"/>
                </a:lnTo>
                <a:lnTo>
                  <a:pt x="103" y="177"/>
                </a:lnTo>
                <a:lnTo>
                  <a:pt x="109" y="170"/>
                </a:lnTo>
                <a:lnTo>
                  <a:pt x="113" y="161"/>
                </a:lnTo>
                <a:lnTo>
                  <a:pt x="116" y="152"/>
                </a:lnTo>
                <a:lnTo>
                  <a:pt x="120" y="144"/>
                </a:lnTo>
                <a:lnTo>
                  <a:pt x="242" y="144"/>
                </a:lnTo>
                <a:lnTo>
                  <a:pt x="242" y="843"/>
                </a:lnTo>
                <a:lnTo>
                  <a:pt x="85" y="843"/>
                </a:lnTo>
                <a:close/>
                <a:moveTo>
                  <a:pt x="352" y="310"/>
                </a:moveTo>
                <a:lnTo>
                  <a:pt x="353" y="290"/>
                </a:lnTo>
                <a:lnTo>
                  <a:pt x="355" y="269"/>
                </a:lnTo>
                <a:lnTo>
                  <a:pt x="359" y="251"/>
                </a:lnTo>
                <a:lnTo>
                  <a:pt x="364" y="233"/>
                </a:lnTo>
                <a:lnTo>
                  <a:pt x="370" y="217"/>
                </a:lnTo>
                <a:lnTo>
                  <a:pt x="379" y="202"/>
                </a:lnTo>
                <a:lnTo>
                  <a:pt x="389" y="188"/>
                </a:lnTo>
                <a:lnTo>
                  <a:pt x="400" y="175"/>
                </a:lnTo>
                <a:lnTo>
                  <a:pt x="413" y="164"/>
                </a:lnTo>
                <a:lnTo>
                  <a:pt x="426" y="154"/>
                </a:lnTo>
                <a:lnTo>
                  <a:pt x="441" y="146"/>
                </a:lnTo>
                <a:lnTo>
                  <a:pt x="457" y="139"/>
                </a:lnTo>
                <a:lnTo>
                  <a:pt x="473" y="134"/>
                </a:lnTo>
                <a:lnTo>
                  <a:pt x="492" y="131"/>
                </a:lnTo>
                <a:lnTo>
                  <a:pt x="510" y="127"/>
                </a:lnTo>
                <a:lnTo>
                  <a:pt x="530" y="127"/>
                </a:lnTo>
                <a:lnTo>
                  <a:pt x="553" y="127"/>
                </a:lnTo>
                <a:lnTo>
                  <a:pt x="574" y="130"/>
                </a:lnTo>
                <a:lnTo>
                  <a:pt x="594" y="133"/>
                </a:lnTo>
                <a:lnTo>
                  <a:pt x="612" y="138"/>
                </a:lnTo>
                <a:lnTo>
                  <a:pt x="629" y="144"/>
                </a:lnTo>
                <a:lnTo>
                  <a:pt x="645" y="151"/>
                </a:lnTo>
                <a:lnTo>
                  <a:pt x="659" y="160"/>
                </a:lnTo>
                <a:lnTo>
                  <a:pt x="672" y="170"/>
                </a:lnTo>
                <a:lnTo>
                  <a:pt x="677" y="176"/>
                </a:lnTo>
                <a:lnTo>
                  <a:pt x="683" y="181"/>
                </a:lnTo>
                <a:lnTo>
                  <a:pt x="688" y="188"/>
                </a:lnTo>
                <a:lnTo>
                  <a:pt x="693" y="196"/>
                </a:lnTo>
                <a:lnTo>
                  <a:pt x="697" y="203"/>
                </a:lnTo>
                <a:lnTo>
                  <a:pt x="701" y="212"/>
                </a:lnTo>
                <a:lnTo>
                  <a:pt x="704" y="220"/>
                </a:lnTo>
                <a:lnTo>
                  <a:pt x="708" y="229"/>
                </a:lnTo>
                <a:lnTo>
                  <a:pt x="713" y="248"/>
                </a:lnTo>
                <a:lnTo>
                  <a:pt x="717" y="271"/>
                </a:lnTo>
                <a:lnTo>
                  <a:pt x="720" y="295"/>
                </a:lnTo>
                <a:lnTo>
                  <a:pt x="720" y="320"/>
                </a:lnTo>
                <a:lnTo>
                  <a:pt x="720" y="387"/>
                </a:lnTo>
                <a:lnTo>
                  <a:pt x="562" y="387"/>
                </a:lnTo>
                <a:lnTo>
                  <a:pt x="562" y="261"/>
                </a:lnTo>
                <a:lnTo>
                  <a:pt x="561" y="254"/>
                </a:lnTo>
                <a:lnTo>
                  <a:pt x="560" y="246"/>
                </a:lnTo>
                <a:lnTo>
                  <a:pt x="557" y="240"/>
                </a:lnTo>
                <a:lnTo>
                  <a:pt x="554" y="236"/>
                </a:lnTo>
                <a:lnTo>
                  <a:pt x="551" y="231"/>
                </a:lnTo>
                <a:lnTo>
                  <a:pt x="547" y="229"/>
                </a:lnTo>
                <a:lnTo>
                  <a:pt x="541" y="227"/>
                </a:lnTo>
                <a:lnTo>
                  <a:pt x="535" y="227"/>
                </a:lnTo>
                <a:lnTo>
                  <a:pt x="530" y="227"/>
                </a:lnTo>
                <a:lnTo>
                  <a:pt x="525" y="229"/>
                </a:lnTo>
                <a:lnTo>
                  <a:pt x="521" y="232"/>
                </a:lnTo>
                <a:lnTo>
                  <a:pt x="516" y="236"/>
                </a:lnTo>
                <a:lnTo>
                  <a:pt x="512" y="241"/>
                </a:lnTo>
                <a:lnTo>
                  <a:pt x="510" y="247"/>
                </a:lnTo>
                <a:lnTo>
                  <a:pt x="508" y="254"/>
                </a:lnTo>
                <a:lnTo>
                  <a:pt x="508" y="261"/>
                </a:lnTo>
                <a:lnTo>
                  <a:pt x="508" y="721"/>
                </a:lnTo>
                <a:lnTo>
                  <a:pt x="508" y="729"/>
                </a:lnTo>
                <a:lnTo>
                  <a:pt x="510" y="735"/>
                </a:lnTo>
                <a:lnTo>
                  <a:pt x="512" y="742"/>
                </a:lnTo>
                <a:lnTo>
                  <a:pt x="516" y="746"/>
                </a:lnTo>
                <a:lnTo>
                  <a:pt x="521" y="750"/>
                </a:lnTo>
                <a:lnTo>
                  <a:pt x="525" y="753"/>
                </a:lnTo>
                <a:lnTo>
                  <a:pt x="530" y="755"/>
                </a:lnTo>
                <a:lnTo>
                  <a:pt x="535" y="756"/>
                </a:lnTo>
                <a:lnTo>
                  <a:pt x="541" y="755"/>
                </a:lnTo>
                <a:lnTo>
                  <a:pt x="547" y="753"/>
                </a:lnTo>
                <a:lnTo>
                  <a:pt x="551" y="750"/>
                </a:lnTo>
                <a:lnTo>
                  <a:pt x="554" y="747"/>
                </a:lnTo>
                <a:lnTo>
                  <a:pt x="557" y="742"/>
                </a:lnTo>
                <a:lnTo>
                  <a:pt x="560" y="736"/>
                </a:lnTo>
                <a:lnTo>
                  <a:pt x="561" y="729"/>
                </a:lnTo>
                <a:lnTo>
                  <a:pt x="562" y="721"/>
                </a:lnTo>
                <a:lnTo>
                  <a:pt x="562" y="578"/>
                </a:lnTo>
                <a:lnTo>
                  <a:pt x="720" y="578"/>
                </a:lnTo>
                <a:lnTo>
                  <a:pt x="720" y="680"/>
                </a:lnTo>
                <a:lnTo>
                  <a:pt x="720" y="702"/>
                </a:lnTo>
                <a:lnTo>
                  <a:pt x="717" y="722"/>
                </a:lnTo>
                <a:lnTo>
                  <a:pt x="714" y="742"/>
                </a:lnTo>
                <a:lnTo>
                  <a:pt x="710" y="759"/>
                </a:lnTo>
                <a:lnTo>
                  <a:pt x="704" y="775"/>
                </a:lnTo>
                <a:lnTo>
                  <a:pt x="697" y="790"/>
                </a:lnTo>
                <a:lnTo>
                  <a:pt x="689" y="803"/>
                </a:lnTo>
                <a:lnTo>
                  <a:pt x="680" y="815"/>
                </a:lnTo>
                <a:lnTo>
                  <a:pt x="674" y="819"/>
                </a:lnTo>
                <a:lnTo>
                  <a:pt x="669" y="825"/>
                </a:lnTo>
                <a:lnTo>
                  <a:pt x="662" y="829"/>
                </a:lnTo>
                <a:lnTo>
                  <a:pt x="656" y="833"/>
                </a:lnTo>
                <a:lnTo>
                  <a:pt x="641" y="841"/>
                </a:lnTo>
                <a:lnTo>
                  <a:pt x="623" y="848"/>
                </a:lnTo>
                <a:lnTo>
                  <a:pt x="604" y="852"/>
                </a:lnTo>
                <a:lnTo>
                  <a:pt x="583" y="855"/>
                </a:lnTo>
                <a:lnTo>
                  <a:pt x="560" y="857"/>
                </a:lnTo>
                <a:lnTo>
                  <a:pt x="535" y="858"/>
                </a:lnTo>
                <a:lnTo>
                  <a:pt x="517" y="857"/>
                </a:lnTo>
                <a:lnTo>
                  <a:pt x="501" y="857"/>
                </a:lnTo>
                <a:lnTo>
                  <a:pt x="486" y="855"/>
                </a:lnTo>
                <a:lnTo>
                  <a:pt x="471" y="853"/>
                </a:lnTo>
                <a:lnTo>
                  <a:pt x="458" y="851"/>
                </a:lnTo>
                <a:lnTo>
                  <a:pt x="445" y="846"/>
                </a:lnTo>
                <a:lnTo>
                  <a:pt x="434" y="843"/>
                </a:lnTo>
                <a:lnTo>
                  <a:pt x="423" y="838"/>
                </a:lnTo>
                <a:lnTo>
                  <a:pt x="414" y="832"/>
                </a:lnTo>
                <a:lnTo>
                  <a:pt x="405" y="827"/>
                </a:lnTo>
                <a:lnTo>
                  <a:pt x="398" y="820"/>
                </a:lnTo>
                <a:lnTo>
                  <a:pt x="390" y="813"/>
                </a:lnTo>
                <a:lnTo>
                  <a:pt x="383" y="805"/>
                </a:lnTo>
                <a:lnTo>
                  <a:pt x="377" y="798"/>
                </a:lnTo>
                <a:lnTo>
                  <a:pt x="373" y="788"/>
                </a:lnTo>
                <a:lnTo>
                  <a:pt x="368" y="779"/>
                </a:lnTo>
                <a:lnTo>
                  <a:pt x="364" y="769"/>
                </a:lnTo>
                <a:lnTo>
                  <a:pt x="361" y="758"/>
                </a:lnTo>
                <a:lnTo>
                  <a:pt x="359" y="747"/>
                </a:lnTo>
                <a:lnTo>
                  <a:pt x="356" y="735"/>
                </a:lnTo>
                <a:lnTo>
                  <a:pt x="354" y="722"/>
                </a:lnTo>
                <a:lnTo>
                  <a:pt x="353" y="708"/>
                </a:lnTo>
                <a:lnTo>
                  <a:pt x="352" y="694"/>
                </a:lnTo>
                <a:lnTo>
                  <a:pt x="352" y="680"/>
                </a:lnTo>
                <a:lnTo>
                  <a:pt x="352" y="310"/>
                </a:lnTo>
                <a:close/>
                <a:moveTo>
                  <a:pt x="813" y="542"/>
                </a:moveTo>
                <a:lnTo>
                  <a:pt x="813" y="447"/>
                </a:lnTo>
                <a:lnTo>
                  <a:pt x="1009" y="447"/>
                </a:lnTo>
                <a:lnTo>
                  <a:pt x="1009" y="542"/>
                </a:lnTo>
                <a:lnTo>
                  <a:pt x="813" y="542"/>
                </a:lnTo>
                <a:close/>
                <a:moveTo>
                  <a:pt x="1142" y="843"/>
                </a:moveTo>
                <a:lnTo>
                  <a:pt x="1142" y="144"/>
                </a:lnTo>
                <a:lnTo>
                  <a:pt x="1328" y="144"/>
                </a:lnTo>
                <a:lnTo>
                  <a:pt x="1350" y="145"/>
                </a:lnTo>
                <a:lnTo>
                  <a:pt x="1371" y="146"/>
                </a:lnTo>
                <a:lnTo>
                  <a:pt x="1391" y="148"/>
                </a:lnTo>
                <a:lnTo>
                  <a:pt x="1408" y="151"/>
                </a:lnTo>
                <a:lnTo>
                  <a:pt x="1425" y="157"/>
                </a:lnTo>
                <a:lnTo>
                  <a:pt x="1441" y="162"/>
                </a:lnTo>
                <a:lnTo>
                  <a:pt x="1454" y="168"/>
                </a:lnTo>
                <a:lnTo>
                  <a:pt x="1465" y="175"/>
                </a:lnTo>
                <a:lnTo>
                  <a:pt x="1476" y="184"/>
                </a:lnTo>
                <a:lnTo>
                  <a:pt x="1486" y="193"/>
                </a:lnTo>
                <a:lnTo>
                  <a:pt x="1494" y="204"/>
                </a:lnTo>
                <a:lnTo>
                  <a:pt x="1500" y="215"/>
                </a:lnTo>
                <a:lnTo>
                  <a:pt x="1505" y="228"/>
                </a:lnTo>
                <a:lnTo>
                  <a:pt x="1509" y="241"/>
                </a:lnTo>
                <a:lnTo>
                  <a:pt x="1511" y="255"/>
                </a:lnTo>
                <a:lnTo>
                  <a:pt x="1512" y="270"/>
                </a:lnTo>
                <a:lnTo>
                  <a:pt x="1512" y="421"/>
                </a:lnTo>
                <a:lnTo>
                  <a:pt x="1511" y="442"/>
                </a:lnTo>
                <a:lnTo>
                  <a:pt x="1509" y="462"/>
                </a:lnTo>
                <a:lnTo>
                  <a:pt x="1505" y="478"/>
                </a:lnTo>
                <a:lnTo>
                  <a:pt x="1500" y="494"/>
                </a:lnTo>
                <a:lnTo>
                  <a:pt x="1494" y="507"/>
                </a:lnTo>
                <a:lnTo>
                  <a:pt x="1485" y="520"/>
                </a:lnTo>
                <a:lnTo>
                  <a:pt x="1481" y="525"/>
                </a:lnTo>
                <a:lnTo>
                  <a:pt x="1475" y="530"/>
                </a:lnTo>
                <a:lnTo>
                  <a:pt x="1470" y="535"/>
                </a:lnTo>
                <a:lnTo>
                  <a:pt x="1464" y="539"/>
                </a:lnTo>
                <a:lnTo>
                  <a:pt x="1451" y="547"/>
                </a:lnTo>
                <a:lnTo>
                  <a:pt x="1437" y="553"/>
                </a:lnTo>
                <a:lnTo>
                  <a:pt x="1421" y="559"/>
                </a:lnTo>
                <a:lnTo>
                  <a:pt x="1403" y="563"/>
                </a:lnTo>
                <a:lnTo>
                  <a:pt x="1384" y="566"/>
                </a:lnTo>
                <a:lnTo>
                  <a:pt x="1363" y="570"/>
                </a:lnTo>
                <a:lnTo>
                  <a:pt x="1341" y="571"/>
                </a:lnTo>
                <a:lnTo>
                  <a:pt x="1317" y="571"/>
                </a:lnTo>
                <a:lnTo>
                  <a:pt x="1301" y="571"/>
                </a:lnTo>
                <a:lnTo>
                  <a:pt x="1301" y="843"/>
                </a:lnTo>
                <a:lnTo>
                  <a:pt x="1142" y="843"/>
                </a:lnTo>
                <a:close/>
                <a:moveTo>
                  <a:pt x="1301" y="474"/>
                </a:moveTo>
                <a:lnTo>
                  <a:pt x="1327" y="474"/>
                </a:lnTo>
                <a:lnTo>
                  <a:pt x="1334" y="473"/>
                </a:lnTo>
                <a:lnTo>
                  <a:pt x="1339" y="471"/>
                </a:lnTo>
                <a:lnTo>
                  <a:pt x="1343" y="468"/>
                </a:lnTo>
                <a:lnTo>
                  <a:pt x="1349" y="464"/>
                </a:lnTo>
                <a:lnTo>
                  <a:pt x="1352" y="457"/>
                </a:lnTo>
                <a:lnTo>
                  <a:pt x="1354" y="451"/>
                </a:lnTo>
                <a:lnTo>
                  <a:pt x="1356" y="443"/>
                </a:lnTo>
                <a:lnTo>
                  <a:pt x="1356" y="434"/>
                </a:lnTo>
                <a:lnTo>
                  <a:pt x="1356" y="272"/>
                </a:lnTo>
                <a:lnTo>
                  <a:pt x="1356" y="264"/>
                </a:lnTo>
                <a:lnTo>
                  <a:pt x="1354" y="255"/>
                </a:lnTo>
                <a:lnTo>
                  <a:pt x="1352" y="248"/>
                </a:lnTo>
                <a:lnTo>
                  <a:pt x="1349" y="242"/>
                </a:lnTo>
                <a:lnTo>
                  <a:pt x="1344" y="238"/>
                </a:lnTo>
                <a:lnTo>
                  <a:pt x="1339" y="236"/>
                </a:lnTo>
                <a:lnTo>
                  <a:pt x="1333" y="233"/>
                </a:lnTo>
                <a:lnTo>
                  <a:pt x="1325" y="232"/>
                </a:lnTo>
                <a:lnTo>
                  <a:pt x="1301" y="232"/>
                </a:lnTo>
                <a:lnTo>
                  <a:pt x="1301" y="474"/>
                </a:lnTo>
                <a:close/>
                <a:moveTo>
                  <a:pt x="1606" y="843"/>
                </a:moveTo>
                <a:lnTo>
                  <a:pt x="1606" y="144"/>
                </a:lnTo>
                <a:lnTo>
                  <a:pt x="1901" y="144"/>
                </a:lnTo>
                <a:lnTo>
                  <a:pt x="1901" y="240"/>
                </a:lnTo>
                <a:lnTo>
                  <a:pt x="1765" y="240"/>
                </a:lnTo>
                <a:lnTo>
                  <a:pt x="1765" y="402"/>
                </a:lnTo>
                <a:lnTo>
                  <a:pt x="1901" y="402"/>
                </a:lnTo>
                <a:lnTo>
                  <a:pt x="1901" y="504"/>
                </a:lnTo>
                <a:lnTo>
                  <a:pt x="1765" y="504"/>
                </a:lnTo>
                <a:lnTo>
                  <a:pt x="1765" y="738"/>
                </a:lnTo>
                <a:lnTo>
                  <a:pt x="1901" y="738"/>
                </a:lnTo>
                <a:lnTo>
                  <a:pt x="1901" y="843"/>
                </a:lnTo>
                <a:lnTo>
                  <a:pt x="1606" y="843"/>
                </a:lnTo>
                <a:close/>
                <a:moveTo>
                  <a:pt x="2275" y="0"/>
                </a:moveTo>
                <a:lnTo>
                  <a:pt x="2353" y="13"/>
                </a:lnTo>
                <a:lnTo>
                  <a:pt x="2352" y="19"/>
                </a:lnTo>
                <a:lnTo>
                  <a:pt x="2350" y="27"/>
                </a:lnTo>
                <a:lnTo>
                  <a:pt x="2348" y="34"/>
                </a:lnTo>
                <a:lnTo>
                  <a:pt x="2344" y="42"/>
                </a:lnTo>
                <a:lnTo>
                  <a:pt x="2335" y="59"/>
                </a:lnTo>
                <a:lnTo>
                  <a:pt x="2323" y="79"/>
                </a:lnTo>
                <a:lnTo>
                  <a:pt x="2315" y="87"/>
                </a:lnTo>
                <a:lnTo>
                  <a:pt x="2305" y="95"/>
                </a:lnTo>
                <a:lnTo>
                  <a:pt x="2295" y="103"/>
                </a:lnTo>
                <a:lnTo>
                  <a:pt x="2283" y="108"/>
                </a:lnTo>
                <a:lnTo>
                  <a:pt x="2269" y="112"/>
                </a:lnTo>
                <a:lnTo>
                  <a:pt x="2252" y="114"/>
                </a:lnTo>
                <a:lnTo>
                  <a:pt x="2235" y="117"/>
                </a:lnTo>
                <a:lnTo>
                  <a:pt x="2217" y="118"/>
                </a:lnTo>
                <a:lnTo>
                  <a:pt x="2198" y="117"/>
                </a:lnTo>
                <a:lnTo>
                  <a:pt x="2182" y="116"/>
                </a:lnTo>
                <a:lnTo>
                  <a:pt x="2167" y="112"/>
                </a:lnTo>
                <a:lnTo>
                  <a:pt x="2153" y="108"/>
                </a:lnTo>
                <a:lnTo>
                  <a:pt x="2140" y="103"/>
                </a:lnTo>
                <a:lnTo>
                  <a:pt x="2130" y="96"/>
                </a:lnTo>
                <a:lnTo>
                  <a:pt x="2121" y="88"/>
                </a:lnTo>
                <a:lnTo>
                  <a:pt x="2113" y="80"/>
                </a:lnTo>
                <a:lnTo>
                  <a:pt x="2100" y="61"/>
                </a:lnTo>
                <a:lnTo>
                  <a:pt x="2090" y="45"/>
                </a:lnTo>
                <a:lnTo>
                  <a:pt x="2087" y="38"/>
                </a:lnTo>
                <a:lnTo>
                  <a:pt x="2085" y="31"/>
                </a:lnTo>
                <a:lnTo>
                  <a:pt x="2083" y="24"/>
                </a:lnTo>
                <a:lnTo>
                  <a:pt x="2082" y="18"/>
                </a:lnTo>
                <a:lnTo>
                  <a:pt x="2161" y="0"/>
                </a:lnTo>
                <a:lnTo>
                  <a:pt x="2163" y="5"/>
                </a:lnTo>
                <a:lnTo>
                  <a:pt x="2166" y="11"/>
                </a:lnTo>
                <a:lnTo>
                  <a:pt x="2170" y="17"/>
                </a:lnTo>
                <a:lnTo>
                  <a:pt x="2177" y="24"/>
                </a:lnTo>
                <a:lnTo>
                  <a:pt x="2180" y="28"/>
                </a:lnTo>
                <a:lnTo>
                  <a:pt x="2184" y="30"/>
                </a:lnTo>
                <a:lnTo>
                  <a:pt x="2189" y="32"/>
                </a:lnTo>
                <a:lnTo>
                  <a:pt x="2194" y="34"/>
                </a:lnTo>
                <a:lnTo>
                  <a:pt x="2206" y="38"/>
                </a:lnTo>
                <a:lnTo>
                  <a:pt x="2219" y="39"/>
                </a:lnTo>
                <a:lnTo>
                  <a:pt x="2232" y="38"/>
                </a:lnTo>
                <a:lnTo>
                  <a:pt x="2243" y="34"/>
                </a:lnTo>
                <a:lnTo>
                  <a:pt x="2248" y="32"/>
                </a:lnTo>
                <a:lnTo>
                  <a:pt x="2252" y="30"/>
                </a:lnTo>
                <a:lnTo>
                  <a:pt x="2257" y="28"/>
                </a:lnTo>
                <a:lnTo>
                  <a:pt x="2260" y="24"/>
                </a:lnTo>
                <a:lnTo>
                  <a:pt x="2265" y="17"/>
                </a:lnTo>
                <a:lnTo>
                  <a:pt x="2271" y="11"/>
                </a:lnTo>
                <a:lnTo>
                  <a:pt x="2273" y="5"/>
                </a:lnTo>
                <a:lnTo>
                  <a:pt x="2275" y="0"/>
                </a:lnTo>
                <a:close/>
                <a:moveTo>
                  <a:pt x="2275" y="144"/>
                </a:moveTo>
                <a:lnTo>
                  <a:pt x="2434" y="144"/>
                </a:lnTo>
                <a:lnTo>
                  <a:pt x="2434" y="843"/>
                </a:lnTo>
                <a:lnTo>
                  <a:pt x="2275" y="843"/>
                </a:lnTo>
                <a:lnTo>
                  <a:pt x="2275" y="553"/>
                </a:lnTo>
                <a:lnTo>
                  <a:pt x="2283" y="450"/>
                </a:lnTo>
                <a:lnTo>
                  <a:pt x="2276" y="450"/>
                </a:lnTo>
                <a:lnTo>
                  <a:pt x="2252" y="553"/>
                </a:lnTo>
                <a:lnTo>
                  <a:pt x="2167" y="843"/>
                </a:lnTo>
                <a:lnTo>
                  <a:pt x="2008" y="843"/>
                </a:lnTo>
                <a:lnTo>
                  <a:pt x="2008" y="144"/>
                </a:lnTo>
                <a:lnTo>
                  <a:pt x="2167" y="144"/>
                </a:lnTo>
                <a:lnTo>
                  <a:pt x="2167" y="387"/>
                </a:lnTo>
                <a:lnTo>
                  <a:pt x="2163" y="484"/>
                </a:lnTo>
                <a:lnTo>
                  <a:pt x="2167" y="484"/>
                </a:lnTo>
                <a:lnTo>
                  <a:pt x="2188" y="392"/>
                </a:lnTo>
                <a:lnTo>
                  <a:pt x="2275" y="144"/>
                </a:lnTo>
                <a:close/>
                <a:moveTo>
                  <a:pt x="2615" y="843"/>
                </a:moveTo>
                <a:lnTo>
                  <a:pt x="2615" y="243"/>
                </a:lnTo>
                <a:lnTo>
                  <a:pt x="2513" y="243"/>
                </a:lnTo>
                <a:lnTo>
                  <a:pt x="2513" y="144"/>
                </a:lnTo>
                <a:lnTo>
                  <a:pt x="2873" y="144"/>
                </a:lnTo>
                <a:lnTo>
                  <a:pt x="2873" y="243"/>
                </a:lnTo>
                <a:lnTo>
                  <a:pt x="2773" y="243"/>
                </a:lnTo>
                <a:lnTo>
                  <a:pt x="2773" y="843"/>
                </a:lnTo>
                <a:lnTo>
                  <a:pt x="2615" y="843"/>
                </a:lnTo>
                <a:close/>
                <a:moveTo>
                  <a:pt x="3238" y="144"/>
                </a:moveTo>
                <a:lnTo>
                  <a:pt x="3397" y="144"/>
                </a:lnTo>
                <a:lnTo>
                  <a:pt x="3397" y="843"/>
                </a:lnTo>
                <a:lnTo>
                  <a:pt x="3238" y="843"/>
                </a:lnTo>
                <a:lnTo>
                  <a:pt x="3238" y="553"/>
                </a:lnTo>
                <a:lnTo>
                  <a:pt x="3246" y="450"/>
                </a:lnTo>
                <a:lnTo>
                  <a:pt x="3239" y="450"/>
                </a:lnTo>
                <a:lnTo>
                  <a:pt x="3214" y="553"/>
                </a:lnTo>
                <a:lnTo>
                  <a:pt x="3130" y="843"/>
                </a:lnTo>
                <a:lnTo>
                  <a:pt x="2971" y="843"/>
                </a:lnTo>
                <a:lnTo>
                  <a:pt x="2971" y="144"/>
                </a:lnTo>
                <a:lnTo>
                  <a:pt x="3130" y="144"/>
                </a:lnTo>
                <a:lnTo>
                  <a:pt x="3130" y="387"/>
                </a:lnTo>
                <a:lnTo>
                  <a:pt x="3126" y="484"/>
                </a:lnTo>
                <a:lnTo>
                  <a:pt x="3130" y="484"/>
                </a:lnTo>
                <a:lnTo>
                  <a:pt x="3150" y="392"/>
                </a:lnTo>
                <a:lnTo>
                  <a:pt x="3238" y="144"/>
                </a:lnTo>
                <a:close/>
                <a:moveTo>
                  <a:pt x="3495" y="843"/>
                </a:moveTo>
                <a:lnTo>
                  <a:pt x="3495" y="144"/>
                </a:lnTo>
                <a:lnTo>
                  <a:pt x="3654" y="144"/>
                </a:lnTo>
                <a:lnTo>
                  <a:pt x="3654" y="402"/>
                </a:lnTo>
                <a:lnTo>
                  <a:pt x="3704" y="402"/>
                </a:lnTo>
                <a:lnTo>
                  <a:pt x="3704" y="144"/>
                </a:lnTo>
                <a:lnTo>
                  <a:pt x="3863" y="144"/>
                </a:lnTo>
                <a:lnTo>
                  <a:pt x="3863" y="843"/>
                </a:lnTo>
                <a:lnTo>
                  <a:pt x="3704" y="843"/>
                </a:lnTo>
                <a:lnTo>
                  <a:pt x="3704" y="507"/>
                </a:lnTo>
                <a:lnTo>
                  <a:pt x="3654" y="507"/>
                </a:lnTo>
                <a:lnTo>
                  <a:pt x="3654" y="843"/>
                </a:lnTo>
                <a:lnTo>
                  <a:pt x="3495" y="843"/>
                </a:lnTo>
                <a:close/>
                <a:moveTo>
                  <a:pt x="3962" y="843"/>
                </a:moveTo>
                <a:lnTo>
                  <a:pt x="3962" y="144"/>
                </a:lnTo>
                <a:lnTo>
                  <a:pt x="4256" y="144"/>
                </a:lnTo>
                <a:lnTo>
                  <a:pt x="4256" y="240"/>
                </a:lnTo>
                <a:lnTo>
                  <a:pt x="4121" y="240"/>
                </a:lnTo>
                <a:lnTo>
                  <a:pt x="4121" y="843"/>
                </a:lnTo>
                <a:lnTo>
                  <a:pt x="3962" y="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3419226" y="5690865"/>
            <a:ext cx="122413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b="1" kern="0" dirty="0">
                <a:latin typeface="+mn-lt"/>
              </a:rPr>
              <a:t>E-mail</a:t>
            </a:r>
            <a:r>
              <a:rPr lang="ru-RU" sz="2000" b="1" kern="0" dirty="0">
                <a:latin typeface="+mn-lt"/>
              </a:rPr>
              <a:t>:</a:t>
            </a: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3419226" y="6122913"/>
            <a:ext cx="172819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400" b="1" kern="0" dirty="0">
                <a:latin typeface="+mn-lt"/>
              </a:rPr>
              <a:t>На сайте: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42918" y="6122913"/>
            <a:ext cx="418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376C7"/>
                </a:solidFill>
              </a:rPr>
              <a:t>http://1c-rating.kz/sol/compfin</a:t>
            </a:r>
            <a:endParaRPr lang="ru-RU" sz="2400" dirty="0">
              <a:solidFill>
                <a:srgbClr val="3376C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42918" y="5661248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dirty="0">
                <a:solidFill>
                  <a:srgbClr val="3376C7"/>
                </a:solidFill>
              </a:rPr>
              <a:t>fin@1c-rating.kz</a:t>
            </a:r>
            <a:endParaRPr lang="en-US" altLang="ru-RU" sz="2000" dirty="0">
              <a:solidFill>
                <a:srgbClr val="3376C7"/>
              </a:solidFill>
            </a:endParaRPr>
          </a:p>
        </p:txBody>
      </p:sp>
      <p:sp>
        <p:nvSpPr>
          <p:cNvPr id="18" name="Заголовок 5"/>
          <p:cNvSpPr txBox="1">
            <a:spLocks/>
          </p:cNvSpPr>
          <p:nvPr/>
        </p:nvSpPr>
        <p:spPr>
          <a:xfrm>
            <a:off x="1331640" y="3212976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4800" kern="0" dirty="0" smtClean="0">
                <a:solidFill>
                  <a:srgbClr val="05852D"/>
                </a:solidFill>
              </a:rPr>
              <a:t>Спасибо за внимание! </a:t>
            </a:r>
            <a:endParaRPr lang="ru-RU" sz="4800" kern="0" dirty="0">
              <a:solidFill>
                <a:srgbClr val="058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71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74" name="Группа 73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946" name="Rectangle 58"/>
          <p:cNvSpPr>
            <a:spLocks noGrp="1" noChangeArrowheads="1"/>
          </p:cNvSpPr>
          <p:nvPr>
            <p:ph type="title"/>
          </p:nvPr>
        </p:nvSpPr>
        <p:spPr>
          <a:xfrm>
            <a:off x="235927" y="50459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Структура подсистемы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F316-94BA-477D-B780-16B040AE14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7890" name="AutoShape 2"/>
          <p:cNvSpPr>
            <a:spLocks noChangeArrowheads="1"/>
          </p:cNvSpPr>
          <p:nvPr/>
        </p:nvSpPr>
        <p:spPr bwMode="gray">
          <a:xfrm rot="18243359">
            <a:off x="6053900" y="3232771"/>
            <a:ext cx="1423544" cy="1228388"/>
          </a:xfrm>
          <a:custGeom>
            <a:avLst/>
            <a:gdLst>
              <a:gd name="G0" fmla="+- 9729 0 0"/>
              <a:gd name="G1" fmla="+- -11124456 0 0"/>
              <a:gd name="G2" fmla="+- 0 0 -11124456"/>
              <a:gd name="T0" fmla="*/ 0 256 1"/>
              <a:gd name="T1" fmla="*/ 180 256 1"/>
              <a:gd name="G3" fmla="+- -11124456 T0 T1"/>
              <a:gd name="T2" fmla="*/ 0 256 1"/>
              <a:gd name="T3" fmla="*/ 90 256 1"/>
              <a:gd name="G4" fmla="+- -11124456 T2 T3"/>
              <a:gd name="G5" fmla="*/ G4 2 1"/>
              <a:gd name="T4" fmla="*/ 90 256 1"/>
              <a:gd name="T5" fmla="*/ 0 256 1"/>
              <a:gd name="G6" fmla="+- -11124456 T4 T5"/>
              <a:gd name="G7" fmla="*/ G6 2 1"/>
              <a:gd name="G8" fmla="abs -1112445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29"/>
              <a:gd name="G18" fmla="*/ 9729 1 2"/>
              <a:gd name="G19" fmla="+- G18 5400 0"/>
              <a:gd name="G20" fmla="cos G19 -11124456"/>
              <a:gd name="G21" fmla="sin G19 -11124456"/>
              <a:gd name="G22" fmla="+- G20 10800 0"/>
              <a:gd name="G23" fmla="+- G21 10800 0"/>
              <a:gd name="G24" fmla="+- 10800 0 G20"/>
              <a:gd name="G25" fmla="+- 9729 10800 0"/>
              <a:gd name="G26" fmla="?: G9 G17 G25"/>
              <a:gd name="G27" fmla="?: G9 0 21600"/>
              <a:gd name="G28" fmla="cos 10800 -11124456"/>
              <a:gd name="G29" fmla="sin 10800 -11124456"/>
              <a:gd name="G30" fmla="sin 9729 -11124456"/>
              <a:gd name="G31" fmla="+- G28 10800 0"/>
              <a:gd name="G32" fmla="+- G29 10800 0"/>
              <a:gd name="G33" fmla="+- G30 10800 0"/>
              <a:gd name="G34" fmla="?: G4 0 G31"/>
              <a:gd name="G35" fmla="?: -11124456 G34 0"/>
              <a:gd name="G36" fmla="?: G6 G35 G31"/>
              <a:gd name="G37" fmla="+- 21600 0 G36"/>
              <a:gd name="G38" fmla="?: G4 0 G33"/>
              <a:gd name="G39" fmla="?: -1112445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8 w 21600"/>
              <a:gd name="T15" fmla="*/ 8972 h 21600"/>
              <a:gd name="T16" fmla="*/ 10800 w 21600"/>
              <a:gd name="T17" fmla="*/ 1071 h 21600"/>
              <a:gd name="T18" fmla="*/ 20902 w 21600"/>
              <a:gd name="T19" fmla="*/ 8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0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-1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gray">
          <a:xfrm rot="12822593" flipH="1" flipV="1">
            <a:off x="3057649" y="4084717"/>
            <a:ext cx="1476131" cy="1456235"/>
          </a:xfrm>
          <a:custGeom>
            <a:avLst/>
            <a:gdLst>
              <a:gd name="G0" fmla="+- 9729 0 0"/>
              <a:gd name="G1" fmla="+- -11124456 0 0"/>
              <a:gd name="G2" fmla="+- 0 0 -11124456"/>
              <a:gd name="T0" fmla="*/ 0 256 1"/>
              <a:gd name="T1" fmla="*/ 180 256 1"/>
              <a:gd name="G3" fmla="+- -11124456 T0 T1"/>
              <a:gd name="T2" fmla="*/ 0 256 1"/>
              <a:gd name="T3" fmla="*/ 90 256 1"/>
              <a:gd name="G4" fmla="+- -11124456 T2 T3"/>
              <a:gd name="G5" fmla="*/ G4 2 1"/>
              <a:gd name="T4" fmla="*/ 90 256 1"/>
              <a:gd name="T5" fmla="*/ 0 256 1"/>
              <a:gd name="G6" fmla="+- -11124456 T4 T5"/>
              <a:gd name="G7" fmla="*/ G6 2 1"/>
              <a:gd name="G8" fmla="abs -1112445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29"/>
              <a:gd name="G18" fmla="*/ 9729 1 2"/>
              <a:gd name="G19" fmla="+- G18 5400 0"/>
              <a:gd name="G20" fmla="cos G19 -11124456"/>
              <a:gd name="G21" fmla="sin G19 -11124456"/>
              <a:gd name="G22" fmla="+- G20 10800 0"/>
              <a:gd name="G23" fmla="+- G21 10800 0"/>
              <a:gd name="G24" fmla="+- 10800 0 G20"/>
              <a:gd name="G25" fmla="+- 9729 10800 0"/>
              <a:gd name="G26" fmla="?: G9 G17 G25"/>
              <a:gd name="G27" fmla="?: G9 0 21600"/>
              <a:gd name="G28" fmla="cos 10800 -11124456"/>
              <a:gd name="G29" fmla="sin 10800 -11124456"/>
              <a:gd name="G30" fmla="sin 9729 -11124456"/>
              <a:gd name="G31" fmla="+- G28 10800 0"/>
              <a:gd name="G32" fmla="+- G29 10800 0"/>
              <a:gd name="G33" fmla="+- G30 10800 0"/>
              <a:gd name="G34" fmla="?: G4 0 G31"/>
              <a:gd name="G35" fmla="?: -11124456 G34 0"/>
              <a:gd name="G36" fmla="?: G6 G35 G31"/>
              <a:gd name="G37" fmla="+- 21600 0 G36"/>
              <a:gd name="G38" fmla="?: G4 0 G33"/>
              <a:gd name="G39" fmla="?: -1112445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8 w 21600"/>
              <a:gd name="T15" fmla="*/ 8972 h 21600"/>
              <a:gd name="T16" fmla="*/ 10800 w 21600"/>
              <a:gd name="T17" fmla="*/ 1071 h 21600"/>
              <a:gd name="T18" fmla="*/ 20902 w 21600"/>
              <a:gd name="T19" fmla="*/ 8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0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-1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79584" y="3832105"/>
            <a:ext cx="872997" cy="930207"/>
            <a:chOff x="647" y="2562"/>
            <a:chExt cx="1210" cy="1278"/>
          </a:xfrm>
        </p:grpSpPr>
        <p:pic>
          <p:nvPicPr>
            <p:cNvPr id="37893" name="Picture 5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894" name="Picture 6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895" name="Oval 7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7" name="AutoShape 9"/>
          <p:cNvSpPr>
            <a:spLocks noChangeArrowheads="1"/>
          </p:cNvSpPr>
          <p:nvPr/>
        </p:nvSpPr>
        <p:spPr bwMode="gray">
          <a:xfrm rot="19693646">
            <a:off x="4244747" y="2980654"/>
            <a:ext cx="1412721" cy="1237799"/>
          </a:xfrm>
          <a:custGeom>
            <a:avLst/>
            <a:gdLst>
              <a:gd name="G0" fmla="+- 9729 0 0"/>
              <a:gd name="G1" fmla="+- -11124456 0 0"/>
              <a:gd name="G2" fmla="+- 0 0 -11124456"/>
              <a:gd name="T0" fmla="*/ 0 256 1"/>
              <a:gd name="T1" fmla="*/ 180 256 1"/>
              <a:gd name="G3" fmla="+- -11124456 T0 T1"/>
              <a:gd name="T2" fmla="*/ 0 256 1"/>
              <a:gd name="T3" fmla="*/ 90 256 1"/>
              <a:gd name="G4" fmla="+- -11124456 T2 T3"/>
              <a:gd name="G5" fmla="*/ G4 2 1"/>
              <a:gd name="T4" fmla="*/ 90 256 1"/>
              <a:gd name="T5" fmla="*/ 0 256 1"/>
              <a:gd name="G6" fmla="+- -11124456 T4 T5"/>
              <a:gd name="G7" fmla="*/ G6 2 1"/>
              <a:gd name="G8" fmla="abs -1112445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29"/>
              <a:gd name="G18" fmla="*/ 9729 1 2"/>
              <a:gd name="G19" fmla="+- G18 5400 0"/>
              <a:gd name="G20" fmla="cos G19 -11124456"/>
              <a:gd name="G21" fmla="sin G19 -11124456"/>
              <a:gd name="G22" fmla="+- G20 10800 0"/>
              <a:gd name="G23" fmla="+- G21 10800 0"/>
              <a:gd name="G24" fmla="+- 10800 0 G20"/>
              <a:gd name="G25" fmla="+- 9729 10800 0"/>
              <a:gd name="G26" fmla="?: G9 G17 G25"/>
              <a:gd name="G27" fmla="?: G9 0 21600"/>
              <a:gd name="G28" fmla="cos 10800 -11124456"/>
              <a:gd name="G29" fmla="sin 10800 -11124456"/>
              <a:gd name="G30" fmla="sin 9729 -11124456"/>
              <a:gd name="G31" fmla="+- G28 10800 0"/>
              <a:gd name="G32" fmla="+- G29 10800 0"/>
              <a:gd name="G33" fmla="+- G30 10800 0"/>
              <a:gd name="G34" fmla="?: G4 0 G31"/>
              <a:gd name="G35" fmla="?: -11124456 G34 0"/>
              <a:gd name="G36" fmla="?: G6 G35 G31"/>
              <a:gd name="G37" fmla="+- 21600 0 G36"/>
              <a:gd name="G38" fmla="?: G4 0 G33"/>
              <a:gd name="G39" fmla="?: -1112445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8 w 21600"/>
              <a:gd name="T15" fmla="*/ 8972 h 21600"/>
              <a:gd name="T16" fmla="*/ 10800 w 21600"/>
              <a:gd name="T17" fmla="*/ 1071 h 21600"/>
              <a:gd name="T18" fmla="*/ 20902 w 21600"/>
              <a:gd name="T19" fmla="*/ 8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0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-1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20691" y="3713229"/>
            <a:ext cx="1129587" cy="1203623"/>
            <a:chOff x="647" y="2562"/>
            <a:chExt cx="1210" cy="1278"/>
          </a:xfrm>
        </p:grpSpPr>
        <p:pic>
          <p:nvPicPr>
            <p:cNvPr id="37899" name="Picture 11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900" name="Picture 12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901" name="Oval 13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hlink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764009" y="2060848"/>
            <a:ext cx="1344887" cy="1469609"/>
            <a:chOff x="647" y="2562"/>
            <a:chExt cx="1210" cy="1278"/>
          </a:xfrm>
        </p:grpSpPr>
        <p:pic>
          <p:nvPicPr>
            <p:cNvPr id="37904" name="Picture 16" descr="light_shadow"/>
            <p:cNvPicPr>
              <a:picLocks noChangeAspect="1" noChangeArrowheads="1"/>
            </p:cNvPicPr>
            <p:nvPr/>
          </p:nvPicPr>
          <p:blipFill>
            <a:blip r:embed="rId7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905" name="Picture 17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906" name="Oval 18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344841" y="2774106"/>
            <a:ext cx="1129587" cy="1203623"/>
            <a:chOff x="647" y="2562"/>
            <a:chExt cx="1210" cy="1278"/>
          </a:xfrm>
        </p:grpSpPr>
        <p:pic>
          <p:nvPicPr>
            <p:cNvPr id="37909" name="Picture 21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910" name="Picture 22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911" name="Oval 23"/>
            <p:cNvSpPr>
              <a:spLocks noChangeArrowheads="1"/>
            </p:cNvSpPr>
            <p:nvPr/>
          </p:nvSpPr>
          <p:spPr bwMode="lt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accent2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4302259" y="4774200"/>
            <a:ext cx="872997" cy="930207"/>
            <a:chOff x="647" y="2562"/>
            <a:chExt cx="1210" cy="1278"/>
          </a:xfrm>
        </p:grpSpPr>
        <p:pic>
          <p:nvPicPr>
            <p:cNvPr id="37919" name="Picture 31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920" name="Picture 32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921" name="Oval 33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5853598" y="4004476"/>
            <a:ext cx="872997" cy="930207"/>
            <a:chOff x="647" y="2562"/>
            <a:chExt cx="1210" cy="1278"/>
          </a:xfrm>
        </p:grpSpPr>
        <p:pic>
          <p:nvPicPr>
            <p:cNvPr id="37924" name="Picture 36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925" name="Picture 37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926" name="Oval 38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7" name="Freeform 39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607147" y="2814227"/>
            <a:ext cx="872997" cy="930207"/>
            <a:chOff x="647" y="2562"/>
            <a:chExt cx="1210" cy="1278"/>
          </a:xfrm>
        </p:grpSpPr>
        <p:pic>
          <p:nvPicPr>
            <p:cNvPr id="37929" name="Picture 41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930" name="Picture 42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931" name="Oval 43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3517677" y="4079207"/>
            <a:ext cx="115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0808"/>
                </a:solidFill>
              </a:rPr>
              <a:t>Закупки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5440696" y="2958159"/>
            <a:ext cx="920186" cy="6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080808"/>
                </a:solidFill>
              </a:rPr>
              <a:t>Снаб-жение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6595349" y="2894463"/>
            <a:ext cx="920186" cy="69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80808"/>
                </a:solidFill>
              </a:rPr>
              <a:t>Выдача по заявкам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37936" name="Rectangle 48"/>
          <p:cNvSpPr>
            <a:spLocks noChangeArrowheads="1"/>
          </p:cNvSpPr>
          <p:nvPr/>
        </p:nvSpPr>
        <p:spPr bwMode="auto">
          <a:xfrm>
            <a:off x="5843275" y="4185762"/>
            <a:ext cx="920186" cy="48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80808"/>
                </a:solidFill>
              </a:rPr>
              <a:t>Заявки МТС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2388136" y="3897489"/>
            <a:ext cx="995400" cy="69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80808"/>
                </a:solidFill>
              </a:rPr>
              <a:t>Заказы поставщикам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37939" name="Rectangle 51"/>
          <p:cNvSpPr>
            <a:spLocks noChangeArrowheads="1"/>
          </p:cNvSpPr>
          <p:nvPr/>
        </p:nvSpPr>
        <p:spPr bwMode="auto">
          <a:xfrm>
            <a:off x="4309632" y="4985205"/>
            <a:ext cx="920186" cy="48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80808"/>
                </a:solidFill>
              </a:rPr>
              <a:t>План закупок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37940" name="Rectangle 52"/>
          <p:cNvSpPr>
            <a:spLocks noChangeArrowheads="1"/>
          </p:cNvSpPr>
          <p:nvPr/>
        </p:nvSpPr>
        <p:spPr bwMode="auto">
          <a:xfrm>
            <a:off x="4066314" y="2515550"/>
            <a:ext cx="732915" cy="4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УЗП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7941" name="Rectangle 53"/>
          <p:cNvSpPr>
            <a:spLocks noChangeArrowheads="1"/>
          </p:cNvSpPr>
          <p:nvPr/>
        </p:nvSpPr>
        <p:spPr bwMode="auto">
          <a:xfrm>
            <a:off x="1829365" y="4699709"/>
            <a:ext cx="169438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b="1" dirty="0"/>
              <a:t> </a:t>
            </a:r>
            <a:r>
              <a:rPr lang="ru-RU" sz="1400" b="1" dirty="0"/>
              <a:t>П</a:t>
            </a:r>
            <a:r>
              <a:rPr lang="ru-RU" sz="1400" b="1" dirty="0" smtClean="0"/>
              <a:t>ланирование отношений с поставщиками в рамках плана закупок</a:t>
            </a:r>
            <a:endParaRPr lang="en-US" sz="1400" b="1" dirty="0"/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4113496" y="5702936"/>
            <a:ext cx="1694381" cy="109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b="1" dirty="0"/>
              <a:t> </a:t>
            </a:r>
            <a:r>
              <a:rPr lang="ru-RU" sz="1400" b="1" dirty="0" smtClean="0"/>
              <a:t>Планирование процесса. Поддержка сценарного планирования</a:t>
            </a:r>
            <a:endParaRPr lang="en-US" sz="1400" b="1" dirty="0"/>
          </a:p>
        </p:txBody>
      </p: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6716271" y="4618175"/>
            <a:ext cx="1694381" cy="89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b="1" dirty="0"/>
              <a:t> </a:t>
            </a:r>
            <a:r>
              <a:rPr lang="ru-RU" sz="1400" b="1" dirty="0" smtClean="0"/>
              <a:t>Планирование снабжения участков деятельности</a:t>
            </a:r>
            <a:endParaRPr lang="en-US" sz="1400" b="1" dirty="0"/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7444751" y="3402665"/>
            <a:ext cx="1694381" cy="48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b="1" dirty="0"/>
              <a:t> </a:t>
            </a:r>
            <a:r>
              <a:rPr lang="ru-RU" sz="1400" b="1" dirty="0" smtClean="0"/>
              <a:t>Удовлетворение заявок</a:t>
            </a:r>
            <a:endParaRPr lang="en-US" sz="1400" b="1" dirty="0"/>
          </a:p>
        </p:txBody>
      </p:sp>
      <p:grpSp>
        <p:nvGrpSpPr>
          <p:cNvPr id="60" name="Group 4"/>
          <p:cNvGrpSpPr>
            <a:grpSpLocks/>
          </p:cNvGrpSpPr>
          <p:nvPr/>
        </p:nvGrpSpPr>
        <p:grpSpPr bwMode="auto">
          <a:xfrm>
            <a:off x="2739121" y="2783022"/>
            <a:ext cx="872997" cy="930207"/>
            <a:chOff x="647" y="2562"/>
            <a:chExt cx="1210" cy="1278"/>
          </a:xfrm>
        </p:grpSpPr>
        <p:pic>
          <p:nvPicPr>
            <p:cNvPr id="61" name="Picture 5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62" name="Picture 6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63" name="Oval 7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" name="Rectangle 49"/>
          <p:cNvSpPr>
            <a:spLocks noChangeArrowheads="1"/>
          </p:cNvSpPr>
          <p:nvPr/>
        </p:nvSpPr>
        <p:spPr bwMode="auto">
          <a:xfrm>
            <a:off x="2747975" y="2894028"/>
            <a:ext cx="920186" cy="69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80808"/>
                </a:solidFill>
              </a:rPr>
              <a:t>Заказы покупателей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71" name="AutoShape 3"/>
          <p:cNvSpPr>
            <a:spLocks noChangeArrowheads="1"/>
          </p:cNvSpPr>
          <p:nvPr/>
        </p:nvSpPr>
        <p:spPr bwMode="gray">
          <a:xfrm rot="19881755" flipH="1" flipV="1">
            <a:off x="4846377" y="4594939"/>
            <a:ext cx="1476131" cy="1086640"/>
          </a:xfrm>
          <a:custGeom>
            <a:avLst/>
            <a:gdLst>
              <a:gd name="G0" fmla="+- 9729 0 0"/>
              <a:gd name="G1" fmla="+- -11124456 0 0"/>
              <a:gd name="G2" fmla="+- 0 0 -11124456"/>
              <a:gd name="T0" fmla="*/ 0 256 1"/>
              <a:gd name="T1" fmla="*/ 180 256 1"/>
              <a:gd name="G3" fmla="+- -11124456 T0 T1"/>
              <a:gd name="T2" fmla="*/ 0 256 1"/>
              <a:gd name="T3" fmla="*/ 90 256 1"/>
              <a:gd name="G4" fmla="+- -11124456 T2 T3"/>
              <a:gd name="G5" fmla="*/ G4 2 1"/>
              <a:gd name="T4" fmla="*/ 90 256 1"/>
              <a:gd name="T5" fmla="*/ 0 256 1"/>
              <a:gd name="G6" fmla="+- -11124456 T4 T5"/>
              <a:gd name="G7" fmla="*/ G6 2 1"/>
              <a:gd name="G8" fmla="abs -1112445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29"/>
              <a:gd name="G18" fmla="*/ 9729 1 2"/>
              <a:gd name="G19" fmla="+- G18 5400 0"/>
              <a:gd name="G20" fmla="cos G19 -11124456"/>
              <a:gd name="G21" fmla="sin G19 -11124456"/>
              <a:gd name="G22" fmla="+- G20 10800 0"/>
              <a:gd name="G23" fmla="+- G21 10800 0"/>
              <a:gd name="G24" fmla="+- 10800 0 G20"/>
              <a:gd name="G25" fmla="+- 9729 10800 0"/>
              <a:gd name="G26" fmla="?: G9 G17 G25"/>
              <a:gd name="G27" fmla="?: G9 0 21600"/>
              <a:gd name="G28" fmla="cos 10800 -11124456"/>
              <a:gd name="G29" fmla="sin 10800 -11124456"/>
              <a:gd name="G30" fmla="sin 9729 -11124456"/>
              <a:gd name="G31" fmla="+- G28 10800 0"/>
              <a:gd name="G32" fmla="+- G29 10800 0"/>
              <a:gd name="G33" fmla="+- G30 10800 0"/>
              <a:gd name="G34" fmla="?: G4 0 G31"/>
              <a:gd name="G35" fmla="?: -11124456 G34 0"/>
              <a:gd name="G36" fmla="?: G6 G35 G31"/>
              <a:gd name="G37" fmla="+- 21600 0 G36"/>
              <a:gd name="G38" fmla="?: G4 0 G33"/>
              <a:gd name="G39" fmla="?: -1112445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8 w 21600"/>
              <a:gd name="T15" fmla="*/ 8972 h 21600"/>
              <a:gd name="T16" fmla="*/ 10800 w 21600"/>
              <a:gd name="T17" fmla="*/ 1071 h 21600"/>
              <a:gd name="T18" fmla="*/ 20902 w 21600"/>
              <a:gd name="T19" fmla="*/ 8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0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-1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ая прямоугольная выноска 65"/>
          <p:cNvSpPr/>
          <p:nvPr/>
        </p:nvSpPr>
        <p:spPr>
          <a:xfrm>
            <a:off x="76645" y="1335433"/>
            <a:ext cx="2600788" cy="2511230"/>
          </a:xfrm>
          <a:prstGeom prst="wedgeRoundRectCallout">
            <a:avLst>
              <a:gd name="adj1" fmla="val 57476"/>
              <a:gd name="adj2" fmla="val -2331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dk1"/>
                </a:solidFill>
              </a:rPr>
              <a:t>Структура Подсистемы</a:t>
            </a:r>
          </a:p>
          <a:p>
            <a:r>
              <a:rPr lang="ru-RU" sz="1200" dirty="0">
                <a:solidFill>
                  <a:schemeClr val="dk1"/>
                </a:solidFill>
              </a:rPr>
              <a:t>«Управления закупками» включает в себя 2 </a:t>
            </a:r>
          </a:p>
          <a:p>
            <a:r>
              <a:rPr lang="ru-RU" sz="1200" dirty="0">
                <a:solidFill>
                  <a:schemeClr val="dk1"/>
                </a:solidFill>
              </a:rPr>
              <a:t>функциональных блока:</a:t>
            </a:r>
          </a:p>
          <a:p>
            <a:r>
              <a:rPr lang="ru-RU" sz="1200" i="1" dirty="0">
                <a:solidFill>
                  <a:schemeClr val="dk1"/>
                </a:solidFill>
              </a:rPr>
              <a:t>Снабжение</a:t>
            </a:r>
            <a:r>
              <a:rPr lang="en-US" sz="1200" dirty="0">
                <a:solidFill>
                  <a:schemeClr val="dk1"/>
                </a:solidFill>
              </a:rPr>
              <a:t> -</a:t>
            </a:r>
            <a:endParaRPr lang="ru-RU" sz="1200" dirty="0">
              <a:solidFill>
                <a:schemeClr val="dk1"/>
              </a:solidFill>
            </a:endParaRPr>
          </a:p>
          <a:p>
            <a:r>
              <a:rPr lang="ru-RU" sz="1200" dirty="0">
                <a:solidFill>
                  <a:schemeClr val="dk1"/>
                </a:solidFill>
              </a:rPr>
              <a:t>обеспечивает учет и исполнение заявок подразделений на получение товаров и услуг;</a:t>
            </a:r>
          </a:p>
          <a:p>
            <a:r>
              <a:rPr lang="ru-RU" sz="1200" i="1" dirty="0">
                <a:solidFill>
                  <a:schemeClr val="dk1"/>
                </a:solidFill>
              </a:rPr>
              <a:t>Закупки</a:t>
            </a:r>
            <a:r>
              <a:rPr lang="ru-RU" sz="1200" dirty="0">
                <a:solidFill>
                  <a:schemeClr val="dk1"/>
                </a:solidFill>
              </a:rPr>
              <a:t> - отвечает за</a:t>
            </a:r>
          </a:p>
          <a:p>
            <a:r>
              <a:rPr lang="ru-RU" sz="1200" dirty="0" smtClean="0"/>
              <a:t>ф</a:t>
            </a:r>
            <a:r>
              <a:rPr lang="ru-RU" sz="1200" dirty="0" smtClean="0">
                <a:solidFill>
                  <a:schemeClr val="dk1"/>
                </a:solidFill>
              </a:rPr>
              <a:t>ормирование </a:t>
            </a:r>
            <a:r>
              <a:rPr lang="ru-RU" sz="1200" dirty="0">
                <a:solidFill>
                  <a:schemeClr val="dk1"/>
                </a:solidFill>
              </a:rPr>
              <a:t>и учет исполнения плана</a:t>
            </a:r>
          </a:p>
          <a:p>
            <a:r>
              <a:rPr lang="ru-RU" sz="1200" dirty="0">
                <a:solidFill>
                  <a:schemeClr val="dk1"/>
                </a:solidFill>
              </a:rPr>
              <a:t>закупок.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6280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Плановая номенклатура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0" y="882367"/>
            <a:ext cx="6248942" cy="579170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652120" y="2483771"/>
            <a:ext cx="2987824" cy="2296276"/>
          </a:xfrm>
          <a:prstGeom prst="wedgeRoundRectCallout">
            <a:avLst>
              <a:gd name="adj1" fmla="val -80884"/>
              <a:gd name="adj2" fmla="val 67632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dk1"/>
                </a:solidFill>
              </a:rPr>
              <a:t>Для тех случаев, когда планирование закупок ведется в детализации, отличной от бухгалтерского перечня номенклатуры, может быть использован справочник </a:t>
            </a:r>
            <a:r>
              <a:rPr lang="ru-RU" sz="1400" b="1" dirty="0">
                <a:solidFill>
                  <a:schemeClr val="dk1"/>
                </a:solidFill>
              </a:rPr>
              <a:t>«Плановая номенклатура»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smtClean="0">
                <a:solidFill>
                  <a:schemeClr val="dk1"/>
                </a:solidFill>
              </a:rPr>
              <a:t>для </a:t>
            </a:r>
            <a:r>
              <a:rPr lang="ru-RU" sz="1400" dirty="0">
                <a:solidFill>
                  <a:schemeClr val="dk1"/>
                </a:solidFill>
              </a:rPr>
              <a:t>позиций которого настраиваются соответствия с бухгалтерской номенклатурой</a:t>
            </a:r>
          </a:p>
        </p:txBody>
      </p:sp>
    </p:spTree>
    <p:extLst>
      <p:ext uri="{BB962C8B-B14F-4D97-AF65-F5344CB8AC3E}">
        <p14:creationId xmlns:p14="http://schemas.microsoft.com/office/powerpoint/2010/main" val="386538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Планирование закупок и продаж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Управление закупками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047-F6F9-4694-AF44-A63682C761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33" name="Группа 32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55007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Планирование</a:t>
            </a:r>
            <a:endParaRPr lang="en-US" dirty="0">
              <a:solidFill>
                <a:srgbClr val="0585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gray">
          <a:xfrm>
            <a:off x="2352675" y="2892425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fol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ltGray">
          <a:xfrm>
            <a:off x="2298700" y="4241800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black">
          <a:xfrm>
            <a:off x="4929188" y="2428498"/>
            <a:ext cx="31242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/>
              <a:t>План закупок может составляться на основании поданных заявок подразделений</a:t>
            </a:r>
            <a:endParaRPr lang="en-US" sz="2000" b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6100" y="3327400"/>
            <a:ext cx="4051300" cy="914400"/>
            <a:chOff x="2736" y="1803"/>
            <a:chExt cx="2552" cy="576"/>
          </a:xfrm>
        </p:grpSpPr>
        <p:sp>
          <p:nvSpPr>
            <p:cNvPr id="30728" name="Rectangle 8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31" name="Text Box 11"/>
          <p:cNvSpPr txBox="1">
            <a:spLocks noChangeArrowheads="1"/>
          </p:cNvSpPr>
          <p:nvPr/>
        </p:nvSpPr>
        <p:spPr bwMode="gray">
          <a:xfrm>
            <a:off x="642910" y="3714752"/>
            <a:ext cx="392909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00"/>
                </a:solidFill>
              </a:rPr>
              <a:t>Те же разрезы + заявки МТС и приоритеты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33400" y="4611688"/>
            <a:ext cx="4051300" cy="914400"/>
            <a:chOff x="2728" y="2640"/>
            <a:chExt cx="2552" cy="576"/>
          </a:xfrm>
        </p:grpSpPr>
        <p:sp>
          <p:nvSpPr>
            <p:cNvPr id="30733" name="Rectangle 13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36" name="Text Box 16"/>
          <p:cNvSpPr txBox="1">
            <a:spLocks noChangeArrowheads="1"/>
          </p:cNvSpPr>
          <p:nvPr/>
        </p:nvSpPr>
        <p:spPr bwMode="gray">
          <a:xfrm>
            <a:off x="914400" y="5000636"/>
            <a:ext cx="32893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00"/>
                </a:solidFill>
              </a:rPr>
              <a:t>Формирование заказов поставщикам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gray">
          <a:xfrm>
            <a:off x="571472" y="3321050"/>
            <a:ext cx="400052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</a:rPr>
              <a:t>Планирование закупок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gray">
          <a:xfrm>
            <a:off x="500034" y="4589463"/>
            <a:ext cx="40719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</a:rPr>
              <a:t>Планирование процесса закупок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33400" y="1981200"/>
            <a:ext cx="4051300" cy="914400"/>
            <a:chOff x="2728" y="983"/>
            <a:chExt cx="2552" cy="576"/>
          </a:xfrm>
        </p:grpSpPr>
        <p:sp>
          <p:nvSpPr>
            <p:cNvPr id="30748" name="Rectangle 28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1" name="Text Box 31"/>
          <p:cNvSpPr txBox="1">
            <a:spLocks noChangeArrowheads="1"/>
          </p:cNvSpPr>
          <p:nvPr/>
        </p:nvSpPr>
        <p:spPr bwMode="gray">
          <a:xfrm>
            <a:off x="914400" y="2357430"/>
            <a:ext cx="32893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00"/>
                </a:solidFill>
              </a:rPr>
              <a:t>По подразделениям, периодам, номенклатуре, объектам ремонта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gray">
          <a:xfrm>
            <a:off x="642910" y="1954213"/>
            <a:ext cx="392909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</a:rPr>
              <a:t>Планирование снабжения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black">
          <a:xfrm>
            <a:off x="5000626" y="4071572"/>
            <a:ext cx="31242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/>
              <a:t>Для создания заказов поставщикам используется план закупок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44468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Заявка МТС 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5165"/>
            <a:ext cx="7841660" cy="344453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37" name="Скругленная прямоугольная выноска 36"/>
          <p:cNvSpPr/>
          <p:nvPr/>
        </p:nvSpPr>
        <p:spPr>
          <a:xfrm>
            <a:off x="3522028" y="4714298"/>
            <a:ext cx="4715168" cy="1656184"/>
          </a:xfrm>
          <a:prstGeom prst="wedgeRoundRectCallout">
            <a:avLst>
              <a:gd name="adj1" fmla="val -32755"/>
              <a:gd name="adj2" fmla="val -70767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dk1"/>
                </a:solidFill>
              </a:rPr>
              <a:t>Для планирования снабжения подразделений компании используется документ</a:t>
            </a:r>
          </a:p>
          <a:p>
            <a:r>
              <a:rPr lang="ru-RU" sz="1400" b="1" dirty="0">
                <a:solidFill>
                  <a:schemeClr val="dk1"/>
                </a:solidFill>
              </a:rPr>
              <a:t>«Заявка МТС». </a:t>
            </a:r>
            <a:r>
              <a:rPr lang="ru-RU" sz="1400" dirty="0">
                <a:solidFill>
                  <a:schemeClr val="dk1"/>
                </a:solidFill>
              </a:rPr>
              <a:t>Данный документ отражает потребности единицы</a:t>
            </a:r>
          </a:p>
          <a:p>
            <a:r>
              <a:rPr lang="ru-RU" sz="1400" dirty="0">
                <a:solidFill>
                  <a:schemeClr val="dk1"/>
                </a:solidFill>
              </a:rPr>
              <a:t>снабжения в товарах и услугах и служит</a:t>
            </a:r>
          </a:p>
          <a:p>
            <a:r>
              <a:rPr lang="ru-RU" sz="1400" dirty="0">
                <a:solidFill>
                  <a:schemeClr val="dk1"/>
                </a:solidFill>
              </a:rPr>
              <a:t>основой для последующего составления плана</a:t>
            </a:r>
          </a:p>
          <a:p>
            <a:r>
              <a:rPr lang="ru-RU" sz="1400" dirty="0">
                <a:solidFill>
                  <a:schemeClr val="dk1"/>
                </a:solidFill>
              </a:rPr>
              <a:t>Закупок, либо для выдачи товаров со склада.</a:t>
            </a:r>
          </a:p>
        </p:txBody>
      </p:sp>
    </p:spTree>
    <p:extLst>
      <p:ext uri="{BB962C8B-B14F-4D97-AF65-F5344CB8AC3E}">
        <p14:creationId xmlns:p14="http://schemas.microsoft.com/office/powerpoint/2010/main" val="8080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23680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Заявка МТС 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2355404"/>
            <a:ext cx="8176969" cy="349026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37" name="Скругленная прямоугольная выноска 36"/>
          <p:cNvSpPr/>
          <p:nvPr/>
        </p:nvSpPr>
        <p:spPr>
          <a:xfrm>
            <a:off x="4724011" y="1003963"/>
            <a:ext cx="3816424" cy="1152128"/>
          </a:xfrm>
          <a:prstGeom prst="wedgeRoundRectCallout">
            <a:avLst>
              <a:gd name="adj1" fmla="val -38018"/>
              <a:gd name="adj2" fmla="val 8931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dk1"/>
                </a:solidFill>
              </a:rPr>
              <a:t>На закладке </a:t>
            </a:r>
            <a:r>
              <a:rPr lang="ru-RU" sz="1400" dirty="0" smtClean="0">
                <a:solidFill>
                  <a:schemeClr val="dk1"/>
                </a:solidFill>
              </a:rPr>
              <a:t>«Товары, ОС и НМА» </a:t>
            </a:r>
            <a:r>
              <a:rPr lang="ru-RU" sz="1400" dirty="0">
                <a:solidFill>
                  <a:schemeClr val="dk1"/>
                </a:solidFill>
              </a:rPr>
              <a:t>указывается </a:t>
            </a:r>
            <a:r>
              <a:rPr lang="ru-RU" sz="1400" b="1" dirty="0">
                <a:solidFill>
                  <a:schemeClr val="dk1"/>
                </a:solidFill>
              </a:rPr>
              <a:t>перечень требуемых товаров и услуг </a:t>
            </a:r>
            <a:r>
              <a:rPr lang="ru-RU" sz="1400" dirty="0">
                <a:solidFill>
                  <a:schemeClr val="dk1"/>
                </a:solidFill>
              </a:rPr>
              <a:t>с </a:t>
            </a:r>
            <a:r>
              <a:rPr lang="ru-RU" sz="1400" dirty="0" smtClean="0">
                <a:solidFill>
                  <a:schemeClr val="dk1"/>
                </a:solidFill>
              </a:rPr>
              <a:t>указанием</a:t>
            </a:r>
          </a:p>
          <a:p>
            <a:r>
              <a:rPr lang="ru-RU" sz="1400" dirty="0" smtClean="0">
                <a:solidFill>
                  <a:schemeClr val="dk1"/>
                </a:solidFill>
              </a:rPr>
              <a:t>периода </a:t>
            </a:r>
            <a:r>
              <a:rPr lang="ru-RU" sz="1400" dirty="0">
                <a:solidFill>
                  <a:schemeClr val="dk1"/>
                </a:solidFill>
              </a:rPr>
              <a:t>поставки и необходимого объема.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" y="780648"/>
            <a:ext cx="9144002" cy="6077352"/>
            <a:chOff x="-1" y="780648"/>
            <a:chExt cx="9144002" cy="607735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0649"/>
              <a:ext cx="9144000" cy="6077351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-1" y="780648"/>
              <a:ext cx="9144001" cy="6077352"/>
              <a:chOff x="-1" y="780648"/>
              <a:chExt cx="9144001" cy="607735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1" y="780648"/>
                <a:ext cx="9136465" cy="6077352"/>
              </a:xfrm>
              <a:prstGeom prst="rect">
                <a:avLst/>
              </a:prstGeom>
              <a:solidFill>
                <a:srgbClr val="FFFFFF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0" y="780649"/>
                <a:ext cx="9144000" cy="0"/>
              </a:xfrm>
              <a:prstGeom prst="line">
                <a:avLst/>
              </a:prstGeom>
              <a:ln w="76200">
                <a:solidFill>
                  <a:srgbClr val="005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56952"/>
            <a:ext cx="8401050" cy="674687"/>
          </a:xfrm>
        </p:spPr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План закупок</a:t>
            </a:r>
            <a:endParaRPr lang="en-US" dirty="0">
              <a:solidFill>
                <a:srgbClr val="05852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F3E-4F15-4DB1-A525-22C0459CDD7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551673" y="4835270"/>
            <a:ext cx="7008302" cy="1485181"/>
          </a:xfrm>
          <a:prstGeom prst="wedgeRoundRectCallout">
            <a:avLst>
              <a:gd name="adj1" fmla="val -25423"/>
              <a:gd name="adj2" fmla="val -70292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dk1"/>
                </a:solidFill>
              </a:rPr>
              <a:t>Документ </a:t>
            </a:r>
            <a:r>
              <a:rPr lang="ru-RU" sz="1400" b="1" dirty="0" smtClean="0">
                <a:solidFill>
                  <a:schemeClr val="dk1"/>
                </a:solidFill>
              </a:rPr>
              <a:t>«План закупок» </a:t>
            </a:r>
            <a:r>
              <a:rPr lang="ru-RU" sz="1400" dirty="0">
                <a:solidFill>
                  <a:schemeClr val="dk1"/>
                </a:solidFill>
              </a:rPr>
              <a:t>представляет </a:t>
            </a:r>
            <a:r>
              <a:rPr lang="ru-RU" sz="1400" dirty="0" smtClean="0">
                <a:solidFill>
                  <a:schemeClr val="dk1"/>
                </a:solidFill>
              </a:rPr>
              <a:t>собой </a:t>
            </a:r>
            <a:r>
              <a:rPr lang="ru-RU" sz="1400" dirty="0">
                <a:solidFill>
                  <a:schemeClr val="dk1"/>
                </a:solidFill>
              </a:rPr>
              <a:t>полный перечень подлежащих закупу товаров и услуг с детализацией по подразделениям и периодам. Так же в документе можно указать </a:t>
            </a:r>
            <a:r>
              <a:rPr lang="ru-RU" sz="1400" b="1" dirty="0">
                <a:solidFill>
                  <a:schemeClr val="dk1"/>
                </a:solidFill>
              </a:rPr>
              <a:t>приоритетность позиций</a:t>
            </a:r>
            <a:r>
              <a:rPr lang="ru-RU" sz="1400" dirty="0">
                <a:solidFill>
                  <a:schemeClr val="dk1"/>
                </a:solidFill>
              </a:rPr>
              <a:t>. Если поставщики по определённым номенклатурным позициям известны заранее, в плане закупок можно указать поставщиков по таким позициям.</a:t>
            </a:r>
          </a:p>
          <a:p>
            <a:r>
              <a:rPr lang="ru-RU" sz="1400" dirty="0">
                <a:solidFill>
                  <a:schemeClr val="dk1"/>
                </a:solidFill>
              </a:rPr>
              <a:t>План закупок может быть сформирован как на основании заявок, так и самостоятельно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1" y="1318023"/>
            <a:ext cx="8161727" cy="320829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УФИБ">
  <a:themeElements>
    <a:clrScheme name="Default Design 1">
      <a:dk1>
        <a:srgbClr val="000000"/>
      </a:dk1>
      <a:lt1>
        <a:srgbClr val="CAD4CF"/>
      </a:lt1>
      <a:dk2>
        <a:srgbClr val="425462"/>
      </a:dk2>
      <a:lt2>
        <a:srgbClr val="768A7B"/>
      </a:lt2>
      <a:accent1>
        <a:srgbClr val="DE608D"/>
      </a:accent1>
      <a:accent2>
        <a:srgbClr val="35ADE3"/>
      </a:accent2>
      <a:accent3>
        <a:srgbClr val="E1E6E4"/>
      </a:accent3>
      <a:accent4>
        <a:srgbClr val="000000"/>
      </a:accent4>
      <a:accent5>
        <a:srgbClr val="ECB6C5"/>
      </a:accent5>
      <a:accent6>
        <a:srgbClr val="2F9CCE"/>
      </a:accent6>
      <a:hlink>
        <a:srgbClr val="F6AE4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КУФИБ</Template>
  <TotalTime>966</TotalTime>
  <Words>753</Words>
  <Application>Microsoft Office PowerPoint</Application>
  <PresentationFormat>Экран (4:3)</PresentationFormat>
  <Paragraphs>125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КУФИБ</vt:lpstr>
      <vt:lpstr>Линейка «1С-Рейтинг: Финансы и Бюджетирование» Управление закупками предприятия</vt:lpstr>
      <vt:lpstr>Задачи, решаемые для руководства компании</vt:lpstr>
      <vt:lpstr>Структура подсистемы</vt:lpstr>
      <vt:lpstr>Плановая номенклатура</vt:lpstr>
      <vt:lpstr>Планирование закупок и продаж</vt:lpstr>
      <vt:lpstr>Планирование</vt:lpstr>
      <vt:lpstr>Заявка МТС </vt:lpstr>
      <vt:lpstr>Заявка МТС </vt:lpstr>
      <vt:lpstr>План закупок</vt:lpstr>
      <vt:lpstr>Формирование заказов  поставщикам</vt:lpstr>
      <vt:lpstr>Контроль и учет Процесса снабжения</vt:lpstr>
      <vt:lpstr>Контрольные и учетные функции</vt:lpstr>
      <vt:lpstr>Учет цен поставщиков</vt:lpstr>
      <vt:lpstr>Анализ Исполнения заказов</vt:lpstr>
      <vt:lpstr>Аналитические возможности</vt:lpstr>
      <vt:lpstr>Анализ плана закупок </vt:lpstr>
      <vt:lpstr>Анализ исполнения  заказов поставщиков</vt:lpstr>
      <vt:lpstr>Анализ исполнения заявок</vt:lpstr>
      <vt:lpstr>Анализ договора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Михаил</dc:creator>
  <cp:lastModifiedBy>Анастасия Р. Шумакова</cp:lastModifiedBy>
  <cp:revision>56</cp:revision>
  <dcterms:created xsi:type="dcterms:W3CDTF">2013-09-14T19:55:17Z</dcterms:created>
  <dcterms:modified xsi:type="dcterms:W3CDTF">2022-09-26T09:31:17Z</dcterms:modified>
</cp:coreProperties>
</file>