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1"/>
  </p:notesMasterIdLst>
  <p:sldIdLst>
    <p:sldId id="256" r:id="rId2"/>
    <p:sldId id="291" r:id="rId3"/>
    <p:sldId id="307" r:id="rId4"/>
    <p:sldId id="305" r:id="rId5"/>
    <p:sldId id="296" r:id="rId6"/>
    <p:sldId id="293" r:id="rId7"/>
    <p:sldId id="302" r:id="rId8"/>
    <p:sldId id="308" r:id="rId9"/>
    <p:sldId id="301" r:id="rId10"/>
    <p:sldId id="309" r:id="rId11"/>
    <p:sldId id="312" r:id="rId12"/>
    <p:sldId id="306" r:id="rId13"/>
    <p:sldId id="311" r:id="rId14"/>
    <p:sldId id="310" r:id="rId15"/>
    <p:sldId id="314" r:id="rId16"/>
    <p:sldId id="304" r:id="rId17"/>
    <p:sldId id="303" r:id="rId18"/>
    <p:sldId id="295" r:id="rId19"/>
    <p:sldId id="31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852D"/>
    <a:srgbClr val="000066"/>
    <a:srgbClr val="003366"/>
    <a:srgbClr val="2F6ACB"/>
    <a:srgbClr val="3376C7"/>
    <a:srgbClr val="B6E7F6"/>
    <a:srgbClr val="E56D09"/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 showGuides="1">
      <p:cViewPr varScale="1">
        <p:scale>
          <a:sx n="84" d="100"/>
          <a:sy n="84" d="100"/>
        </p:scale>
        <p:origin x="1397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893C3E-C5B2-4C91-BC26-6E4F44D4BB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78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3C3E-C5B2-4C91-BC26-6E4F44D4BB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6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3C3E-C5B2-4C91-BC26-6E4F44D4BB3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7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93C3E-C5B2-4C91-BC26-6E4F44D4BB3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98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477000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28600" y="1828800"/>
            <a:ext cx="5486400" cy="1470025"/>
          </a:xfrm>
        </p:spPr>
        <p:txBody>
          <a:bodyPr/>
          <a:lstStyle>
            <a:lvl1pPr>
              <a:defRPr sz="4400" b="1" cap="none" spc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200400"/>
            <a:ext cx="5472113" cy="457200"/>
          </a:xfrm>
        </p:spPr>
        <p:txBody>
          <a:bodyPr/>
          <a:lstStyle>
            <a:lvl1pPr marL="0" indent="0" algn="dist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048000" y="6477000"/>
            <a:ext cx="3276600" cy="2476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04800" y="6477000"/>
            <a:ext cx="381000" cy="247650"/>
          </a:xfrm>
        </p:spPr>
        <p:txBody>
          <a:bodyPr/>
          <a:lstStyle>
            <a:lvl1pPr>
              <a:defRPr/>
            </a:lvl1pPr>
          </a:lstStyle>
          <a:p>
            <a:fld id="{BB6A5AD8-4B8B-415D-93EF-8E6A25BB3C8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5" descr="D:\Графика\Обои\Панорама - компиляция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0"/>
            <a:ext cx="9144000" cy="692696"/>
          </a:xfrm>
          <a:prstGeom prst="rect">
            <a:avLst/>
          </a:prstGeom>
          <a:noFill/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80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5230F-CF11-4785-87C5-6C120C363A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80200" y="773113"/>
            <a:ext cx="2108200" cy="5581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0838" y="773113"/>
            <a:ext cx="6176962" cy="5581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D4AE60-9D98-41BB-A102-B8124D291E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83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0838" y="1052736"/>
            <a:ext cx="4141787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052736"/>
            <a:ext cx="4143375" cy="530202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E55457D8-DF9D-4B0E-8B4F-DE77033CE6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29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B3A06D72-9CA7-413B-BE35-B261A57E9D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68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980728"/>
            <a:ext cx="8437562" cy="537403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922AB845-D4BE-4535-9DFE-3E230787F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1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475" y="188640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50838" y="908720"/>
            <a:ext cx="8437562" cy="544604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16176AB7-4D2B-491D-87F9-B53023117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8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1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834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29B7-8B91-499D-81B1-4789BCB5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863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208D6-4A4E-40AF-BEF2-5D24D3E5C5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6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6C39C-3CA0-4D55-A926-77983D03B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81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0838" y="1600200"/>
            <a:ext cx="4141787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143375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9569-930E-48D4-B82F-D534CC2776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6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0E46A-883D-4C42-AF67-6CE43E087D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1711D6-0753-4BC9-ACC9-D71AEF9C1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E9534-8DBB-4C64-AF14-F84039590E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07D6-06EA-437D-B9A6-9EB7AE4C2D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0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5C16A-048D-4441-913F-E913FB81EE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93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20" cstate="print">
            <a:lum/>
          </a:blip>
          <a:srcRect/>
          <a:stretch>
            <a:fillRect t="-80000" b="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Rectangle 68"/>
          <p:cNvSpPr>
            <a:spLocks noGrp="1" noChangeArrowheads="1"/>
          </p:cNvSpPr>
          <p:nvPr>
            <p:ph type="body" idx="1"/>
          </p:nvPr>
        </p:nvSpPr>
        <p:spPr bwMode="gray">
          <a:xfrm>
            <a:off x="350838" y="1052736"/>
            <a:ext cx="8437562" cy="53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629400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95" name="Rectangle 71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629400"/>
            <a:ext cx="2133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D834CFE-7EF4-4E42-9602-3F0CA0CFA5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91" name="Rectangle 67"/>
          <p:cNvSpPr>
            <a:spLocks noGrp="1" noChangeArrowheads="1"/>
          </p:cNvSpPr>
          <p:nvPr>
            <p:ph type="title"/>
          </p:nvPr>
        </p:nvSpPr>
        <p:spPr bwMode="gray">
          <a:xfrm>
            <a:off x="371475" y="260648"/>
            <a:ext cx="84010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57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cap="none" spc="0">
          <a:ln w="1905"/>
          <a:solidFill>
            <a:srgbClr val="0066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D-1001308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956" y="4572008"/>
            <a:ext cx="3732292" cy="2162175"/>
          </a:xfrm>
          <a:prstGeom prst="rect">
            <a:avLst/>
          </a:prstGeom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752600"/>
            <a:ext cx="6410340" cy="1576388"/>
          </a:xfrm>
        </p:spPr>
        <p:txBody>
          <a:bodyPr/>
          <a:lstStyle/>
          <a:p>
            <a:r>
              <a:rPr lang="ru-RU" sz="2000" dirty="0" smtClean="0">
                <a:solidFill>
                  <a:schemeClr val="tx1"/>
                </a:solidFill>
              </a:rPr>
              <a:t>Линейка «1С-Рейтинг: Финансы и </a:t>
            </a:r>
            <a:r>
              <a:rPr lang="ru-RU" sz="2000" dirty="0" err="1" smtClean="0">
                <a:solidFill>
                  <a:schemeClr val="tx1"/>
                </a:solidFill>
              </a:rPr>
              <a:t>Бюджетирование</a:t>
            </a:r>
            <a:r>
              <a:rPr lang="ru-RU" sz="2000" dirty="0" smtClean="0">
                <a:solidFill>
                  <a:schemeClr val="tx1"/>
                </a:solidFill>
              </a:rPr>
              <a:t>»</a:t>
            </a: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ru-RU" sz="4800" dirty="0" smtClean="0">
                <a:solidFill>
                  <a:srgbClr val="05852D"/>
                </a:solidFill>
              </a:rPr>
              <a:t>Казначейство</a:t>
            </a:r>
            <a:endParaRPr lang="en-US" sz="4800" dirty="0">
              <a:solidFill>
                <a:srgbClr val="05852D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124200"/>
            <a:ext cx="4572000" cy="381000"/>
          </a:xfrm>
          <a:noFill/>
          <a:ln/>
        </p:spPr>
        <p:txBody>
          <a:bodyPr/>
          <a:lstStyle/>
          <a:p>
            <a:r>
              <a:rPr lang="ru-RU" dirty="0" smtClean="0"/>
              <a:t>управление потоками денежных средств и предотвращение кассовых разрывов</a:t>
            </a:r>
            <a:endParaRPr lang="en-US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448" y="6610358"/>
            <a:ext cx="381000" cy="247650"/>
          </a:xfrm>
        </p:spPr>
        <p:txBody>
          <a:bodyPr/>
          <a:lstStyle/>
          <a:p>
            <a:fld id="{BB6A5AD8-4B8B-415D-93EF-8E6A25BB3C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reeform 577"/>
          <p:cNvSpPr>
            <a:spLocks noEditPoints="1"/>
          </p:cNvSpPr>
          <p:nvPr/>
        </p:nvSpPr>
        <p:spPr bwMode="auto">
          <a:xfrm>
            <a:off x="7206900" y="764704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36512" y="5629063"/>
            <a:ext cx="555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Программные продукты:</a:t>
            </a:r>
          </a:p>
          <a:p>
            <a:r>
              <a:rPr lang="ru-RU" sz="1400" dirty="0" smtClean="0"/>
              <a:t>1С-Рейтинг</a:t>
            </a:r>
            <a:r>
              <a:rPr lang="ru-RU" sz="1400" dirty="0" smtClean="0"/>
              <a:t>: Комплексное </a:t>
            </a:r>
            <a:r>
              <a:rPr lang="ru-RU" sz="1400" dirty="0" smtClean="0"/>
              <a:t>управление финансами и бюджетирование;</a:t>
            </a:r>
          </a:p>
          <a:p>
            <a:r>
              <a:rPr lang="ru-RU" sz="1400" dirty="0" smtClean="0"/>
              <a:t>1С-Рейтинг</a:t>
            </a:r>
            <a:r>
              <a:rPr lang="ru-RU" sz="1400" dirty="0" smtClean="0"/>
              <a:t>: Управление </a:t>
            </a:r>
            <a:r>
              <a:rPr lang="ru-RU" sz="1400" dirty="0" smtClean="0"/>
              <a:t>финансами строительной организации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268760"/>
            <a:ext cx="9144000" cy="5589241"/>
            <a:chOff x="0" y="764704"/>
            <a:chExt cx="9144000" cy="6093297"/>
          </a:xfrm>
        </p:grpSpPr>
        <p:pic>
          <p:nvPicPr>
            <p:cNvPr id="7" name="Рисунок 6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9" name="Заголовок 32"/>
          <p:cNvSpPr txBox="1">
            <a:spLocks/>
          </p:cNvSpPr>
          <p:nvPr/>
        </p:nvSpPr>
        <p:spPr>
          <a:xfrm>
            <a:off x="275406" y="29692"/>
            <a:ext cx="876109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Планируемые поступления </a:t>
            </a:r>
          </a:p>
          <a:p>
            <a:r>
              <a:rPr lang="ru-RU" sz="3600" kern="0" dirty="0">
                <a:solidFill>
                  <a:srgbClr val="05852D"/>
                </a:solidFill>
              </a:rPr>
              <a:t>д</a:t>
            </a:r>
            <a:r>
              <a:rPr lang="ru-RU" sz="3600" kern="0" dirty="0" smtClean="0">
                <a:solidFill>
                  <a:srgbClr val="05852D"/>
                </a:solidFill>
              </a:rPr>
              <a:t>енежных средств</a:t>
            </a:r>
            <a:endParaRPr lang="ru-RU" sz="3600" kern="0" dirty="0">
              <a:solidFill>
                <a:srgbClr val="05852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49450" cy="3977985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971600" y="5312647"/>
            <a:ext cx="6192688" cy="1339471"/>
          </a:xfrm>
          <a:prstGeom prst="wedgeRoundRectCallout">
            <a:avLst>
              <a:gd name="adj1" fmla="val -8021"/>
              <a:gd name="adj2" fmla="val -79414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1600" dirty="0" smtClean="0">
                <a:ln w="1905"/>
                <a:solidFill>
                  <a:schemeClr val="tx1"/>
                </a:solidFill>
              </a:rPr>
              <a:t>Для планирования будущих поступлений денежных средств в подсистеме «Казначейство» имеется специальный документ </a:t>
            </a:r>
            <a:r>
              <a:rPr lang="ru-RU" sz="1600" b="1" dirty="0" smtClean="0">
                <a:ln w="1905"/>
                <a:solidFill>
                  <a:schemeClr val="tx1"/>
                </a:solidFill>
              </a:rPr>
              <a:t>«Планируемые поступления денежных средств». </a:t>
            </a:r>
            <a:r>
              <a:rPr lang="ru-RU" sz="1600" dirty="0" smtClean="0">
                <a:ln w="1905"/>
                <a:solidFill>
                  <a:schemeClr val="tx1"/>
                </a:solidFill>
              </a:rPr>
              <a:t>В документе указывается сумма и источник поступления денежных средств. </a:t>
            </a:r>
            <a:endParaRPr lang="ru-RU" sz="1600" dirty="0">
              <a:ln w="1905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0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10" name="Рисунок 9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Контроль за движением денежных средств 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Казначейство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C39C-3CA0-4D55-A926-77983D03B0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19" name="Рисунок 18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5406" y="44624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Контрольные и учетные функции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8D6-4A4E-40AF-BEF2-5D24D3E5C59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411" name="Freeform 3"/>
          <p:cNvSpPr>
            <a:spLocks/>
          </p:cNvSpPr>
          <p:nvPr/>
        </p:nvSpPr>
        <p:spPr bwMode="gray">
          <a:xfrm flipH="1">
            <a:off x="571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69804"/>
                  <a:invGamma/>
                </a:schemeClr>
              </a:gs>
              <a:gs pos="100000">
                <a:schemeClr val="accent1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gray">
          <a:xfrm>
            <a:off x="2857472" y="22193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shade val="80000"/>
                  <a:invGamma/>
                </a:schemeClr>
              </a:gs>
              <a:gs pos="100000">
                <a:schemeClr val="accent2"/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gray">
          <a:xfrm>
            <a:off x="571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6078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gray">
          <a:xfrm flipH="1">
            <a:off x="2857472" y="4200542"/>
            <a:ext cx="2063750" cy="1728788"/>
          </a:xfrm>
          <a:custGeom>
            <a:avLst/>
            <a:gdLst/>
            <a:ahLst/>
            <a:cxnLst>
              <a:cxn ang="0">
                <a:pos x="303" y="1008"/>
              </a:cxn>
              <a:cxn ang="0">
                <a:pos x="1299" y="1008"/>
              </a:cxn>
              <a:cxn ang="0">
                <a:pos x="1296" y="315"/>
              </a:cxn>
              <a:cxn ang="0">
                <a:pos x="942" y="0"/>
              </a:cxn>
              <a:cxn ang="0">
                <a:pos x="3" y="0"/>
              </a:cxn>
              <a:cxn ang="0">
                <a:pos x="0" y="723"/>
              </a:cxn>
              <a:cxn ang="0">
                <a:pos x="303" y="1008"/>
              </a:cxn>
            </a:cxnLst>
            <a:rect l="0" t="0" r="r" b="b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6275"/>
                  <a:invGamma/>
                </a:schemeClr>
              </a:gs>
            </a:gsLst>
            <a:lin ang="18900000" scaled="1"/>
          </a:gradFill>
          <a:ln w="28575" cmpd="sng">
            <a:solidFill>
              <a:srgbClr val="F8F8F8"/>
            </a:solidFill>
            <a:round/>
            <a:headEnd/>
            <a:tailEnd/>
          </a:ln>
          <a:effectLst>
            <a:outerShdw dist="107763" dir="2700000" algn="ctr" rotWithShape="0">
              <a:srgbClr val="1C1C1C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gray">
          <a:xfrm>
            <a:off x="1698597" y="3036905"/>
            <a:ext cx="2081213" cy="2082800"/>
          </a:xfrm>
          <a:prstGeom prst="ellipse">
            <a:avLst/>
          </a:prstGeom>
          <a:solidFill>
            <a:srgbClr val="FEFFFF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white">
          <a:xfrm>
            <a:off x="673046" y="2357430"/>
            <a:ext cx="1857388" cy="144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Бюджетный контроль заявок</a:t>
            </a:r>
          </a:p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Расчет плана платежей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white">
          <a:xfrm>
            <a:off x="2857488" y="2428868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Контроль наличия средств при фактических операциях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white">
          <a:xfrm>
            <a:off x="611560" y="4572008"/>
            <a:ext cx="200026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Сопоставление фактических операций с плановыми, план-факт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white">
          <a:xfrm>
            <a:off x="2857488" y="4780674"/>
            <a:ext cx="2000264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Контроль наличия плановых разрешений</a:t>
            </a:r>
            <a:endParaRPr lang="en-US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gray">
          <a:xfrm>
            <a:off x="2174246" y="34226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1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gray">
          <a:xfrm>
            <a:off x="3016222" y="3422667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2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gray">
          <a:xfrm>
            <a:off x="2174246" y="433230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4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gray">
          <a:xfrm>
            <a:off x="3016222" y="4332305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3</a:t>
            </a:r>
            <a:endParaRPr lang="en-US" sz="24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7424" name="Text Box 4"/>
          <p:cNvSpPr txBox="1">
            <a:spLocks noChangeArrowheads="1"/>
          </p:cNvSpPr>
          <p:nvPr/>
        </p:nvSpPr>
        <p:spPr bwMode="black">
          <a:xfrm>
            <a:off x="5143472" y="2647144"/>
            <a:ext cx="3929090" cy="2862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Различные контрольные функции, выполняемые как с участием пользователя, так и без, позволяют обеспечить целевое расходование средств и следование одобренным планам при множестве ответственных лиц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7" name="Рисунок 6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9" name="Заголовок 32"/>
          <p:cNvSpPr txBox="1">
            <a:spLocks/>
          </p:cNvSpPr>
          <p:nvPr/>
        </p:nvSpPr>
        <p:spPr>
          <a:xfrm>
            <a:off x="251520" y="18009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Платежный календарь</a:t>
            </a:r>
            <a:endParaRPr lang="ru-RU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6949"/>
            <a:ext cx="5326842" cy="5608806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158408" y="1916832"/>
            <a:ext cx="3528392" cy="2232248"/>
          </a:xfrm>
          <a:prstGeom prst="wedgeRoundRectCallout">
            <a:avLst>
              <a:gd name="adj1" fmla="val -87820"/>
              <a:gd name="adj2" fmla="val 42696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 Для механизмов планирования платежей </a:t>
            </a:r>
            <a:r>
              <a:rPr lang="ru-RU" sz="1600" dirty="0"/>
              <a:t>в </a:t>
            </a:r>
            <a:r>
              <a:rPr lang="ru-RU" sz="1600" dirty="0" smtClean="0"/>
              <a:t>организациях, где не </a:t>
            </a:r>
            <a:r>
              <a:rPr lang="ru-RU" sz="1600" dirty="0"/>
              <a:t>каждый рабочий день </a:t>
            </a:r>
            <a:r>
              <a:rPr lang="ru-RU" sz="1600" dirty="0" smtClean="0"/>
              <a:t>является платежным </a:t>
            </a:r>
            <a:r>
              <a:rPr lang="ru-RU" sz="1600" dirty="0"/>
              <a:t>днем, </a:t>
            </a:r>
            <a:r>
              <a:rPr lang="ru-RU" sz="1600" dirty="0" smtClean="0"/>
              <a:t>имеется возможность настроить график платежных дней. Операции по планированию платежей будут использовать данный график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5591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7" name="Рисунок 6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9" name="Заголовок 32"/>
          <p:cNvSpPr txBox="1">
            <a:spLocks/>
          </p:cNvSpPr>
          <p:nvPr/>
        </p:nvSpPr>
        <p:spPr>
          <a:xfrm>
            <a:off x="275406" y="9525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kern="0" dirty="0" smtClean="0">
                <a:solidFill>
                  <a:srgbClr val="05852D"/>
                </a:solidFill>
              </a:rPr>
              <a:t>Платежный календарь</a:t>
            </a:r>
            <a:endParaRPr lang="ru-RU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89" y="969687"/>
            <a:ext cx="6300555" cy="565971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5220072" y="2276872"/>
            <a:ext cx="3798490" cy="2376264"/>
          </a:xfrm>
          <a:prstGeom prst="wedgeRoundRectCallout">
            <a:avLst>
              <a:gd name="adj1" fmla="val -61385"/>
              <a:gd name="adj2" fmla="val -12063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подсистеме «Казначейство» </a:t>
            </a:r>
            <a:r>
              <a:rPr lang="ru-RU" sz="1600" dirty="0" smtClean="0"/>
              <a:t>имеется </a:t>
            </a:r>
            <a:r>
              <a:rPr lang="ru-RU" sz="1600" dirty="0"/>
              <a:t>возможность спрогнозировать, когда компания будет в состоянии рассчитаться по своим текущим обязательствам. Для выполнения этого прогноза можно сформировать </a:t>
            </a:r>
            <a:r>
              <a:rPr lang="ru-RU" sz="1600" b="1" dirty="0"/>
              <a:t>платежный календарь</a:t>
            </a:r>
            <a:r>
              <a:rPr lang="ru-RU" sz="1600" dirty="0"/>
              <a:t>, с детализацией по </a:t>
            </a:r>
            <a:r>
              <a:rPr lang="ru-RU" sz="1600" dirty="0" smtClean="0"/>
              <a:t>дням.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350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10" name="Рисунок 9" descr="ID-10013082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Анализ движения денежных средств 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Казначейство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C39C-3CA0-4D55-A926-77983D03B0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23" name="Рисунок 22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0" name="Freeform 2"/>
          <p:cNvSpPr>
            <a:spLocks/>
          </p:cNvSpPr>
          <p:nvPr/>
        </p:nvSpPr>
        <p:spPr bwMode="gray">
          <a:xfrm>
            <a:off x="1357290" y="4572008"/>
            <a:ext cx="2824185" cy="64294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Freeform 3"/>
          <p:cNvSpPr>
            <a:spLocks/>
          </p:cNvSpPr>
          <p:nvPr/>
        </p:nvSpPr>
        <p:spPr bwMode="gray">
          <a:xfrm>
            <a:off x="4429124" y="3652850"/>
            <a:ext cx="366713" cy="1562100"/>
          </a:xfrm>
          <a:custGeom>
            <a:avLst/>
            <a:gdLst/>
            <a:ahLst/>
            <a:cxnLst>
              <a:cxn ang="0">
                <a:pos x="37" y="1"/>
              </a:cxn>
              <a:cxn ang="0">
                <a:pos x="45" y="472"/>
              </a:cxn>
              <a:cxn ang="0">
                <a:pos x="0" y="474"/>
              </a:cxn>
              <a:cxn ang="0">
                <a:pos x="72" y="604"/>
              </a:cxn>
              <a:cxn ang="0">
                <a:pos x="142" y="474"/>
              </a:cxn>
              <a:cxn ang="0">
                <a:pos x="100" y="474"/>
              </a:cxn>
              <a:cxn ang="0">
                <a:pos x="99" y="0"/>
              </a:cxn>
              <a:cxn ang="0">
                <a:pos x="37" y="1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2" name="Freeform 4"/>
          <p:cNvSpPr>
            <a:spLocks/>
          </p:cNvSpPr>
          <p:nvPr/>
        </p:nvSpPr>
        <p:spPr bwMode="gray">
          <a:xfrm flipH="1">
            <a:off x="5029216" y="4500570"/>
            <a:ext cx="3114684" cy="7143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2" y="202"/>
              </a:cxn>
              <a:cxn ang="0">
                <a:pos x="577" y="202"/>
              </a:cxn>
              <a:cxn ang="0">
                <a:pos x="637" y="249"/>
              </a:cxn>
              <a:cxn ang="0">
                <a:pos x="639" y="402"/>
              </a:cxn>
              <a:cxn ang="0">
                <a:pos x="598" y="400"/>
              </a:cxn>
              <a:cxn ang="0">
                <a:pos x="669" y="532"/>
              </a:cxn>
              <a:cxn ang="0">
                <a:pos x="735" y="402"/>
              </a:cxn>
              <a:cxn ang="0">
                <a:pos x="696" y="402"/>
              </a:cxn>
              <a:cxn ang="0">
                <a:pos x="694" y="226"/>
              </a:cxn>
              <a:cxn ang="0">
                <a:pos x="616" y="150"/>
              </a:cxn>
              <a:cxn ang="0">
                <a:pos x="335" y="149"/>
              </a:cxn>
              <a:cxn ang="0">
                <a:pos x="69" y="0"/>
              </a:cxn>
              <a:cxn ang="0">
                <a:pos x="0" y="0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alpha val="0"/>
                </a:schemeClr>
              </a:gs>
              <a:gs pos="100000">
                <a:schemeClr val="tx1">
                  <a:alpha val="60001"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4282" y="2428868"/>
            <a:ext cx="2643206" cy="2143140"/>
            <a:chOff x="4320" y="1152"/>
            <a:chExt cx="414" cy="402"/>
          </a:xfrm>
        </p:grpSpPr>
        <p:sp>
          <p:nvSpPr>
            <p:cNvPr id="32774" name="AutoShape 6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6" name="Rectangle 8"/>
          <p:cNvSpPr>
            <a:spLocks noChangeArrowheads="1"/>
          </p:cNvSpPr>
          <p:nvPr/>
        </p:nvSpPr>
        <p:spPr bwMode="gray">
          <a:xfrm>
            <a:off x="214282" y="2490140"/>
            <a:ext cx="264320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Отчетность по планируемым платежам и поступлениям. План-факт</a:t>
            </a:r>
            <a:endParaRPr lang="en-US" sz="2400" b="1" dirty="0">
              <a:solidFill>
                <a:srgbClr val="FFFFFF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86116" y="2428868"/>
            <a:ext cx="2643206" cy="2143140"/>
            <a:chOff x="4320" y="1152"/>
            <a:chExt cx="414" cy="402"/>
          </a:xfrm>
        </p:grpSpPr>
        <p:sp>
          <p:nvSpPr>
            <p:cNvPr id="32778" name="AutoShape 10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357950" y="2438393"/>
            <a:ext cx="2643206" cy="2143140"/>
            <a:chOff x="4320" y="1152"/>
            <a:chExt cx="414" cy="402"/>
          </a:xfrm>
        </p:grpSpPr>
        <p:sp>
          <p:nvSpPr>
            <p:cNvPr id="32781" name="AutoShape 13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83" name="Rectangle 15"/>
          <p:cNvSpPr>
            <a:spLocks noChangeArrowheads="1"/>
          </p:cNvSpPr>
          <p:nvPr/>
        </p:nvSpPr>
        <p:spPr bwMode="gray">
          <a:xfrm>
            <a:off x="3357554" y="2500306"/>
            <a:ext cx="2428892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Анализ доступности денежных средств, их структуры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gray">
          <a:xfrm>
            <a:off x="6357950" y="2357430"/>
            <a:ext cx="264320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  <a:flatTx/>
          </a:bodyPr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Отчетность по состоянию и движению ДС с большой степенью детализации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black">
          <a:xfrm>
            <a:off x="357158" y="1428736"/>
            <a:ext cx="8429684" cy="10064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10000"/>
              </a:lnSpc>
            </a:pPr>
            <a:r>
              <a:rPr lang="ru-RU" b="1" dirty="0" smtClean="0"/>
              <a:t>Отчеты казначейства позволяют анализировать не только прошлое и текущее состояние денежных средств, но и планируемое, принимать решения по использованию ДС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ltGray">
          <a:xfrm>
            <a:off x="1684358" y="5195888"/>
            <a:ext cx="5888038" cy="97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chemeClr val="accent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1779608" y="5291752"/>
            <a:ext cx="572135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buClr>
                <a:srgbClr val="D7181F"/>
              </a:buClr>
              <a:buFont typeface="Wingdings" pitchFamily="2" charset="2"/>
              <a:buNone/>
            </a:pPr>
            <a:r>
              <a:rPr lang="ru-RU" b="1" dirty="0" smtClean="0">
                <a:solidFill>
                  <a:srgbClr val="1C1C1C"/>
                </a:solidFill>
              </a:rPr>
              <a:t>Отчетность обеспечивает разносторонний анализ плановых и фактических движений ДС, составлять платежный календарь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32788" name="Rectangle 20"/>
          <p:cNvSpPr>
            <a:spLocks noGrp="1" noChangeArrowheads="1"/>
          </p:cNvSpPr>
          <p:nvPr>
            <p:ph type="title"/>
          </p:nvPr>
        </p:nvSpPr>
        <p:spPr>
          <a:xfrm>
            <a:off x="275406" y="28987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Аналитические возможности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8D6-4A4E-40AF-BEF2-5D24D3E5C5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9" name="Рисунок 8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7" name="Заголовок 32"/>
          <p:cNvSpPr txBox="1">
            <a:spLocks/>
          </p:cNvSpPr>
          <p:nvPr/>
        </p:nvSpPr>
        <p:spPr>
          <a:xfrm>
            <a:off x="281235" y="46266"/>
            <a:ext cx="8971285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Формирование плана платежей</a:t>
            </a:r>
            <a:endParaRPr lang="ru-RU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0" y="967712"/>
            <a:ext cx="6854073" cy="5687280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5724128" y="1616168"/>
            <a:ext cx="3302751" cy="3274050"/>
          </a:xfrm>
          <a:prstGeom prst="wedgeRoundRectCallout">
            <a:avLst>
              <a:gd name="adj1" fmla="val -63532"/>
              <a:gd name="adj2" fmla="val 20589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анализа предстоящих платежей в общей массе предназначен специальный мастер, который позволяет определить, какие из заявленных платежей компания в состоянии </a:t>
            </a:r>
            <a:r>
              <a:rPr lang="ru-RU" sz="1400" dirty="0" smtClean="0"/>
              <a:t>выполнить на </a:t>
            </a:r>
            <a:r>
              <a:rPr lang="ru-RU" sz="1400" b="1" dirty="0"/>
              <a:t>определенную дату</a:t>
            </a:r>
            <a:r>
              <a:rPr lang="ru-RU" sz="1400" dirty="0"/>
              <a:t>, проанализировать динамику изменения движения денежных </a:t>
            </a:r>
            <a:r>
              <a:rPr lang="ru-RU" sz="1400" dirty="0" smtClean="0"/>
              <a:t>средств по </a:t>
            </a:r>
            <a:r>
              <a:rPr lang="ru-RU" sz="1400" dirty="0"/>
              <a:t>кассам или банковским счетам в случае удовлетворения всех имеющихся заявок</a:t>
            </a:r>
            <a:r>
              <a:rPr lang="ru-RU" sz="1400" dirty="0" smtClean="0"/>
              <a:t>. Этот механизм позволяет предотвращать кассовые разрывы.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1196752"/>
            <a:ext cx="9144000" cy="5661249"/>
            <a:chOff x="0" y="764704"/>
            <a:chExt cx="9144000" cy="6093297"/>
          </a:xfrm>
        </p:grpSpPr>
        <p:pic>
          <p:nvPicPr>
            <p:cNvPr id="9" name="Рисунок 8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7" name="Заголовок 32"/>
          <p:cNvSpPr txBox="1">
            <a:spLocks/>
          </p:cNvSpPr>
          <p:nvPr/>
        </p:nvSpPr>
        <p:spPr>
          <a:xfrm>
            <a:off x="288032" y="18009"/>
            <a:ext cx="925252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Анализ доступности денежных средств</a:t>
            </a:r>
            <a:endParaRPr lang="ru-RU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7" y="1574801"/>
            <a:ext cx="8695173" cy="3368332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95536" y="5082615"/>
            <a:ext cx="6984776" cy="1549022"/>
          </a:xfrm>
          <a:prstGeom prst="wedgeRoundRectCallout">
            <a:avLst>
              <a:gd name="adj1" fmla="val -19259"/>
              <a:gd name="adj2" fmla="val -6514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Для оперативного анализа и контроля остатков движения денежных средств в системе имеется специальный отчет </a:t>
            </a:r>
            <a:r>
              <a:rPr lang="ru-RU" sz="1400" b="1" dirty="0"/>
              <a:t>«Анализ доступности денежных средств». </a:t>
            </a:r>
            <a:r>
              <a:rPr lang="ru-RU" sz="1400" dirty="0"/>
              <a:t>Данный отчет предназначен для анализа информации по: остаткам денежных средств на расчетных счетах или в кассах, зарезервированным по заявкам денежным средствам, ожидаемым к поступлению платежам и анализу по выписанным </a:t>
            </a:r>
            <a:r>
              <a:rPr lang="ru-RU" sz="1400" dirty="0" smtClean="0"/>
              <a:t>и неоплаченным платежным </a:t>
            </a:r>
            <a:r>
              <a:rPr lang="ru-RU" sz="1400" dirty="0"/>
              <a:t>документам.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12" name="Рисунок 11" descr="ID-10013082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>
          <a:xfrm>
            <a:off x="8604448" y="6610358"/>
            <a:ext cx="381000" cy="247650"/>
          </a:xfrm>
        </p:spPr>
        <p:txBody>
          <a:bodyPr/>
          <a:lstStyle/>
          <a:p>
            <a:fld id="{BB6A5AD8-4B8B-415D-93EF-8E6A25BB3C8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Freeform 577"/>
          <p:cNvSpPr>
            <a:spLocks noEditPoints="1"/>
          </p:cNvSpPr>
          <p:nvPr/>
        </p:nvSpPr>
        <p:spPr bwMode="auto">
          <a:xfrm>
            <a:off x="7223467" y="836712"/>
            <a:ext cx="1885037" cy="350837"/>
          </a:xfrm>
          <a:custGeom>
            <a:avLst/>
            <a:gdLst>
              <a:gd name="T0" fmla="*/ 2147483647 w 4256"/>
              <a:gd name="T1" fmla="*/ 2147483647 h 858"/>
              <a:gd name="T2" fmla="*/ 2147483647 w 4256"/>
              <a:gd name="T3" fmla="*/ 2147483647 h 858"/>
              <a:gd name="T4" fmla="*/ 2147483647 w 4256"/>
              <a:gd name="T5" fmla="*/ 2147483647 h 858"/>
              <a:gd name="T6" fmla="*/ 2147483647 w 4256"/>
              <a:gd name="T7" fmla="*/ 2147483647 h 858"/>
              <a:gd name="T8" fmla="*/ 2147483647 w 4256"/>
              <a:gd name="T9" fmla="*/ 2147483647 h 858"/>
              <a:gd name="T10" fmla="*/ 2147483647 w 4256"/>
              <a:gd name="T11" fmla="*/ 2147483647 h 858"/>
              <a:gd name="T12" fmla="*/ 2147483647 w 4256"/>
              <a:gd name="T13" fmla="*/ 2147483647 h 858"/>
              <a:gd name="T14" fmla="*/ 2147483647 w 4256"/>
              <a:gd name="T15" fmla="*/ 2147483647 h 858"/>
              <a:gd name="T16" fmla="*/ 2147483647 w 4256"/>
              <a:gd name="T17" fmla="*/ 2147483647 h 858"/>
              <a:gd name="T18" fmla="*/ 2147483647 w 4256"/>
              <a:gd name="T19" fmla="*/ 2147483647 h 858"/>
              <a:gd name="T20" fmla="*/ 2147483647 w 4256"/>
              <a:gd name="T21" fmla="*/ 2147483647 h 858"/>
              <a:gd name="T22" fmla="*/ 2147483647 w 4256"/>
              <a:gd name="T23" fmla="*/ 2147483647 h 858"/>
              <a:gd name="T24" fmla="*/ 2147483647 w 4256"/>
              <a:gd name="T25" fmla="*/ 2147483647 h 858"/>
              <a:gd name="T26" fmla="*/ 2147483647 w 4256"/>
              <a:gd name="T27" fmla="*/ 2147483647 h 858"/>
              <a:gd name="T28" fmla="*/ 2147483647 w 4256"/>
              <a:gd name="T29" fmla="*/ 2147483647 h 858"/>
              <a:gd name="T30" fmla="*/ 2147483647 w 4256"/>
              <a:gd name="T31" fmla="*/ 2147483647 h 858"/>
              <a:gd name="T32" fmla="*/ 2147483647 w 4256"/>
              <a:gd name="T33" fmla="*/ 2147483647 h 858"/>
              <a:gd name="T34" fmla="*/ 2147483647 w 4256"/>
              <a:gd name="T35" fmla="*/ 2147483647 h 858"/>
              <a:gd name="T36" fmla="*/ 2147483647 w 4256"/>
              <a:gd name="T37" fmla="*/ 2147483647 h 858"/>
              <a:gd name="T38" fmla="*/ 2147483647 w 4256"/>
              <a:gd name="T39" fmla="*/ 2147483647 h 858"/>
              <a:gd name="T40" fmla="*/ 2147483647 w 4256"/>
              <a:gd name="T41" fmla="*/ 2147483647 h 858"/>
              <a:gd name="T42" fmla="*/ 2147483647 w 4256"/>
              <a:gd name="T43" fmla="*/ 2147483647 h 858"/>
              <a:gd name="T44" fmla="*/ 2147483647 w 4256"/>
              <a:gd name="T45" fmla="*/ 2147483647 h 858"/>
              <a:gd name="T46" fmla="*/ 2147483647 w 4256"/>
              <a:gd name="T47" fmla="*/ 2147483647 h 858"/>
              <a:gd name="T48" fmla="*/ 2147483647 w 4256"/>
              <a:gd name="T49" fmla="*/ 2147483647 h 858"/>
              <a:gd name="T50" fmla="*/ 2147483647 w 4256"/>
              <a:gd name="T51" fmla="*/ 2147483647 h 858"/>
              <a:gd name="T52" fmla="*/ 2147483647 w 4256"/>
              <a:gd name="T53" fmla="*/ 2147483647 h 858"/>
              <a:gd name="T54" fmla="*/ 2147483647 w 4256"/>
              <a:gd name="T55" fmla="*/ 2147483647 h 858"/>
              <a:gd name="T56" fmla="*/ 2147483647 w 4256"/>
              <a:gd name="T57" fmla="*/ 2147483647 h 858"/>
              <a:gd name="T58" fmla="*/ 2147483647 w 4256"/>
              <a:gd name="T59" fmla="*/ 2147483647 h 858"/>
              <a:gd name="T60" fmla="*/ 2147483647 w 4256"/>
              <a:gd name="T61" fmla="*/ 2147483647 h 858"/>
              <a:gd name="T62" fmla="*/ 2147483647 w 4256"/>
              <a:gd name="T63" fmla="*/ 2147483647 h 858"/>
              <a:gd name="T64" fmla="*/ 2147483647 w 4256"/>
              <a:gd name="T65" fmla="*/ 2147483647 h 858"/>
              <a:gd name="T66" fmla="*/ 2147483647 w 4256"/>
              <a:gd name="T67" fmla="*/ 2147483647 h 858"/>
              <a:gd name="T68" fmla="*/ 2147483647 w 4256"/>
              <a:gd name="T69" fmla="*/ 2147483647 h 858"/>
              <a:gd name="T70" fmla="*/ 2147483647 w 4256"/>
              <a:gd name="T71" fmla="*/ 2147483647 h 858"/>
              <a:gd name="T72" fmla="*/ 2147483647 w 4256"/>
              <a:gd name="T73" fmla="*/ 2147483647 h 858"/>
              <a:gd name="T74" fmla="*/ 2147483647 w 4256"/>
              <a:gd name="T75" fmla="*/ 2147483647 h 858"/>
              <a:gd name="T76" fmla="*/ 2147483647 w 4256"/>
              <a:gd name="T77" fmla="*/ 2147483647 h 858"/>
              <a:gd name="T78" fmla="*/ 2147483647 w 4256"/>
              <a:gd name="T79" fmla="*/ 2147483647 h 858"/>
              <a:gd name="T80" fmla="*/ 2147483647 w 4256"/>
              <a:gd name="T81" fmla="*/ 2147483647 h 858"/>
              <a:gd name="T82" fmla="*/ 2147483647 w 4256"/>
              <a:gd name="T83" fmla="*/ 2147483647 h 858"/>
              <a:gd name="T84" fmla="*/ 2147483647 w 4256"/>
              <a:gd name="T85" fmla="*/ 2147483647 h 858"/>
              <a:gd name="T86" fmla="*/ 2147483647 w 4256"/>
              <a:gd name="T87" fmla="*/ 2147483647 h 858"/>
              <a:gd name="T88" fmla="*/ 2147483647 w 4256"/>
              <a:gd name="T89" fmla="*/ 2147483647 h 858"/>
              <a:gd name="T90" fmla="*/ 2147483647 w 4256"/>
              <a:gd name="T91" fmla="*/ 2147483647 h 858"/>
              <a:gd name="T92" fmla="*/ 2147483647 w 4256"/>
              <a:gd name="T93" fmla="*/ 2147483647 h 858"/>
              <a:gd name="T94" fmla="*/ 2147483647 w 4256"/>
              <a:gd name="T95" fmla="*/ 2147483647 h 858"/>
              <a:gd name="T96" fmla="*/ 2147483647 w 4256"/>
              <a:gd name="T97" fmla="*/ 2147483647 h 858"/>
              <a:gd name="T98" fmla="*/ 2147483647 w 4256"/>
              <a:gd name="T99" fmla="*/ 2147483647 h 858"/>
              <a:gd name="T100" fmla="*/ 2147483647 w 4256"/>
              <a:gd name="T101" fmla="*/ 2147483647 h 858"/>
              <a:gd name="T102" fmla="*/ 2147483647 w 4256"/>
              <a:gd name="T103" fmla="*/ 2147483647 h 858"/>
              <a:gd name="T104" fmla="*/ 2147483647 w 4256"/>
              <a:gd name="T105" fmla="*/ 2147483647 h 858"/>
              <a:gd name="T106" fmla="*/ 2147483647 w 4256"/>
              <a:gd name="T107" fmla="*/ 2147483647 h 858"/>
              <a:gd name="T108" fmla="*/ 2147483647 w 4256"/>
              <a:gd name="T109" fmla="*/ 2147483647 h 858"/>
              <a:gd name="T110" fmla="*/ 2147483647 w 4256"/>
              <a:gd name="T111" fmla="*/ 2147483647 h 85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56"/>
              <a:gd name="T169" fmla="*/ 0 h 858"/>
              <a:gd name="T170" fmla="*/ 4256 w 4256"/>
              <a:gd name="T171" fmla="*/ 858 h 85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56" h="858">
                <a:moveTo>
                  <a:pt x="85" y="843"/>
                </a:moveTo>
                <a:lnTo>
                  <a:pt x="85" y="308"/>
                </a:lnTo>
                <a:lnTo>
                  <a:pt x="0" y="308"/>
                </a:lnTo>
                <a:lnTo>
                  <a:pt x="0" y="223"/>
                </a:lnTo>
                <a:lnTo>
                  <a:pt x="11" y="223"/>
                </a:lnTo>
                <a:lnTo>
                  <a:pt x="21" y="221"/>
                </a:lnTo>
                <a:lnTo>
                  <a:pt x="31" y="219"/>
                </a:lnTo>
                <a:lnTo>
                  <a:pt x="41" y="217"/>
                </a:lnTo>
                <a:lnTo>
                  <a:pt x="51" y="215"/>
                </a:lnTo>
                <a:lnTo>
                  <a:pt x="59" y="211"/>
                </a:lnTo>
                <a:lnTo>
                  <a:pt x="68" y="206"/>
                </a:lnTo>
                <a:lnTo>
                  <a:pt x="76" y="202"/>
                </a:lnTo>
                <a:lnTo>
                  <a:pt x="84" y="197"/>
                </a:lnTo>
                <a:lnTo>
                  <a:pt x="91" y="190"/>
                </a:lnTo>
                <a:lnTo>
                  <a:pt x="97" y="184"/>
                </a:lnTo>
                <a:lnTo>
                  <a:pt x="103" y="177"/>
                </a:lnTo>
                <a:lnTo>
                  <a:pt x="109" y="170"/>
                </a:lnTo>
                <a:lnTo>
                  <a:pt x="113" y="161"/>
                </a:lnTo>
                <a:lnTo>
                  <a:pt x="116" y="152"/>
                </a:lnTo>
                <a:lnTo>
                  <a:pt x="120" y="144"/>
                </a:lnTo>
                <a:lnTo>
                  <a:pt x="242" y="144"/>
                </a:lnTo>
                <a:lnTo>
                  <a:pt x="242" y="843"/>
                </a:lnTo>
                <a:lnTo>
                  <a:pt x="85" y="843"/>
                </a:lnTo>
                <a:close/>
                <a:moveTo>
                  <a:pt x="352" y="310"/>
                </a:moveTo>
                <a:lnTo>
                  <a:pt x="353" y="290"/>
                </a:lnTo>
                <a:lnTo>
                  <a:pt x="355" y="269"/>
                </a:lnTo>
                <a:lnTo>
                  <a:pt x="359" y="251"/>
                </a:lnTo>
                <a:lnTo>
                  <a:pt x="364" y="233"/>
                </a:lnTo>
                <a:lnTo>
                  <a:pt x="370" y="217"/>
                </a:lnTo>
                <a:lnTo>
                  <a:pt x="379" y="202"/>
                </a:lnTo>
                <a:lnTo>
                  <a:pt x="389" y="188"/>
                </a:lnTo>
                <a:lnTo>
                  <a:pt x="400" y="175"/>
                </a:lnTo>
                <a:lnTo>
                  <a:pt x="413" y="164"/>
                </a:lnTo>
                <a:lnTo>
                  <a:pt x="426" y="154"/>
                </a:lnTo>
                <a:lnTo>
                  <a:pt x="441" y="146"/>
                </a:lnTo>
                <a:lnTo>
                  <a:pt x="457" y="139"/>
                </a:lnTo>
                <a:lnTo>
                  <a:pt x="473" y="134"/>
                </a:lnTo>
                <a:lnTo>
                  <a:pt x="492" y="131"/>
                </a:lnTo>
                <a:lnTo>
                  <a:pt x="510" y="127"/>
                </a:lnTo>
                <a:lnTo>
                  <a:pt x="530" y="127"/>
                </a:lnTo>
                <a:lnTo>
                  <a:pt x="553" y="127"/>
                </a:lnTo>
                <a:lnTo>
                  <a:pt x="574" y="130"/>
                </a:lnTo>
                <a:lnTo>
                  <a:pt x="594" y="133"/>
                </a:lnTo>
                <a:lnTo>
                  <a:pt x="612" y="138"/>
                </a:lnTo>
                <a:lnTo>
                  <a:pt x="629" y="144"/>
                </a:lnTo>
                <a:lnTo>
                  <a:pt x="645" y="151"/>
                </a:lnTo>
                <a:lnTo>
                  <a:pt x="659" y="160"/>
                </a:lnTo>
                <a:lnTo>
                  <a:pt x="672" y="170"/>
                </a:lnTo>
                <a:lnTo>
                  <a:pt x="677" y="176"/>
                </a:lnTo>
                <a:lnTo>
                  <a:pt x="683" y="181"/>
                </a:lnTo>
                <a:lnTo>
                  <a:pt x="688" y="188"/>
                </a:lnTo>
                <a:lnTo>
                  <a:pt x="693" y="196"/>
                </a:lnTo>
                <a:lnTo>
                  <a:pt x="697" y="203"/>
                </a:lnTo>
                <a:lnTo>
                  <a:pt x="701" y="212"/>
                </a:lnTo>
                <a:lnTo>
                  <a:pt x="704" y="220"/>
                </a:lnTo>
                <a:lnTo>
                  <a:pt x="708" y="229"/>
                </a:lnTo>
                <a:lnTo>
                  <a:pt x="713" y="248"/>
                </a:lnTo>
                <a:lnTo>
                  <a:pt x="717" y="271"/>
                </a:lnTo>
                <a:lnTo>
                  <a:pt x="720" y="295"/>
                </a:lnTo>
                <a:lnTo>
                  <a:pt x="720" y="320"/>
                </a:lnTo>
                <a:lnTo>
                  <a:pt x="720" y="387"/>
                </a:lnTo>
                <a:lnTo>
                  <a:pt x="562" y="387"/>
                </a:lnTo>
                <a:lnTo>
                  <a:pt x="562" y="261"/>
                </a:lnTo>
                <a:lnTo>
                  <a:pt x="561" y="254"/>
                </a:lnTo>
                <a:lnTo>
                  <a:pt x="560" y="246"/>
                </a:lnTo>
                <a:lnTo>
                  <a:pt x="557" y="240"/>
                </a:lnTo>
                <a:lnTo>
                  <a:pt x="554" y="236"/>
                </a:lnTo>
                <a:lnTo>
                  <a:pt x="551" y="231"/>
                </a:lnTo>
                <a:lnTo>
                  <a:pt x="547" y="229"/>
                </a:lnTo>
                <a:lnTo>
                  <a:pt x="541" y="227"/>
                </a:lnTo>
                <a:lnTo>
                  <a:pt x="535" y="227"/>
                </a:lnTo>
                <a:lnTo>
                  <a:pt x="530" y="227"/>
                </a:lnTo>
                <a:lnTo>
                  <a:pt x="525" y="229"/>
                </a:lnTo>
                <a:lnTo>
                  <a:pt x="521" y="232"/>
                </a:lnTo>
                <a:lnTo>
                  <a:pt x="516" y="236"/>
                </a:lnTo>
                <a:lnTo>
                  <a:pt x="512" y="241"/>
                </a:lnTo>
                <a:lnTo>
                  <a:pt x="510" y="247"/>
                </a:lnTo>
                <a:lnTo>
                  <a:pt x="508" y="254"/>
                </a:lnTo>
                <a:lnTo>
                  <a:pt x="508" y="261"/>
                </a:lnTo>
                <a:lnTo>
                  <a:pt x="508" y="721"/>
                </a:lnTo>
                <a:lnTo>
                  <a:pt x="508" y="729"/>
                </a:lnTo>
                <a:lnTo>
                  <a:pt x="510" y="735"/>
                </a:lnTo>
                <a:lnTo>
                  <a:pt x="512" y="742"/>
                </a:lnTo>
                <a:lnTo>
                  <a:pt x="516" y="746"/>
                </a:lnTo>
                <a:lnTo>
                  <a:pt x="521" y="750"/>
                </a:lnTo>
                <a:lnTo>
                  <a:pt x="525" y="753"/>
                </a:lnTo>
                <a:lnTo>
                  <a:pt x="530" y="755"/>
                </a:lnTo>
                <a:lnTo>
                  <a:pt x="535" y="756"/>
                </a:lnTo>
                <a:lnTo>
                  <a:pt x="541" y="755"/>
                </a:lnTo>
                <a:lnTo>
                  <a:pt x="547" y="753"/>
                </a:lnTo>
                <a:lnTo>
                  <a:pt x="551" y="750"/>
                </a:lnTo>
                <a:lnTo>
                  <a:pt x="554" y="747"/>
                </a:lnTo>
                <a:lnTo>
                  <a:pt x="557" y="742"/>
                </a:lnTo>
                <a:lnTo>
                  <a:pt x="560" y="736"/>
                </a:lnTo>
                <a:lnTo>
                  <a:pt x="561" y="729"/>
                </a:lnTo>
                <a:lnTo>
                  <a:pt x="562" y="721"/>
                </a:lnTo>
                <a:lnTo>
                  <a:pt x="562" y="578"/>
                </a:lnTo>
                <a:lnTo>
                  <a:pt x="720" y="578"/>
                </a:lnTo>
                <a:lnTo>
                  <a:pt x="720" y="680"/>
                </a:lnTo>
                <a:lnTo>
                  <a:pt x="720" y="702"/>
                </a:lnTo>
                <a:lnTo>
                  <a:pt x="717" y="722"/>
                </a:lnTo>
                <a:lnTo>
                  <a:pt x="714" y="742"/>
                </a:lnTo>
                <a:lnTo>
                  <a:pt x="710" y="759"/>
                </a:lnTo>
                <a:lnTo>
                  <a:pt x="704" y="775"/>
                </a:lnTo>
                <a:lnTo>
                  <a:pt x="697" y="790"/>
                </a:lnTo>
                <a:lnTo>
                  <a:pt x="689" y="803"/>
                </a:lnTo>
                <a:lnTo>
                  <a:pt x="680" y="815"/>
                </a:lnTo>
                <a:lnTo>
                  <a:pt x="674" y="819"/>
                </a:lnTo>
                <a:lnTo>
                  <a:pt x="669" y="825"/>
                </a:lnTo>
                <a:lnTo>
                  <a:pt x="662" y="829"/>
                </a:lnTo>
                <a:lnTo>
                  <a:pt x="656" y="833"/>
                </a:lnTo>
                <a:lnTo>
                  <a:pt x="641" y="841"/>
                </a:lnTo>
                <a:lnTo>
                  <a:pt x="623" y="848"/>
                </a:lnTo>
                <a:lnTo>
                  <a:pt x="604" y="852"/>
                </a:lnTo>
                <a:lnTo>
                  <a:pt x="583" y="855"/>
                </a:lnTo>
                <a:lnTo>
                  <a:pt x="560" y="857"/>
                </a:lnTo>
                <a:lnTo>
                  <a:pt x="535" y="858"/>
                </a:lnTo>
                <a:lnTo>
                  <a:pt x="517" y="857"/>
                </a:lnTo>
                <a:lnTo>
                  <a:pt x="501" y="857"/>
                </a:lnTo>
                <a:lnTo>
                  <a:pt x="486" y="855"/>
                </a:lnTo>
                <a:lnTo>
                  <a:pt x="471" y="853"/>
                </a:lnTo>
                <a:lnTo>
                  <a:pt x="458" y="851"/>
                </a:lnTo>
                <a:lnTo>
                  <a:pt x="445" y="846"/>
                </a:lnTo>
                <a:lnTo>
                  <a:pt x="434" y="843"/>
                </a:lnTo>
                <a:lnTo>
                  <a:pt x="423" y="838"/>
                </a:lnTo>
                <a:lnTo>
                  <a:pt x="414" y="832"/>
                </a:lnTo>
                <a:lnTo>
                  <a:pt x="405" y="827"/>
                </a:lnTo>
                <a:lnTo>
                  <a:pt x="398" y="820"/>
                </a:lnTo>
                <a:lnTo>
                  <a:pt x="390" y="813"/>
                </a:lnTo>
                <a:lnTo>
                  <a:pt x="383" y="805"/>
                </a:lnTo>
                <a:lnTo>
                  <a:pt x="377" y="798"/>
                </a:lnTo>
                <a:lnTo>
                  <a:pt x="373" y="788"/>
                </a:lnTo>
                <a:lnTo>
                  <a:pt x="368" y="779"/>
                </a:lnTo>
                <a:lnTo>
                  <a:pt x="364" y="769"/>
                </a:lnTo>
                <a:lnTo>
                  <a:pt x="361" y="758"/>
                </a:lnTo>
                <a:lnTo>
                  <a:pt x="359" y="747"/>
                </a:lnTo>
                <a:lnTo>
                  <a:pt x="356" y="735"/>
                </a:lnTo>
                <a:lnTo>
                  <a:pt x="354" y="722"/>
                </a:lnTo>
                <a:lnTo>
                  <a:pt x="353" y="708"/>
                </a:lnTo>
                <a:lnTo>
                  <a:pt x="352" y="694"/>
                </a:lnTo>
                <a:lnTo>
                  <a:pt x="352" y="680"/>
                </a:lnTo>
                <a:lnTo>
                  <a:pt x="352" y="310"/>
                </a:lnTo>
                <a:close/>
                <a:moveTo>
                  <a:pt x="813" y="542"/>
                </a:moveTo>
                <a:lnTo>
                  <a:pt x="813" y="447"/>
                </a:lnTo>
                <a:lnTo>
                  <a:pt x="1009" y="447"/>
                </a:lnTo>
                <a:lnTo>
                  <a:pt x="1009" y="542"/>
                </a:lnTo>
                <a:lnTo>
                  <a:pt x="813" y="542"/>
                </a:lnTo>
                <a:close/>
                <a:moveTo>
                  <a:pt x="1142" y="843"/>
                </a:moveTo>
                <a:lnTo>
                  <a:pt x="1142" y="144"/>
                </a:lnTo>
                <a:lnTo>
                  <a:pt x="1328" y="144"/>
                </a:lnTo>
                <a:lnTo>
                  <a:pt x="1350" y="145"/>
                </a:lnTo>
                <a:lnTo>
                  <a:pt x="1371" y="146"/>
                </a:lnTo>
                <a:lnTo>
                  <a:pt x="1391" y="148"/>
                </a:lnTo>
                <a:lnTo>
                  <a:pt x="1408" y="151"/>
                </a:lnTo>
                <a:lnTo>
                  <a:pt x="1425" y="157"/>
                </a:lnTo>
                <a:lnTo>
                  <a:pt x="1441" y="162"/>
                </a:lnTo>
                <a:lnTo>
                  <a:pt x="1454" y="168"/>
                </a:lnTo>
                <a:lnTo>
                  <a:pt x="1465" y="175"/>
                </a:lnTo>
                <a:lnTo>
                  <a:pt x="1476" y="184"/>
                </a:lnTo>
                <a:lnTo>
                  <a:pt x="1486" y="193"/>
                </a:lnTo>
                <a:lnTo>
                  <a:pt x="1494" y="204"/>
                </a:lnTo>
                <a:lnTo>
                  <a:pt x="1500" y="215"/>
                </a:lnTo>
                <a:lnTo>
                  <a:pt x="1505" y="228"/>
                </a:lnTo>
                <a:lnTo>
                  <a:pt x="1509" y="241"/>
                </a:lnTo>
                <a:lnTo>
                  <a:pt x="1511" y="255"/>
                </a:lnTo>
                <a:lnTo>
                  <a:pt x="1512" y="270"/>
                </a:lnTo>
                <a:lnTo>
                  <a:pt x="1512" y="421"/>
                </a:lnTo>
                <a:lnTo>
                  <a:pt x="1511" y="442"/>
                </a:lnTo>
                <a:lnTo>
                  <a:pt x="1509" y="462"/>
                </a:lnTo>
                <a:lnTo>
                  <a:pt x="1505" y="478"/>
                </a:lnTo>
                <a:lnTo>
                  <a:pt x="1500" y="494"/>
                </a:lnTo>
                <a:lnTo>
                  <a:pt x="1494" y="507"/>
                </a:lnTo>
                <a:lnTo>
                  <a:pt x="1485" y="520"/>
                </a:lnTo>
                <a:lnTo>
                  <a:pt x="1481" y="525"/>
                </a:lnTo>
                <a:lnTo>
                  <a:pt x="1475" y="530"/>
                </a:lnTo>
                <a:lnTo>
                  <a:pt x="1470" y="535"/>
                </a:lnTo>
                <a:lnTo>
                  <a:pt x="1464" y="539"/>
                </a:lnTo>
                <a:lnTo>
                  <a:pt x="1451" y="547"/>
                </a:lnTo>
                <a:lnTo>
                  <a:pt x="1437" y="553"/>
                </a:lnTo>
                <a:lnTo>
                  <a:pt x="1421" y="559"/>
                </a:lnTo>
                <a:lnTo>
                  <a:pt x="1403" y="563"/>
                </a:lnTo>
                <a:lnTo>
                  <a:pt x="1384" y="566"/>
                </a:lnTo>
                <a:lnTo>
                  <a:pt x="1363" y="570"/>
                </a:lnTo>
                <a:lnTo>
                  <a:pt x="1341" y="571"/>
                </a:lnTo>
                <a:lnTo>
                  <a:pt x="1317" y="571"/>
                </a:lnTo>
                <a:lnTo>
                  <a:pt x="1301" y="571"/>
                </a:lnTo>
                <a:lnTo>
                  <a:pt x="1301" y="843"/>
                </a:lnTo>
                <a:lnTo>
                  <a:pt x="1142" y="843"/>
                </a:lnTo>
                <a:close/>
                <a:moveTo>
                  <a:pt x="1301" y="474"/>
                </a:moveTo>
                <a:lnTo>
                  <a:pt x="1327" y="474"/>
                </a:lnTo>
                <a:lnTo>
                  <a:pt x="1334" y="473"/>
                </a:lnTo>
                <a:lnTo>
                  <a:pt x="1339" y="471"/>
                </a:lnTo>
                <a:lnTo>
                  <a:pt x="1343" y="468"/>
                </a:lnTo>
                <a:lnTo>
                  <a:pt x="1349" y="464"/>
                </a:lnTo>
                <a:lnTo>
                  <a:pt x="1352" y="457"/>
                </a:lnTo>
                <a:lnTo>
                  <a:pt x="1354" y="451"/>
                </a:lnTo>
                <a:lnTo>
                  <a:pt x="1356" y="443"/>
                </a:lnTo>
                <a:lnTo>
                  <a:pt x="1356" y="434"/>
                </a:lnTo>
                <a:lnTo>
                  <a:pt x="1356" y="272"/>
                </a:lnTo>
                <a:lnTo>
                  <a:pt x="1356" y="264"/>
                </a:lnTo>
                <a:lnTo>
                  <a:pt x="1354" y="255"/>
                </a:lnTo>
                <a:lnTo>
                  <a:pt x="1352" y="248"/>
                </a:lnTo>
                <a:lnTo>
                  <a:pt x="1349" y="242"/>
                </a:lnTo>
                <a:lnTo>
                  <a:pt x="1344" y="238"/>
                </a:lnTo>
                <a:lnTo>
                  <a:pt x="1339" y="236"/>
                </a:lnTo>
                <a:lnTo>
                  <a:pt x="1333" y="233"/>
                </a:lnTo>
                <a:lnTo>
                  <a:pt x="1325" y="232"/>
                </a:lnTo>
                <a:lnTo>
                  <a:pt x="1301" y="232"/>
                </a:lnTo>
                <a:lnTo>
                  <a:pt x="1301" y="474"/>
                </a:lnTo>
                <a:close/>
                <a:moveTo>
                  <a:pt x="1606" y="843"/>
                </a:moveTo>
                <a:lnTo>
                  <a:pt x="1606" y="144"/>
                </a:lnTo>
                <a:lnTo>
                  <a:pt x="1901" y="144"/>
                </a:lnTo>
                <a:lnTo>
                  <a:pt x="1901" y="240"/>
                </a:lnTo>
                <a:lnTo>
                  <a:pt x="1765" y="240"/>
                </a:lnTo>
                <a:lnTo>
                  <a:pt x="1765" y="402"/>
                </a:lnTo>
                <a:lnTo>
                  <a:pt x="1901" y="402"/>
                </a:lnTo>
                <a:lnTo>
                  <a:pt x="1901" y="504"/>
                </a:lnTo>
                <a:lnTo>
                  <a:pt x="1765" y="504"/>
                </a:lnTo>
                <a:lnTo>
                  <a:pt x="1765" y="738"/>
                </a:lnTo>
                <a:lnTo>
                  <a:pt x="1901" y="738"/>
                </a:lnTo>
                <a:lnTo>
                  <a:pt x="1901" y="843"/>
                </a:lnTo>
                <a:lnTo>
                  <a:pt x="1606" y="843"/>
                </a:lnTo>
                <a:close/>
                <a:moveTo>
                  <a:pt x="2275" y="0"/>
                </a:moveTo>
                <a:lnTo>
                  <a:pt x="2353" y="13"/>
                </a:lnTo>
                <a:lnTo>
                  <a:pt x="2352" y="19"/>
                </a:lnTo>
                <a:lnTo>
                  <a:pt x="2350" y="27"/>
                </a:lnTo>
                <a:lnTo>
                  <a:pt x="2348" y="34"/>
                </a:lnTo>
                <a:lnTo>
                  <a:pt x="2344" y="42"/>
                </a:lnTo>
                <a:lnTo>
                  <a:pt x="2335" y="59"/>
                </a:lnTo>
                <a:lnTo>
                  <a:pt x="2323" y="79"/>
                </a:lnTo>
                <a:lnTo>
                  <a:pt x="2315" y="87"/>
                </a:lnTo>
                <a:lnTo>
                  <a:pt x="2305" y="95"/>
                </a:lnTo>
                <a:lnTo>
                  <a:pt x="2295" y="103"/>
                </a:lnTo>
                <a:lnTo>
                  <a:pt x="2283" y="108"/>
                </a:lnTo>
                <a:lnTo>
                  <a:pt x="2269" y="112"/>
                </a:lnTo>
                <a:lnTo>
                  <a:pt x="2252" y="114"/>
                </a:lnTo>
                <a:lnTo>
                  <a:pt x="2235" y="117"/>
                </a:lnTo>
                <a:lnTo>
                  <a:pt x="2217" y="118"/>
                </a:lnTo>
                <a:lnTo>
                  <a:pt x="2198" y="117"/>
                </a:lnTo>
                <a:lnTo>
                  <a:pt x="2182" y="116"/>
                </a:lnTo>
                <a:lnTo>
                  <a:pt x="2167" y="112"/>
                </a:lnTo>
                <a:lnTo>
                  <a:pt x="2153" y="108"/>
                </a:lnTo>
                <a:lnTo>
                  <a:pt x="2140" y="103"/>
                </a:lnTo>
                <a:lnTo>
                  <a:pt x="2130" y="96"/>
                </a:lnTo>
                <a:lnTo>
                  <a:pt x="2121" y="88"/>
                </a:lnTo>
                <a:lnTo>
                  <a:pt x="2113" y="80"/>
                </a:lnTo>
                <a:lnTo>
                  <a:pt x="2100" y="61"/>
                </a:lnTo>
                <a:lnTo>
                  <a:pt x="2090" y="45"/>
                </a:lnTo>
                <a:lnTo>
                  <a:pt x="2087" y="38"/>
                </a:lnTo>
                <a:lnTo>
                  <a:pt x="2085" y="31"/>
                </a:lnTo>
                <a:lnTo>
                  <a:pt x="2083" y="24"/>
                </a:lnTo>
                <a:lnTo>
                  <a:pt x="2082" y="18"/>
                </a:lnTo>
                <a:lnTo>
                  <a:pt x="2161" y="0"/>
                </a:lnTo>
                <a:lnTo>
                  <a:pt x="2163" y="5"/>
                </a:lnTo>
                <a:lnTo>
                  <a:pt x="2166" y="11"/>
                </a:lnTo>
                <a:lnTo>
                  <a:pt x="2170" y="17"/>
                </a:lnTo>
                <a:lnTo>
                  <a:pt x="2177" y="24"/>
                </a:lnTo>
                <a:lnTo>
                  <a:pt x="2180" y="28"/>
                </a:lnTo>
                <a:lnTo>
                  <a:pt x="2184" y="30"/>
                </a:lnTo>
                <a:lnTo>
                  <a:pt x="2189" y="32"/>
                </a:lnTo>
                <a:lnTo>
                  <a:pt x="2194" y="34"/>
                </a:lnTo>
                <a:lnTo>
                  <a:pt x="2206" y="38"/>
                </a:lnTo>
                <a:lnTo>
                  <a:pt x="2219" y="39"/>
                </a:lnTo>
                <a:lnTo>
                  <a:pt x="2232" y="38"/>
                </a:lnTo>
                <a:lnTo>
                  <a:pt x="2243" y="34"/>
                </a:lnTo>
                <a:lnTo>
                  <a:pt x="2248" y="32"/>
                </a:lnTo>
                <a:lnTo>
                  <a:pt x="2252" y="30"/>
                </a:lnTo>
                <a:lnTo>
                  <a:pt x="2257" y="28"/>
                </a:lnTo>
                <a:lnTo>
                  <a:pt x="2260" y="24"/>
                </a:lnTo>
                <a:lnTo>
                  <a:pt x="2265" y="17"/>
                </a:lnTo>
                <a:lnTo>
                  <a:pt x="2271" y="11"/>
                </a:lnTo>
                <a:lnTo>
                  <a:pt x="2273" y="5"/>
                </a:lnTo>
                <a:lnTo>
                  <a:pt x="2275" y="0"/>
                </a:lnTo>
                <a:close/>
                <a:moveTo>
                  <a:pt x="2275" y="144"/>
                </a:moveTo>
                <a:lnTo>
                  <a:pt x="2434" y="144"/>
                </a:lnTo>
                <a:lnTo>
                  <a:pt x="2434" y="843"/>
                </a:lnTo>
                <a:lnTo>
                  <a:pt x="2275" y="843"/>
                </a:lnTo>
                <a:lnTo>
                  <a:pt x="2275" y="553"/>
                </a:lnTo>
                <a:lnTo>
                  <a:pt x="2283" y="450"/>
                </a:lnTo>
                <a:lnTo>
                  <a:pt x="2276" y="450"/>
                </a:lnTo>
                <a:lnTo>
                  <a:pt x="2252" y="553"/>
                </a:lnTo>
                <a:lnTo>
                  <a:pt x="2167" y="843"/>
                </a:lnTo>
                <a:lnTo>
                  <a:pt x="2008" y="843"/>
                </a:lnTo>
                <a:lnTo>
                  <a:pt x="2008" y="144"/>
                </a:lnTo>
                <a:lnTo>
                  <a:pt x="2167" y="144"/>
                </a:lnTo>
                <a:lnTo>
                  <a:pt x="2167" y="387"/>
                </a:lnTo>
                <a:lnTo>
                  <a:pt x="2163" y="484"/>
                </a:lnTo>
                <a:lnTo>
                  <a:pt x="2167" y="484"/>
                </a:lnTo>
                <a:lnTo>
                  <a:pt x="2188" y="392"/>
                </a:lnTo>
                <a:lnTo>
                  <a:pt x="2275" y="144"/>
                </a:lnTo>
                <a:close/>
                <a:moveTo>
                  <a:pt x="2615" y="843"/>
                </a:moveTo>
                <a:lnTo>
                  <a:pt x="2615" y="243"/>
                </a:lnTo>
                <a:lnTo>
                  <a:pt x="2513" y="243"/>
                </a:lnTo>
                <a:lnTo>
                  <a:pt x="2513" y="144"/>
                </a:lnTo>
                <a:lnTo>
                  <a:pt x="2873" y="144"/>
                </a:lnTo>
                <a:lnTo>
                  <a:pt x="2873" y="243"/>
                </a:lnTo>
                <a:lnTo>
                  <a:pt x="2773" y="243"/>
                </a:lnTo>
                <a:lnTo>
                  <a:pt x="2773" y="843"/>
                </a:lnTo>
                <a:lnTo>
                  <a:pt x="2615" y="843"/>
                </a:lnTo>
                <a:close/>
                <a:moveTo>
                  <a:pt x="3238" y="144"/>
                </a:moveTo>
                <a:lnTo>
                  <a:pt x="3397" y="144"/>
                </a:lnTo>
                <a:lnTo>
                  <a:pt x="3397" y="843"/>
                </a:lnTo>
                <a:lnTo>
                  <a:pt x="3238" y="843"/>
                </a:lnTo>
                <a:lnTo>
                  <a:pt x="3238" y="553"/>
                </a:lnTo>
                <a:lnTo>
                  <a:pt x="3246" y="450"/>
                </a:lnTo>
                <a:lnTo>
                  <a:pt x="3239" y="450"/>
                </a:lnTo>
                <a:lnTo>
                  <a:pt x="3214" y="553"/>
                </a:lnTo>
                <a:lnTo>
                  <a:pt x="3130" y="843"/>
                </a:lnTo>
                <a:lnTo>
                  <a:pt x="2971" y="843"/>
                </a:lnTo>
                <a:lnTo>
                  <a:pt x="2971" y="144"/>
                </a:lnTo>
                <a:lnTo>
                  <a:pt x="3130" y="144"/>
                </a:lnTo>
                <a:lnTo>
                  <a:pt x="3130" y="387"/>
                </a:lnTo>
                <a:lnTo>
                  <a:pt x="3126" y="484"/>
                </a:lnTo>
                <a:lnTo>
                  <a:pt x="3130" y="484"/>
                </a:lnTo>
                <a:lnTo>
                  <a:pt x="3150" y="392"/>
                </a:lnTo>
                <a:lnTo>
                  <a:pt x="3238" y="144"/>
                </a:lnTo>
                <a:close/>
                <a:moveTo>
                  <a:pt x="3495" y="843"/>
                </a:moveTo>
                <a:lnTo>
                  <a:pt x="3495" y="144"/>
                </a:lnTo>
                <a:lnTo>
                  <a:pt x="3654" y="144"/>
                </a:lnTo>
                <a:lnTo>
                  <a:pt x="3654" y="402"/>
                </a:lnTo>
                <a:lnTo>
                  <a:pt x="3704" y="402"/>
                </a:lnTo>
                <a:lnTo>
                  <a:pt x="3704" y="144"/>
                </a:lnTo>
                <a:lnTo>
                  <a:pt x="3863" y="144"/>
                </a:lnTo>
                <a:lnTo>
                  <a:pt x="3863" y="843"/>
                </a:lnTo>
                <a:lnTo>
                  <a:pt x="3704" y="843"/>
                </a:lnTo>
                <a:lnTo>
                  <a:pt x="3704" y="507"/>
                </a:lnTo>
                <a:lnTo>
                  <a:pt x="3654" y="507"/>
                </a:lnTo>
                <a:lnTo>
                  <a:pt x="3654" y="843"/>
                </a:lnTo>
                <a:lnTo>
                  <a:pt x="3495" y="843"/>
                </a:lnTo>
                <a:close/>
                <a:moveTo>
                  <a:pt x="3962" y="843"/>
                </a:moveTo>
                <a:lnTo>
                  <a:pt x="3962" y="144"/>
                </a:lnTo>
                <a:lnTo>
                  <a:pt x="4256" y="144"/>
                </a:lnTo>
                <a:lnTo>
                  <a:pt x="4256" y="240"/>
                </a:lnTo>
                <a:lnTo>
                  <a:pt x="4121" y="240"/>
                </a:lnTo>
                <a:lnTo>
                  <a:pt x="4121" y="843"/>
                </a:lnTo>
                <a:lnTo>
                  <a:pt x="3962" y="843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Rectangle 9"/>
          <p:cNvSpPr txBox="1">
            <a:spLocks noChangeArrowheads="1"/>
          </p:cNvSpPr>
          <p:nvPr/>
        </p:nvSpPr>
        <p:spPr bwMode="auto">
          <a:xfrm>
            <a:off x="3419226" y="5690865"/>
            <a:ext cx="12241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b="1" kern="0" dirty="0">
                <a:latin typeface="+mn-lt"/>
              </a:rPr>
              <a:t>E-mail</a:t>
            </a:r>
            <a:r>
              <a:rPr lang="ru-RU" sz="2000" b="1" kern="0" dirty="0">
                <a:latin typeface="+mn-lt"/>
              </a:rPr>
              <a:t>:</a:t>
            </a:r>
          </a:p>
        </p:txBody>
      </p:sp>
      <p:sp>
        <p:nvSpPr>
          <p:cNvPr id="16" name="Rectangle 9"/>
          <p:cNvSpPr txBox="1">
            <a:spLocks noChangeArrowheads="1"/>
          </p:cNvSpPr>
          <p:nvPr/>
        </p:nvSpPr>
        <p:spPr bwMode="auto">
          <a:xfrm>
            <a:off x="3419226" y="6122913"/>
            <a:ext cx="1728192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sz="2400" b="1" kern="0" dirty="0">
                <a:latin typeface="+mn-lt"/>
              </a:rPr>
              <a:t>На сайте: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42918" y="6122913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3376C7"/>
                </a:solidFill>
              </a:rPr>
              <a:t>http://1c-rating.kz/sol/compfin</a:t>
            </a:r>
            <a:endParaRPr lang="ru-RU" sz="2400" dirty="0">
              <a:solidFill>
                <a:srgbClr val="3376C7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42918" y="5661248"/>
            <a:ext cx="2414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2400" dirty="0">
                <a:solidFill>
                  <a:srgbClr val="3376C7"/>
                </a:solidFill>
              </a:rPr>
              <a:t>fin@1c-rating.kz</a:t>
            </a:r>
            <a:endParaRPr lang="en-US" altLang="ru-RU" sz="2000" dirty="0">
              <a:solidFill>
                <a:srgbClr val="3376C7"/>
              </a:solidFill>
            </a:endParaRPr>
          </a:p>
        </p:txBody>
      </p:sp>
      <p:sp>
        <p:nvSpPr>
          <p:cNvPr id="19" name="Заголовок 5"/>
          <p:cNvSpPr txBox="1">
            <a:spLocks/>
          </p:cNvSpPr>
          <p:nvPr/>
        </p:nvSpPr>
        <p:spPr>
          <a:xfrm>
            <a:off x="1331640" y="3212976"/>
            <a:ext cx="6984776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4800" kern="0" dirty="0" smtClean="0">
                <a:solidFill>
                  <a:srgbClr val="05852D"/>
                </a:solidFill>
              </a:rPr>
              <a:t>Спасибо за внимание! </a:t>
            </a:r>
            <a:endParaRPr lang="ru-RU" sz="4800" kern="0" dirty="0">
              <a:solidFill>
                <a:srgbClr val="0585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49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Группа 58"/>
          <p:cNvGrpSpPr/>
          <p:nvPr/>
        </p:nvGrpSpPr>
        <p:grpSpPr>
          <a:xfrm>
            <a:off x="0" y="1124744"/>
            <a:ext cx="9144000" cy="5733257"/>
            <a:chOff x="0" y="764704"/>
            <a:chExt cx="9144000" cy="6093297"/>
          </a:xfrm>
        </p:grpSpPr>
        <p:pic>
          <p:nvPicPr>
            <p:cNvPr id="60" name="Рисунок 59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34" name="Picture 2" descr="light_shadow_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20800"/>
            <a:ext cx="8382000" cy="5187950"/>
          </a:xfrm>
          <a:prstGeom prst="rect">
            <a:avLst/>
          </a:prstGeom>
          <a:noFill/>
        </p:spPr>
      </p:pic>
      <p:sp>
        <p:nvSpPr>
          <p:cNvPr id="18435" name="Arc 3"/>
          <p:cNvSpPr>
            <a:spLocks/>
          </p:cNvSpPr>
          <p:nvPr/>
        </p:nvSpPr>
        <p:spPr bwMode="gray">
          <a:xfrm rot="692470">
            <a:off x="3800475" y="2578100"/>
            <a:ext cx="1382713" cy="1074738"/>
          </a:xfrm>
          <a:custGeom>
            <a:avLst/>
            <a:gdLst>
              <a:gd name="G0" fmla="+- 6155 0 0"/>
              <a:gd name="G1" fmla="+- 21600 0 0"/>
              <a:gd name="G2" fmla="+- 21600 0 0"/>
              <a:gd name="T0" fmla="*/ 0 w 12831"/>
              <a:gd name="T1" fmla="*/ 896 h 21600"/>
              <a:gd name="T2" fmla="*/ 12831 w 12831"/>
              <a:gd name="T3" fmla="*/ 1058 h 21600"/>
              <a:gd name="T4" fmla="*/ 6155 w 1283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831" h="21600" fill="none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</a:path>
              <a:path w="12831" h="21600" stroke="0" extrusionOk="0">
                <a:moveTo>
                  <a:pt x="-1" y="895"/>
                </a:moveTo>
                <a:cubicBezTo>
                  <a:pt x="1997" y="301"/>
                  <a:pt x="4070" y="-1"/>
                  <a:pt x="6155" y="0"/>
                </a:cubicBezTo>
                <a:cubicBezTo>
                  <a:pt x="8422" y="0"/>
                  <a:pt x="10675" y="356"/>
                  <a:pt x="12831" y="1057"/>
                </a:cubicBezTo>
                <a:lnTo>
                  <a:pt x="6155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667000" y="5829300"/>
            <a:ext cx="3581400" cy="914400"/>
            <a:chOff x="2309" y="1872"/>
            <a:chExt cx="1915" cy="749"/>
          </a:xfrm>
        </p:grpSpPr>
        <p:pic>
          <p:nvPicPr>
            <p:cNvPr id="18437" name="Picture 5" descr="shadow_1_m"/>
            <p:cNvPicPr>
              <a:picLocks noChangeAspect="1" noChangeArrowheads="1"/>
            </p:cNvPicPr>
            <p:nvPr/>
          </p:nvPicPr>
          <p:blipFill>
            <a:blip r:embed="rId4" cstate="print">
              <a:lum bright="18000"/>
            </a:blip>
            <a:srcRect/>
            <a:stretch>
              <a:fillRect/>
            </a:stretch>
          </p:blipFill>
          <p:spPr bwMode="gray">
            <a:xfrm>
              <a:off x="2309" y="2352"/>
              <a:ext cx="1915" cy="269"/>
            </a:xfrm>
            <a:prstGeom prst="rect">
              <a:avLst/>
            </a:prstGeom>
            <a:noFill/>
          </p:spPr>
        </p:pic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310" y="1872"/>
              <a:ext cx="1901" cy="645"/>
              <a:chOff x="2310" y="1872"/>
              <a:chExt cx="1901" cy="645"/>
            </a:xfrm>
          </p:grpSpPr>
          <p:sp>
            <p:nvSpPr>
              <p:cNvPr id="18439" name="Oval 7"/>
              <p:cNvSpPr>
                <a:spLocks noChangeArrowheads="1"/>
              </p:cNvSpPr>
              <p:nvPr/>
            </p:nvSpPr>
            <p:spPr bwMode="gray">
              <a:xfrm>
                <a:off x="2316" y="1872"/>
                <a:ext cx="1895" cy="64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63529"/>
                      <a:invGamma/>
                    </a:srgbClr>
                  </a:gs>
                  <a:gs pos="50000">
                    <a:srgbClr val="C0C0C0"/>
                  </a:gs>
                  <a:gs pos="100000">
                    <a:srgbClr val="C0C0C0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8440" name="Oval 8"/>
              <p:cNvSpPr>
                <a:spLocks noChangeArrowheads="1"/>
              </p:cNvSpPr>
              <p:nvPr/>
            </p:nvSpPr>
            <p:spPr bwMode="gray">
              <a:xfrm>
                <a:off x="2310" y="1872"/>
                <a:ext cx="1901" cy="555"/>
              </a:xfrm>
              <a:prstGeom prst="ellipse">
                <a:avLst/>
              </a:prstGeom>
              <a:gradFill rotWithShape="1">
                <a:gsLst>
                  <a:gs pos="0">
                    <a:srgbClr val="C0C0C0"/>
                  </a:gs>
                  <a:gs pos="100000">
                    <a:srgbClr val="C0C0C0">
                      <a:gamma/>
                      <a:tint val="33725"/>
                      <a:invGamma/>
                    </a:srgbClr>
                  </a:gs>
                </a:gsLst>
                <a:lin ang="5400000" scaled="1"/>
              </a:gradFill>
              <a:ln w="9525" algn="ctr">
                <a:solidFill>
                  <a:srgbClr val="FFFFFF">
                    <a:alpha val="50000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8441" name="Freeform 9"/>
          <p:cNvSpPr>
            <a:spLocks/>
          </p:cNvSpPr>
          <p:nvPr/>
        </p:nvSpPr>
        <p:spPr bwMode="gray">
          <a:xfrm>
            <a:off x="3505200" y="1485900"/>
            <a:ext cx="2200275" cy="4800600"/>
          </a:xfrm>
          <a:custGeom>
            <a:avLst/>
            <a:gdLst/>
            <a:ahLst/>
            <a:cxnLst>
              <a:cxn ang="0">
                <a:pos x="682" y="350"/>
              </a:cxn>
              <a:cxn ang="0">
                <a:pos x="720" y="242"/>
              </a:cxn>
              <a:cxn ang="0">
                <a:pos x="660" y="39"/>
              </a:cxn>
              <a:cxn ang="0">
                <a:pos x="409" y="118"/>
              </a:cxn>
              <a:cxn ang="0">
                <a:pos x="330" y="348"/>
              </a:cxn>
              <a:cxn ang="0">
                <a:pos x="319" y="450"/>
              </a:cxn>
              <a:cxn ang="0">
                <a:pos x="42" y="826"/>
              </a:cxn>
              <a:cxn ang="0">
                <a:pos x="126" y="994"/>
              </a:cxn>
              <a:cxn ang="0">
                <a:pos x="397" y="1105"/>
              </a:cxn>
              <a:cxn ang="0">
                <a:pos x="126" y="879"/>
              </a:cxn>
              <a:cxn ang="0">
                <a:pos x="348" y="655"/>
              </a:cxn>
              <a:cxn ang="0">
                <a:pos x="480" y="957"/>
              </a:cxn>
              <a:cxn ang="0">
                <a:pos x="336" y="1212"/>
              </a:cxn>
              <a:cxn ang="0">
                <a:pos x="343" y="1683"/>
              </a:cxn>
              <a:cxn ang="0">
                <a:pos x="462" y="2019"/>
              </a:cxn>
              <a:cxn ang="0">
                <a:pos x="427" y="2716"/>
              </a:cxn>
              <a:cxn ang="0">
                <a:pos x="354" y="2784"/>
              </a:cxn>
              <a:cxn ang="0">
                <a:pos x="376" y="3013"/>
              </a:cxn>
              <a:cxn ang="0">
                <a:pos x="402" y="2959"/>
              </a:cxn>
              <a:cxn ang="0">
                <a:pos x="430" y="2925"/>
              </a:cxn>
              <a:cxn ang="0">
                <a:pos x="628" y="3094"/>
              </a:cxn>
              <a:cxn ang="0">
                <a:pos x="636" y="3036"/>
              </a:cxn>
              <a:cxn ang="0">
                <a:pos x="604" y="2913"/>
              </a:cxn>
              <a:cxn ang="0">
                <a:pos x="619" y="2146"/>
              </a:cxn>
              <a:cxn ang="0">
                <a:pos x="639" y="1968"/>
              </a:cxn>
              <a:cxn ang="0">
                <a:pos x="724" y="1692"/>
              </a:cxn>
              <a:cxn ang="0">
                <a:pos x="772" y="1138"/>
              </a:cxn>
              <a:cxn ang="0">
                <a:pos x="712" y="816"/>
              </a:cxn>
              <a:cxn ang="0">
                <a:pos x="820" y="934"/>
              </a:cxn>
              <a:cxn ang="0">
                <a:pos x="1060" y="838"/>
              </a:cxn>
              <a:cxn ang="0">
                <a:pos x="1314" y="592"/>
              </a:cxn>
              <a:cxn ang="0">
                <a:pos x="1414" y="445"/>
              </a:cxn>
              <a:cxn ang="0">
                <a:pos x="1288" y="501"/>
              </a:cxn>
              <a:cxn ang="0">
                <a:pos x="1234" y="445"/>
              </a:cxn>
              <a:cxn ang="0">
                <a:pos x="1167" y="573"/>
              </a:cxn>
              <a:cxn ang="0">
                <a:pos x="775" y="607"/>
              </a:cxn>
              <a:cxn ang="0">
                <a:pos x="664" y="439"/>
              </a:cxn>
              <a:cxn ang="0">
                <a:pos x="609" y="378"/>
              </a:cxn>
            </a:cxnLst>
            <a:rect l="0" t="0" r="r" b="b"/>
            <a:pathLst>
              <a:path w="1416" h="3094">
                <a:moveTo>
                  <a:pt x="609" y="378"/>
                </a:moveTo>
                <a:cubicBezTo>
                  <a:pt x="609" y="378"/>
                  <a:pt x="645" y="364"/>
                  <a:pt x="682" y="350"/>
                </a:cubicBezTo>
                <a:cubicBezTo>
                  <a:pt x="672" y="314"/>
                  <a:pt x="692" y="278"/>
                  <a:pt x="692" y="278"/>
                </a:cubicBezTo>
                <a:cubicBezTo>
                  <a:pt x="698" y="260"/>
                  <a:pt x="715" y="264"/>
                  <a:pt x="720" y="242"/>
                </a:cubicBezTo>
                <a:cubicBezTo>
                  <a:pt x="746" y="212"/>
                  <a:pt x="730" y="180"/>
                  <a:pt x="720" y="146"/>
                </a:cubicBezTo>
                <a:cubicBezTo>
                  <a:pt x="732" y="106"/>
                  <a:pt x="703" y="61"/>
                  <a:pt x="660" y="39"/>
                </a:cubicBezTo>
                <a:cubicBezTo>
                  <a:pt x="617" y="10"/>
                  <a:pt x="531" y="0"/>
                  <a:pt x="483" y="16"/>
                </a:cubicBezTo>
                <a:cubicBezTo>
                  <a:pt x="435" y="32"/>
                  <a:pt x="422" y="83"/>
                  <a:pt x="409" y="118"/>
                </a:cubicBezTo>
                <a:lnTo>
                  <a:pt x="384" y="223"/>
                </a:lnTo>
                <a:cubicBezTo>
                  <a:pt x="384" y="223"/>
                  <a:pt x="376" y="324"/>
                  <a:pt x="330" y="348"/>
                </a:cubicBezTo>
                <a:cubicBezTo>
                  <a:pt x="386" y="358"/>
                  <a:pt x="415" y="391"/>
                  <a:pt x="415" y="391"/>
                </a:cubicBezTo>
                <a:lnTo>
                  <a:pt x="319" y="450"/>
                </a:lnTo>
                <a:lnTo>
                  <a:pt x="244" y="550"/>
                </a:lnTo>
                <a:lnTo>
                  <a:pt x="42" y="826"/>
                </a:lnTo>
                <a:cubicBezTo>
                  <a:pt x="2" y="886"/>
                  <a:pt x="0" y="892"/>
                  <a:pt x="4" y="907"/>
                </a:cubicBezTo>
                <a:cubicBezTo>
                  <a:pt x="8" y="922"/>
                  <a:pt x="70" y="943"/>
                  <a:pt x="126" y="994"/>
                </a:cubicBezTo>
                <a:lnTo>
                  <a:pt x="368" y="1150"/>
                </a:lnTo>
                <a:lnTo>
                  <a:pt x="397" y="1105"/>
                </a:lnTo>
                <a:lnTo>
                  <a:pt x="265" y="1008"/>
                </a:lnTo>
                <a:lnTo>
                  <a:pt x="126" y="879"/>
                </a:lnTo>
                <a:lnTo>
                  <a:pt x="147" y="841"/>
                </a:lnTo>
                <a:cubicBezTo>
                  <a:pt x="147" y="841"/>
                  <a:pt x="247" y="748"/>
                  <a:pt x="348" y="655"/>
                </a:cubicBezTo>
                <a:cubicBezTo>
                  <a:pt x="384" y="708"/>
                  <a:pt x="404" y="724"/>
                  <a:pt x="426" y="774"/>
                </a:cubicBezTo>
                <a:cubicBezTo>
                  <a:pt x="448" y="824"/>
                  <a:pt x="484" y="902"/>
                  <a:pt x="480" y="957"/>
                </a:cubicBezTo>
                <a:lnTo>
                  <a:pt x="399" y="1102"/>
                </a:lnTo>
                <a:lnTo>
                  <a:pt x="336" y="1212"/>
                </a:lnTo>
                <a:cubicBezTo>
                  <a:pt x="322" y="1244"/>
                  <a:pt x="314" y="1268"/>
                  <a:pt x="315" y="1293"/>
                </a:cubicBezTo>
                <a:cubicBezTo>
                  <a:pt x="316" y="1318"/>
                  <a:pt x="334" y="1618"/>
                  <a:pt x="343" y="1683"/>
                </a:cubicBezTo>
                <a:lnTo>
                  <a:pt x="367" y="1686"/>
                </a:lnTo>
                <a:cubicBezTo>
                  <a:pt x="367" y="1686"/>
                  <a:pt x="414" y="1852"/>
                  <a:pt x="462" y="2019"/>
                </a:cubicBezTo>
                <a:cubicBezTo>
                  <a:pt x="417" y="2130"/>
                  <a:pt x="413" y="2159"/>
                  <a:pt x="409" y="2274"/>
                </a:cubicBezTo>
                <a:cubicBezTo>
                  <a:pt x="405" y="2389"/>
                  <a:pt x="430" y="2635"/>
                  <a:pt x="427" y="2716"/>
                </a:cubicBezTo>
                <a:lnTo>
                  <a:pt x="402" y="2755"/>
                </a:lnTo>
                <a:lnTo>
                  <a:pt x="354" y="2784"/>
                </a:lnTo>
                <a:cubicBezTo>
                  <a:pt x="354" y="2784"/>
                  <a:pt x="347" y="2819"/>
                  <a:pt x="340" y="2854"/>
                </a:cubicBezTo>
                <a:cubicBezTo>
                  <a:pt x="375" y="2899"/>
                  <a:pt x="376" y="3013"/>
                  <a:pt x="376" y="3013"/>
                </a:cubicBezTo>
                <a:lnTo>
                  <a:pt x="393" y="3009"/>
                </a:lnTo>
                <a:lnTo>
                  <a:pt x="402" y="2959"/>
                </a:lnTo>
                <a:lnTo>
                  <a:pt x="424" y="2961"/>
                </a:lnTo>
                <a:lnTo>
                  <a:pt x="430" y="2925"/>
                </a:lnTo>
                <a:lnTo>
                  <a:pt x="487" y="3058"/>
                </a:lnTo>
                <a:cubicBezTo>
                  <a:pt x="520" y="3086"/>
                  <a:pt x="599" y="3091"/>
                  <a:pt x="628" y="3094"/>
                </a:cubicBezTo>
                <a:lnTo>
                  <a:pt x="661" y="3075"/>
                </a:lnTo>
                <a:lnTo>
                  <a:pt x="636" y="3036"/>
                </a:lnTo>
                <a:lnTo>
                  <a:pt x="690" y="3021"/>
                </a:lnTo>
                <a:lnTo>
                  <a:pt x="604" y="2913"/>
                </a:lnTo>
                <a:cubicBezTo>
                  <a:pt x="578" y="2861"/>
                  <a:pt x="574" y="2833"/>
                  <a:pt x="532" y="2710"/>
                </a:cubicBezTo>
                <a:cubicBezTo>
                  <a:pt x="534" y="2582"/>
                  <a:pt x="602" y="2260"/>
                  <a:pt x="619" y="2146"/>
                </a:cubicBezTo>
                <a:cubicBezTo>
                  <a:pt x="635" y="2031"/>
                  <a:pt x="634" y="2055"/>
                  <a:pt x="637" y="2025"/>
                </a:cubicBezTo>
                <a:cubicBezTo>
                  <a:pt x="640" y="1995"/>
                  <a:pt x="642" y="1980"/>
                  <a:pt x="639" y="1968"/>
                </a:cubicBezTo>
                <a:cubicBezTo>
                  <a:pt x="670" y="1830"/>
                  <a:pt x="702" y="1693"/>
                  <a:pt x="702" y="1693"/>
                </a:cubicBezTo>
                <a:lnTo>
                  <a:pt x="724" y="1692"/>
                </a:lnTo>
                <a:cubicBezTo>
                  <a:pt x="724" y="1692"/>
                  <a:pt x="763" y="1505"/>
                  <a:pt x="771" y="1413"/>
                </a:cubicBezTo>
                <a:cubicBezTo>
                  <a:pt x="779" y="1321"/>
                  <a:pt x="778" y="1218"/>
                  <a:pt x="772" y="1138"/>
                </a:cubicBezTo>
                <a:cubicBezTo>
                  <a:pt x="766" y="1082"/>
                  <a:pt x="745" y="994"/>
                  <a:pt x="735" y="934"/>
                </a:cubicBezTo>
                <a:lnTo>
                  <a:pt x="712" y="816"/>
                </a:lnTo>
                <a:lnTo>
                  <a:pt x="735" y="786"/>
                </a:lnTo>
                <a:lnTo>
                  <a:pt x="820" y="934"/>
                </a:lnTo>
                <a:cubicBezTo>
                  <a:pt x="849" y="968"/>
                  <a:pt x="867" y="1006"/>
                  <a:pt x="907" y="990"/>
                </a:cubicBezTo>
                <a:cubicBezTo>
                  <a:pt x="947" y="974"/>
                  <a:pt x="1004" y="894"/>
                  <a:pt x="1060" y="838"/>
                </a:cubicBezTo>
                <a:lnTo>
                  <a:pt x="1204" y="646"/>
                </a:lnTo>
                <a:cubicBezTo>
                  <a:pt x="1246" y="605"/>
                  <a:pt x="1286" y="608"/>
                  <a:pt x="1314" y="592"/>
                </a:cubicBezTo>
                <a:cubicBezTo>
                  <a:pt x="1342" y="576"/>
                  <a:pt x="1357" y="572"/>
                  <a:pt x="1374" y="547"/>
                </a:cubicBezTo>
                <a:cubicBezTo>
                  <a:pt x="1391" y="522"/>
                  <a:pt x="1416" y="462"/>
                  <a:pt x="1414" y="445"/>
                </a:cubicBezTo>
                <a:cubicBezTo>
                  <a:pt x="1401" y="435"/>
                  <a:pt x="1386" y="436"/>
                  <a:pt x="1365" y="445"/>
                </a:cubicBezTo>
                <a:lnTo>
                  <a:pt x="1288" y="501"/>
                </a:lnTo>
                <a:lnTo>
                  <a:pt x="1209" y="528"/>
                </a:lnTo>
                <a:lnTo>
                  <a:pt x="1234" y="445"/>
                </a:lnTo>
                <a:cubicBezTo>
                  <a:pt x="1231" y="435"/>
                  <a:pt x="1203" y="447"/>
                  <a:pt x="1192" y="468"/>
                </a:cubicBezTo>
                <a:lnTo>
                  <a:pt x="1167" y="573"/>
                </a:lnTo>
                <a:cubicBezTo>
                  <a:pt x="1117" y="639"/>
                  <a:pt x="957" y="856"/>
                  <a:pt x="892" y="862"/>
                </a:cubicBezTo>
                <a:cubicBezTo>
                  <a:pt x="852" y="790"/>
                  <a:pt x="801" y="672"/>
                  <a:pt x="775" y="607"/>
                </a:cubicBezTo>
                <a:cubicBezTo>
                  <a:pt x="751" y="543"/>
                  <a:pt x="766" y="508"/>
                  <a:pt x="747" y="480"/>
                </a:cubicBezTo>
                <a:cubicBezTo>
                  <a:pt x="728" y="449"/>
                  <a:pt x="683" y="452"/>
                  <a:pt x="664" y="439"/>
                </a:cubicBezTo>
                <a:cubicBezTo>
                  <a:pt x="645" y="426"/>
                  <a:pt x="643" y="412"/>
                  <a:pt x="634" y="402"/>
                </a:cubicBezTo>
                <a:lnTo>
                  <a:pt x="609" y="378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324225" y="2247900"/>
            <a:ext cx="409575" cy="393700"/>
            <a:chOff x="1833" y="1596"/>
            <a:chExt cx="368" cy="355"/>
          </a:xfrm>
        </p:grpSpPr>
        <p:pic>
          <p:nvPicPr>
            <p:cNvPr id="18443" name="Picture 11" descr="circuler_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gray">
            <a:xfrm>
              <a:off x="1833" y="1596"/>
              <a:ext cx="368" cy="354"/>
            </a:xfrm>
            <a:prstGeom prst="rect">
              <a:avLst/>
            </a:prstGeom>
            <a:noFill/>
          </p:spPr>
        </p:pic>
        <p:sp>
          <p:nvSpPr>
            <p:cNvPr id="18444" name="Oval 12"/>
            <p:cNvSpPr>
              <a:spLocks noChangeArrowheads="1"/>
            </p:cNvSpPr>
            <p:nvPr/>
          </p:nvSpPr>
          <p:spPr bwMode="gray">
            <a:xfrm>
              <a:off x="1833" y="1596"/>
              <a:ext cx="366" cy="355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5" name="Picture 1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869" y="1600"/>
              <a:ext cx="291" cy="125"/>
            </a:xfrm>
            <a:prstGeom prst="rect">
              <a:avLst/>
            </a:prstGeom>
            <a:noFill/>
          </p:spPr>
        </p:pic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305425" y="2678113"/>
            <a:ext cx="333375" cy="320675"/>
            <a:chOff x="3206" y="1632"/>
            <a:chExt cx="298" cy="289"/>
          </a:xfrm>
        </p:grpSpPr>
        <p:pic>
          <p:nvPicPr>
            <p:cNvPr id="18447" name="Picture 15" descr="circuler_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gray">
            <a:xfrm>
              <a:off x="3206" y="1632"/>
              <a:ext cx="298" cy="288"/>
            </a:xfrm>
            <a:prstGeom prst="rect">
              <a:avLst/>
            </a:prstGeom>
            <a:noFill/>
          </p:spPr>
        </p:pic>
        <p:sp>
          <p:nvSpPr>
            <p:cNvPr id="18448" name="Oval 16"/>
            <p:cNvSpPr>
              <a:spLocks noChangeArrowheads="1"/>
            </p:cNvSpPr>
            <p:nvPr/>
          </p:nvSpPr>
          <p:spPr bwMode="gray">
            <a:xfrm>
              <a:off x="3206" y="1632"/>
              <a:ext cx="296" cy="289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49" name="Picture 1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236" y="1635"/>
              <a:ext cx="235" cy="102"/>
            </a:xfrm>
            <a:prstGeom prst="rect">
              <a:avLst/>
            </a:prstGeom>
            <a:noFill/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 rot="692470">
            <a:off x="5889843" y="3077487"/>
            <a:ext cx="1284860" cy="1163436"/>
            <a:chOff x="4055" y="2088"/>
            <a:chExt cx="436" cy="422"/>
          </a:xfrm>
        </p:grpSpPr>
        <p:pic>
          <p:nvPicPr>
            <p:cNvPr id="18451" name="Picture 19" descr="circuler_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gray">
            <a:xfrm>
              <a:off x="4055" y="2088"/>
              <a:ext cx="436" cy="420"/>
            </a:xfrm>
            <a:prstGeom prst="rect">
              <a:avLst/>
            </a:prstGeom>
            <a:noFill/>
          </p:spPr>
        </p:pic>
        <p:sp>
          <p:nvSpPr>
            <p:cNvPr id="18452" name="Oval 20"/>
            <p:cNvSpPr>
              <a:spLocks noChangeArrowheads="1"/>
            </p:cNvSpPr>
            <p:nvPr/>
          </p:nvSpPr>
          <p:spPr bwMode="gray">
            <a:xfrm>
              <a:off x="4055" y="2088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78999"/>
                  </a:schemeClr>
                </a:gs>
                <a:gs pos="5000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>
                    <a:alpha val="78999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3" name="Picture 21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4098" y="2092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762125" y="2335213"/>
            <a:ext cx="984250" cy="952500"/>
            <a:chOff x="887" y="2040"/>
            <a:chExt cx="433" cy="422"/>
          </a:xfrm>
        </p:grpSpPr>
        <p:pic>
          <p:nvPicPr>
            <p:cNvPr id="18455" name="Picture 23" descr="circuler_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gray">
            <a:xfrm>
              <a:off x="887" y="2040"/>
              <a:ext cx="430" cy="420"/>
            </a:xfrm>
            <a:prstGeom prst="rect">
              <a:avLst/>
            </a:prstGeom>
            <a:noFill/>
          </p:spPr>
        </p:pic>
        <p:sp>
          <p:nvSpPr>
            <p:cNvPr id="18456" name="Oval 24"/>
            <p:cNvSpPr>
              <a:spLocks noChangeArrowheads="1"/>
            </p:cNvSpPr>
            <p:nvPr/>
          </p:nvSpPr>
          <p:spPr bwMode="gray">
            <a:xfrm>
              <a:off x="887" y="2040"/>
              <a:ext cx="433" cy="42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alpha val="80000"/>
                  </a:schemeClr>
                </a:gs>
                <a:gs pos="5000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57" name="Picture 25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930" y="2044"/>
              <a:ext cx="345" cy="149"/>
            </a:xfrm>
            <a:prstGeom prst="rect">
              <a:avLst/>
            </a:prstGeom>
            <a:noFill/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2147888" y="3608388"/>
            <a:ext cx="660400" cy="631825"/>
            <a:chOff x="1224" y="2711"/>
            <a:chExt cx="530" cy="512"/>
          </a:xfrm>
        </p:grpSpPr>
        <p:pic>
          <p:nvPicPr>
            <p:cNvPr id="18459" name="Picture 27" descr="circuler_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gray">
            <a:xfrm>
              <a:off x="1224" y="2711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0" name="Oval 28"/>
            <p:cNvSpPr>
              <a:spLocks noChangeArrowheads="1"/>
            </p:cNvSpPr>
            <p:nvPr/>
          </p:nvSpPr>
          <p:spPr bwMode="gray">
            <a:xfrm>
              <a:off x="1224" y="2711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1" name="Picture 29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1277" y="2716"/>
              <a:ext cx="419" cy="181"/>
            </a:xfrm>
            <a:prstGeom prst="rect">
              <a:avLst/>
            </a:prstGeom>
            <a:noFill/>
          </p:spPr>
        </p:pic>
      </p:grpSp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3427412" y="3952891"/>
            <a:ext cx="1430339" cy="1333497"/>
            <a:chOff x="2323" y="2847"/>
            <a:chExt cx="636" cy="616"/>
          </a:xfrm>
        </p:grpSpPr>
        <p:pic>
          <p:nvPicPr>
            <p:cNvPr id="18463" name="Picture 31" descr="circuler_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gray">
            <a:xfrm>
              <a:off x="2323" y="2847"/>
              <a:ext cx="636" cy="614"/>
            </a:xfrm>
            <a:prstGeom prst="rect">
              <a:avLst/>
            </a:prstGeom>
            <a:noFill/>
          </p:spPr>
        </p:pic>
        <p:sp>
          <p:nvSpPr>
            <p:cNvPr id="18464" name="Oval 32"/>
            <p:cNvSpPr>
              <a:spLocks noChangeArrowheads="1"/>
            </p:cNvSpPr>
            <p:nvPr/>
          </p:nvSpPr>
          <p:spPr bwMode="gray">
            <a:xfrm>
              <a:off x="2323" y="2847"/>
              <a:ext cx="632" cy="61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80000"/>
                  </a:schemeClr>
                </a:gs>
                <a:gs pos="50000">
                  <a:schemeClr val="accent1">
                    <a:gamma/>
                    <a:shade val="60000"/>
                    <a:invGamma/>
                  </a:schemeClr>
                </a:gs>
                <a:gs pos="100000">
                  <a:schemeClr val="accent1">
                    <a:alpha val="8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5" name="Picture 33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386" y="2853"/>
              <a:ext cx="503" cy="218"/>
            </a:xfrm>
            <a:prstGeom prst="rect">
              <a:avLst/>
            </a:prstGeom>
            <a:noFill/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5454650" y="4370388"/>
            <a:ext cx="660400" cy="635000"/>
            <a:chOff x="3528" y="2759"/>
            <a:chExt cx="530" cy="512"/>
          </a:xfrm>
        </p:grpSpPr>
        <p:pic>
          <p:nvPicPr>
            <p:cNvPr id="18467" name="Picture 35" descr="circuler_1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gray">
            <a:xfrm>
              <a:off x="3528" y="2759"/>
              <a:ext cx="530" cy="511"/>
            </a:xfrm>
            <a:prstGeom prst="rect">
              <a:avLst/>
            </a:prstGeom>
            <a:noFill/>
          </p:spPr>
        </p:pic>
        <p:sp>
          <p:nvSpPr>
            <p:cNvPr id="18468" name="Oval 36"/>
            <p:cNvSpPr>
              <a:spLocks noChangeArrowheads="1"/>
            </p:cNvSpPr>
            <p:nvPr/>
          </p:nvSpPr>
          <p:spPr bwMode="gray">
            <a:xfrm>
              <a:off x="3528" y="2759"/>
              <a:ext cx="526" cy="512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alpha val="55000"/>
                  </a:srgbClr>
                </a:gs>
                <a:gs pos="5000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100000">
                  <a:srgbClr val="DDDDDD">
                    <a:alpha val="55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8469" name="Picture 37" descr="Picture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3581" y="2764"/>
              <a:ext cx="419" cy="181"/>
            </a:xfrm>
            <a:prstGeom prst="rect">
              <a:avLst/>
            </a:prstGeom>
            <a:noFill/>
          </p:spPr>
        </p:pic>
      </p:grpSp>
      <p:sp>
        <p:nvSpPr>
          <p:cNvPr id="18470" name="Arc 38"/>
          <p:cNvSpPr>
            <a:spLocks/>
          </p:cNvSpPr>
          <p:nvPr/>
        </p:nvSpPr>
        <p:spPr bwMode="gray">
          <a:xfrm rot="692470">
            <a:off x="4490009" y="2880867"/>
            <a:ext cx="1637582" cy="388241"/>
          </a:xfrm>
          <a:custGeom>
            <a:avLst/>
            <a:gdLst>
              <a:gd name="G0" fmla="+- 0 0 0"/>
              <a:gd name="G1" fmla="+- 18769 0 0"/>
              <a:gd name="G2" fmla="+- 21600 0 0"/>
              <a:gd name="T0" fmla="*/ 10691 w 18088"/>
              <a:gd name="T1" fmla="*/ 0 h 18769"/>
              <a:gd name="T2" fmla="*/ 18088 w 18088"/>
              <a:gd name="T3" fmla="*/ 6964 h 18769"/>
              <a:gd name="T4" fmla="*/ 0 w 18088"/>
              <a:gd name="T5" fmla="*/ 18769 h 18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088" h="18769" fill="none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</a:path>
              <a:path w="18088" h="18769" stroke="0" extrusionOk="0">
                <a:moveTo>
                  <a:pt x="10690" y="0"/>
                </a:moveTo>
                <a:cubicBezTo>
                  <a:pt x="13675" y="1700"/>
                  <a:pt x="16211" y="4087"/>
                  <a:pt x="18088" y="6963"/>
                </a:cubicBezTo>
                <a:lnTo>
                  <a:pt x="0" y="18769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1" name="Arc 39"/>
          <p:cNvSpPr>
            <a:spLocks/>
          </p:cNvSpPr>
          <p:nvPr/>
        </p:nvSpPr>
        <p:spPr bwMode="gray">
          <a:xfrm rot="692470">
            <a:off x="4254741" y="4044834"/>
            <a:ext cx="2370329" cy="425788"/>
          </a:xfrm>
          <a:custGeom>
            <a:avLst/>
            <a:gdLst>
              <a:gd name="G0" fmla="+- 0 0 0"/>
              <a:gd name="G1" fmla="+- 1042 0 0"/>
              <a:gd name="G2" fmla="+- 21600 0 0"/>
              <a:gd name="T0" fmla="*/ 21575 w 21600"/>
              <a:gd name="T1" fmla="*/ 0 h 13223"/>
              <a:gd name="T2" fmla="*/ 17837 w 21600"/>
              <a:gd name="T3" fmla="*/ 13223 h 13223"/>
              <a:gd name="T4" fmla="*/ 0 w 21600"/>
              <a:gd name="T5" fmla="*/ 1042 h 1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3223" fill="none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</a:path>
              <a:path w="21600" h="13223" stroke="0" extrusionOk="0">
                <a:moveTo>
                  <a:pt x="21574" y="0"/>
                </a:moveTo>
                <a:cubicBezTo>
                  <a:pt x="21591" y="347"/>
                  <a:pt x="21600" y="694"/>
                  <a:pt x="21600" y="1042"/>
                </a:cubicBezTo>
                <a:cubicBezTo>
                  <a:pt x="21600" y="5388"/>
                  <a:pt x="20288" y="9633"/>
                  <a:pt x="17837" y="13223"/>
                </a:cubicBezTo>
                <a:lnTo>
                  <a:pt x="0" y="1042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2" name="Arc 40"/>
          <p:cNvSpPr>
            <a:spLocks/>
          </p:cNvSpPr>
          <p:nvPr/>
        </p:nvSpPr>
        <p:spPr bwMode="gray">
          <a:xfrm rot="692470">
            <a:off x="4551218" y="3771579"/>
            <a:ext cx="995506" cy="10477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2127 w 12127"/>
              <a:gd name="T1" fmla="*/ 17875 h 21079"/>
              <a:gd name="T2" fmla="*/ 4714 w 12127"/>
              <a:gd name="T3" fmla="*/ 21079 h 21079"/>
              <a:gd name="T4" fmla="*/ 0 w 12127"/>
              <a:gd name="T5" fmla="*/ 0 h 2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27" h="21079" fill="none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</a:path>
              <a:path w="12127" h="21079" stroke="0" extrusionOk="0">
                <a:moveTo>
                  <a:pt x="12126" y="17874"/>
                </a:moveTo>
                <a:cubicBezTo>
                  <a:pt x="9879" y="19399"/>
                  <a:pt x="7364" y="20486"/>
                  <a:pt x="4714" y="21079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3" name="Arc 41"/>
          <p:cNvSpPr>
            <a:spLocks/>
          </p:cNvSpPr>
          <p:nvPr/>
        </p:nvSpPr>
        <p:spPr bwMode="gray">
          <a:xfrm rot="692470">
            <a:off x="2776538" y="3443288"/>
            <a:ext cx="1503362" cy="1009650"/>
          </a:xfrm>
          <a:custGeom>
            <a:avLst/>
            <a:gdLst>
              <a:gd name="G0" fmla="+- 13927 0 0"/>
              <a:gd name="G1" fmla="+- 0 0 0"/>
              <a:gd name="G2" fmla="+- 21600 0 0"/>
              <a:gd name="T0" fmla="*/ 6735 w 13927"/>
              <a:gd name="T1" fmla="*/ 20367 h 20367"/>
              <a:gd name="T2" fmla="*/ 0 w 13927"/>
              <a:gd name="T3" fmla="*/ 16511 h 20367"/>
              <a:gd name="T4" fmla="*/ 13927 w 13927"/>
              <a:gd name="T5" fmla="*/ 0 h 20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7" h="20367" fill="none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</a:path>
              <a:path w="13927" h="20367" stroke="0" extrusionOk="0">
                <a:moveTo>
                  <a:pt x="6734" y="20367"/>
                </a:moveTo>
                <a:cubicBezTo>
                  <a:pt x="4275" y="19499"/>
                  <a:pt x="1993" y="18192"/>
                  <a:pt x="0" y="16510"/>
                </a:cubicBezTo>
                <a:lnTo>
                  <a:pt x="13927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4" name="Arc 42"/>
          <p:cNvSpPr>
            <a:spLocks/>
          </p:cNvSpPr>
          <p:nvPr/>
        </p:nvSpPr>
        <p:spPr bwMode="gray">
          <a:xfrm rot="692470">
            <a:off x="1978025" y="3241675"/>
            <a:ext cx="2332038" cy="604838"/>
          </a:xfrm>
          <a:custGeom>
            <a:avLst/>
            <a:gdLst>
              <a:gd name="G0" fmla="+- 21600 0 0"/>
              <a:gd name="G1" fmla="+- 2426 0 0"/>
              <a:gd name="G2" fmla="+- 21600 0 0"/>
              <a:gd name="T0" fmla="*/ 2337 w 21600"/>
              <a:gd name="T1" fmla="*/ 12198 h 12198"/>
              <a:gd name="T2" fmla="*/ 137 w 21600"/>
              <a:gd name="T3" fmla="*/ 0 h 12198"/>
              <a:gd name="T4" fmla="*/ 21600 w 21600"/>
              <a:gd name="T5" fmla="*/ 2426 h 1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2198" fill="none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</a:path>
              <a:path w="21600" h="12198" stroke="0" extrusionOk="0">
                <a:moveTo>
                  <a:pt x="2336" y="12198"/>
                </a:moveTo>
                <a:cubicBezTo>
                  <a:pt x="800" y="9169"/>
                  <a:pt x="0" y="5821"/>
                  <a:pt x="0" y="2426"/>
                </a:cubicBezTo>
                <a:cubicBezTo>
                  <a:pt x="-1" y="1615"/>
                  <a:pt x="45" y="805"/>
                  <a:pt x="136" y="-1"/>
                </a:cubicBezTo>
                <a:lnTo>
                  <a:pt x="21600" y="2426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5" name="Arc 43"/>
          <p:cNvSpPr>
            <a:spLocks/>
          </p:cNvSpPr>
          <p:nvPr/>
        </p:nvSpPr>
        <p:spPr bwMode="gray">
          <a:xfrm rot="692470">
            <a:off x="2632075" y="2522538"/>
            <a:ext cx="1808163" cy="903287"/>
          </a:xfrm>
          <a:custGeom>
            <a:avLst/>
            <a:gdLst>
              <a:gd name="G0" fmla="+- 16756 0 0"/>
              <a:gd name="G1" fmla="+- 18207 0 0"/>
              <a:gd name="G2" fmla="+- 21600 0 0"/>
              <a:gd name="T0" fmla="*/ 0 w 16756"/>
              <a:gd name="T1" fmla="*/ 4577 h 18207"/>
              <a:gd name="T2" fmla="*/ 5134 w 16756"/>
              <a:gd name="T3" fmla="*/ 0 h 18207"/>
              <a:gd name="T4" fmla="*/ 16756 w 16756"/>
              <a:gd name="T5" fmla="*/ 18207 h 18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756" h="18207" fill="none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</a:path>
              <a:path w="16756" h="18207" stroke="0" extrusionOk="0">
                <a:moveTo>
                  <a:pt x="-1" y="4576"/>
                </a:moveTo>
                <a:cubicBezTo>
                  <a:pt x="1455" y="2786"/>
                  <a:pt x="3189" y="1241"/>
                  <a:pt x="5134" y="0"/>
                </a:cubicBezTo>
                <a:lnTo>
                  <a:pt x="16756" y="18207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76" name="Rectangle 44"/>
          <p:cNvSpPr>
            <a:spLocks noChangeArrowheads="1"/>
          </p:cNvSpPr>
          <p:nvPr/>
        </p:nvSpPr>
        <p:spPr bwMode="gray">
          <a:xfrm>
            <a:off x="1785918" y="2625725"/>
            <a:ext cx="10230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Анализ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7" name="Rectangle 45"/>
          <p:cNvSpPr>
            <a:spLocks noChangeArrowheads="1"/>
          </p:cNvSpPr>
          <p:nvPr/>
        </p:nvSpPr>
        <p:spPr bwMode="gray">
          <a:xfrm>
            <a:off x="3508665" y="4282867"/>
            <a:ext cx="1349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Контроль </a:t>
            </a:r>
          </a:p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smtClean="0">
                <a:solidFill>
                  <a:srgbClr val="FFFFFF"/>
                </a:solidFill>
              </a:rPr>
              <a:t>ДДС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8" name="Rectangle 46"/>
          <p:cNvSpPr>
            <a:spLocks noChangeArrowheads="1"/>
          </p:cNvSpPr>
          <p:nvPr/>
        </p:nvSpPr>
        <p:spPr bwMode="gray">
          <a:xfrm>
            <a:off x="5857884" y="3286124"/>
            <a:ext cx="134128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66"/>
              </a:buClr>
              <a:buSzPct val="75000"/>
              <a:buFont typeface="Arial" charset="0"/>
              <a:buNone/>
            </a:pPr>
            <a:r>
              <a:rPr lang="ru-RU" b="1" dirty="0" err="1" smtClean="0">
                <a:solidFill>
                  <a:srgbClr val="FFFFFF"/>
                </a:solidFill>
              </a:rPr>
              <a:t>Планиро-вание</a:t>
            </a:r>
            <a:r>
              <a:rPr lang="ru-RU" b="1" dirty="0" smtClean="0">
                <a:solidFill>
                  <a:srgbClr val="FFFFFF"/>
                </a:solidFill>
              </a:rPr>
              <a:t> ДДС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8479" name="AutoShape 47"/>
          <p:cNvSpPr>
            <a:spLocks/>
          </p:cNvSpPr>
          <p:nvPr/>
        </p:nvSpPr>
        <p:spPr bwMode="black">
          <a:xfrm>
            <a:off x="6572264" y="1357298"/>
            <a:ext cx="2571736" cy="1428760"/>
          </a:xfrm>
          <a:prstGeom prst="accentCallout2">
            <a:avLst>
              <a:gd name="adj1" fmla="val 20991"/>
              <a:gd name="adj2" fmla="val -4014"/>
              <a:gd name="adj3" fmla="val 20991"/>
              <a:gd name="adj4" fmla="val -12375"/>
              <a:gd name="adj5" fmla="val 126816"/>
              <a:gd name="adj6" fmla="val -1235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600" b="1" dirty="0" smtClean="0"/>
              <a:t>-Разрешение предстоящих платежей;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-Обеспечение своевременных платежей;</a:t>
            </a:r>
          </a:p>
          <a:p>
            <a:pPr>
              <a:lnSpc>
                <a:spcPct val="90000"/>
              </a:lnSpc>
            </a:pPr>
            <a:r>
              <a:rPr lang="ru-RU" sz="1600" b="1" dirty="0" smtClean="0"/>
              <a:t>- Предотвращение кассовых разрывов</a:t>
            </a:r>
            <a:endParaRPr lang="en-US" sz="1600" b="1" dirty="0"/>
          </a:p>
        </p:txBody>
      </p:sp>
      <p:sp>
        <p:nvSpPr>
          <p:cNvPr id="18480" name="AutoShape 48"/>
          <p:cNvSpPr>
            <a:spLocks/>
          </p:cNvSpPr>
          <p:nvPr/>
        </p:nvSpPr>
        <p:spPr bwMode="black">
          <a:xfrm>
            <a:off x="6715140" y="4500570"/>
            <a:ext cx="2643206" cy="2000264"/>
          </a:xfrm>
          <a:prstGeom prst="accentCallout2">
            <a:avLst>
              <a:gd name="adj1" fmla="val 20991"/>
              <a:gd name="adj2" fmla="val -3213"/>
              <a:gd name="adj3" fmla="val 40398"/>
              <a:gd name="adj4" fmla="val -14030"/>
              <a:gd name="adj5" fmla="val 30327"/>
              <a:gd name="adj6" fmla="val -7821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90000"/>
              </a:lnSpc>
              <a:buFontTx/>
              <a:buChar char="-"/>
            </a:pPr>
            <a:endParaRPr lang="ru-RU" sz="1600" b="1" dirty="0" smtClean="0"/>
          </a:p>
          <a:p>
            <a:pPr>
              <a:lnSpc>
                <a:spcPct val="90000"/>
              </a:lnSpc>
            </a:pPr>
            <a:r>
              <a:rPr lang="ru-RU" sz="1600" b="1" dirty="0" smtClean="0"/>
              <a:t>- Предотвращение нецелевого использования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Повышение прозрачности ДДС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Контроль разрешений на совершение платежей при множестве исполнителей</a:t>
            </a:r>
          </a:p>
        </p:txBody>
      </p:sp>
      <p:sp>
        <p:nvSpPr>
          <p:cNvPr id="18481" name="AutoShape 49"/>
          <p:cNvSpPr>
            <a:spLocks/>
          </p:cNvSpPr>
          <p:nvPr/>
        </p:nvSpPr>
        <p:spPr bwMode="black">
          <a:xfrm>
            <a:off x="-142908" y="1857364"/>
            <a:ext cx="1790700" cy="2419356"/>
          </a:xfrm>
          <a:prstGeom prst="accentCallout2">
            <a:avLst>
              <a:gd name="adj1" fmla="val 20991"/>
              <a:gd name="adj2" fmla="val 104255"/>
              <a:gd name="adj3" fmla="val 20991"/>
              <a:gd name="adj4" fmla="val 109218"/>
              <a:gd name="adj5" fmla="val 23139"/>
              <a:gd name="adj6" fmla="val 121193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r">
              <a:lnSpc>
                <a:spcPct val="90000"/>
              </a:lnSpc>
              <a:buFontTx/>
              <a:buChar char="-"/>
            </a:pPr>
            <a:r>
              <a:rPr lang="ru-RU" sz="1600" b="1" dirty="0" smtClean="0"/>
              <a:t>Анализ данных ДДС для оценки их состояния и планирования предстоящих платежей для достижения поставленных целей</a:t>
            </a:r>
            <a:endParaRPr lang="en-US" sz="1600" b="1" dirty="0"/>
          </a:p>
        </p:txBody>
      </p:sp>
      <p:sp>
        <p:nvSpPr>
          <p:cNvPr id="18482" name="Rectangle 50"/>
          <p:cNvSpPr>
            <a:spLocks noGrp="1" noChangeArrowheads="1"/>
          </p:cNvSpPr>
          <p:nvPr>
            <p:ph type="title"/>
          </p:nvPr>
        </p:nvSpPr>
        <p:spPr>
          <a:xfrm>
            <a:off x="255944" y="208130"/>
            <a:ext cx="8636536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Задачи, решаемые для руководства компании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8D6-4A4E-40AF-BEF2-5D24D3E5C5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10" name="Рисунок 9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5852D"/>
                </a:solidFill>
              </a:rPr>
              <a:t>Планирование движения денежных средств </a:t>
            </a:r>
            <a:endParaRPr lang="ru-RU" dirty="0">
              <a:solidFill>
                <a:srgbClr val="05852D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Казначейство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6C39C-3CA0-4D55-A926-77983D03B0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Группа 47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49" name="Рисунок 48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50" name="Прямоугольник 49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46" y="31520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Возможности планирования</a:t>
            </a:r>
            <a:endParaRPr lang="en-US" sz="3600" dirty="0">
              <a:solidFill>
                <a:srgbClr val="05852D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6AB7-4D2B-491D-87F9-B530231176C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73004" y="3532602"/>
            <a:ext cx="2584484" cy="759997"/>
            <a:chOff x="3964" y="2071"/>
            <a:chExt cx="1484" cy="330"/>
          </a:xfrm>
        </p:grpSpPr>
        <p:sp>
          <p:nvSpPr>
            <p:cNvPr id="44041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42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fol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379650" y="2465384"/>
            <a:ext cx="4264052" cy="749302"/>
            <a:chOff x="3964" y="2071"/>
            <a:chExt cx="1484" cy="330"/>
          </a:xfrm>
        </p:grpSpPr>
        <p:sp>
          <p:nvSpPr>
            <p:cNvPr id="44050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51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4055" name="Rectangle 23"/>
          <p:cNvSpPr>
            <a:spLocks noChangeArrowheads="1"/>
          </p:cNvSpPr>
          <p:nvPr/>
        </p:nvSpPr>
        <p:spPr bwMode="ltGray">
          <a:xfrm>
            <a:off x="282327" y="4335460"/>
            <a:ext cx="1269986" cy="23796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4056" name="Rectangle 24"/>
          <p:cNvSpPr>
            <a:spLocks noChangeArrowheads="1"/>
          </p:cNvSpPr>
          <p:nvPr/>
        </p:nvSpPr>
        <p:spPr bwMode="ltGray">
          <a:xfrm>
            <a:off x="1587502" y="4335460"/>
            <a:ext cx="1269986" cy="23796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2549"/>
                  <a:invGamma/>
                </a:scheme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cxnSp>
        <p:nvCxnSpPr>
          <p:cNvPr id="44057" name="AutoShape 25"/>
          <p:cNvCxnSpPr>
            <a:cxnSpLocks noChangeShapeType="1"/>
          </p:cNvCxnSpPr>
          <p:nvPr/>
        </p:nvCxnSpPr>
        <p:spPr bwMode="black">
          <a:xfrm rot="10800000" flipV="1">
            <a:off x="6643702" y="2857496"/>
            <a:ext cx="571504" cy="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44058" name="AutoShape 26"/>
          <p:cNvCxnSpPr>
            <a:cxnSpLocks noChangeShapeType="1"/>
            <a:stCxn id="44041" idx="0"/>
            <a:endCxn id="44050" idx="2"/>
          </p:cNvCxnSpPr>
          <p:nvPr/>
        </p:nvCxnSpPr>
        <p:spPr bwMode="black">
          <a:xfrm rot="5400000" flipH="1" flipV="1">
            <a:off x="2879503" y="1900429"/>
            <a:ext cx="317916" cy="294643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cxnSp>
        <p:nvCxnSpPr>
          <p:cNvPr id="44059" name="AutoShape 27"/>
          <p:cNvCxnSpPr>
            <a:cxnSpLocks noChangeShapeType="1"/>
            <a:stCxn id="44044" idx="0"/>
            <a:endCxn id="44050" idx="2"/>
          </p:cNvCxnSpPr>
          <p:nvPr/>
        </p:nvCxnSpPr>
        <p:spPr bwMode="black">
          <a:xfrm rot="16200000" flipV="1">
            <a:off x="5814819" y="1911543"/>
            <a:ext cx="317916" cy="292420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grpSp>
        <p:nvGrpSpPr>
          <p:cNvPr id="5" name="Группа 54"/>
          <p:cNvGrpSpPr/>
          <p:nvPr/>
        </p:nvGrpSpPr>
        <p:grpSpPr>
          <a:xfrm>
            <a:off x="7215206" y="2383689"/>
            <a:ext cx="1711325" cy="830997"/>
            <a:chOff x="7215206" y="2383689"/>
            <a:chExt cx="1711325" cy="830997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7215206" y="2463797"/>
              <a:ext cx="1711325" cy="679451"/>
              <a:chOff x="3964" y="2071"/>
              <a:chExt cx="1484" cy="330"/>
            </a:xfrm>
          </p:grpSpPr>
          <p:sp>
            <p:nvSpPr>
              <p:cNvPr id="44036" name="AutoShape 4"/>
              <p:cNvSpPr>
                <a:spLocks noChangeArrowheads="1"/>
              </p:cNvSpPr>
              <p:nvPr/>
            </p:nvSpPr>
            <p:spPr bwMode="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rgbClr val="DDDDDD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37" name="AutoShape 5"/>
              <p:cNvSpPr>
                <a:spLocks noChangeArrowheads="1"/>
              </p:cNvSpPr>
              <p:nvPr/>
            </p:nvSpPr>
            <p:spPr bwMode="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rgbClr val="DDDDDD">
                      <a:alpha val="70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1" name="Text Box 29"/>
            <p:cNvSpPr txBox="1">
              <a:spLocks noChangeArrowheads="1"/>
            </p:cNvSpPr>
            <p:nvPr/>
          </p:nvSpPr>
          <p:spPr bwMode="black">
            <a:xfrm>
              <a:off x="7215206" y="2383689"/>
              <a:ext cx="1689100" cy="8309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 smtClean="0">
                  <a:solidFill>
                    <a:srgbClr val="000000"/>
                  </a:solidFill>
                </a:rPr>
                <a:t>Связь с бюджетами и договорами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Группа 51"/>
          <p:cNvGrpSpPr/>
          <p:nvPr/>
        </p:nvGrpSpPr>
        <p:grpSpPr>
          <a:xfrm>
            <a:off x="6072198" y="3429000"/>
            <a:ext cx="2714643" cy="923330"/>
            <a:chOff x="6072198" y="3429000"/>
            <a:chExt cx="2714643" cy="923330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6156352" y="3532602"/>
              <a:ext cx="2559052" cy="759997"/>
              <a:chOff x="3964" y="2071"/>
              <a:chExt cx="1484" cy="330"/>
            </a:xfrm>
          </p:grpSpPr>
          <p:sp>
            <p:nvSpPr>
              <p:cNvPr id="44044" name="AutoShape 12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5" name="AutoShape 13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dirty="0"/>
              </a:p>
            </p:txBody>
          </p:sp>
        </p:grpSp>
        <p:sp>
          <p:nvSpPr>
            <p:cNvPr id="44062" name="Text Box 30"/>
            <p:cNvSpPr txBox="1">
              <a:spLocks noChangeArrowheads="1"/>
            </p:cNvSpPr>
            <p:nvPr/>
          </p:nvSpPr>
          <p:spPr bwMode="black">
            <a:xfrm>
              <a:off x="6072198" y="3429000"/>
              <a:ext cx="2714643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F8F8F8"/>
                  </a:solidFill>
                </a:rPr>
                <a:t>Создание централизованного казначейства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sp>
        <p:nvSpPr>
          <p:cNvPr id="44063" name="Text Box 31"/>
          <p:cNvSpPr txBox="1">
            <a:spLocks noChangeArrowheads="1"/>
          </p:cNvSpPr>
          <p:nvPr/>
        </p:nvSpPr>
        <p:spPr bwMode="black">
          <a:xfrm>
            <a:off x="285720" y="3500438"/>
            <a:ext cx="257176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C1C1C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rgbClr val="F8F8F8"/>
                </a:solidFill>
              </a:rPr>
              <a:t>Планирование поступлений и платежей</a:t>
            </a:r>
            <a:endParaRPr lang="en-US" sz="1600" b="1" dirty="0">
              <a:solidFill>
                <a:srgbClr val="F8F8F8"/>
              </a:solidFill>
            </a:endParaRPr>
          </a:p>
        </p:txBody>
      </p:sp>
      <p:sp>
        <p:nvSpPr>
          <p:cNvPr id="44064" name="Text Box 32"/>
          <p:cNvSpPr txBox="1">
            <a:spLocks noChangeArrowheads="1"/>
          </p:cNvSpPr>
          <p:nvPr/>
        </p:nvSpPr>
        <p:spPr bwMode="black">
          <a:xfrm>
            <a:off x="285720" y="4286256"/>
            <a:ext cx="1285884" cy="1600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rgbClr val="FFFFFF"/>
                </a:solidFill>
              </a:rPr>
              <a:t>Заявки на </a:t>
            </a:r>
            <a:r>
              <a:rPr lang="ru-RU" sz="1400" b="1" dirty="0" err="1" smtClean="0">
                <a:solidFill>
                  <a:srgbClr val="FFFFFF"/>
                </a:solidFill>
              </a:rPr>
              <a:t>расходова-ние</a:t>
            </a:r>
            <a:r>
              <a:rPr lang="ru-RU" sz="1400" b="1" dirty="0" smtClean="0">
                <a:solidFill>
                  <a:srgbClr val="FFFFFF"/>
                </a:solidFill>
              </a:rPr>
              <a:t> с </a:t>
            </a:r>
            <a:r>
              <a:rPr lang="ru-RU" sz="1400" b="1" dirty="0" err="1" smtClean="0">
                <a:solidFill>
                  <a:srgbClr val="FFFFFF"/>
                </a:solidFill>
              </a:rPr>
              <a:t>детализа-цией</a:t>
            </a:r>
            <a:r>
              <a:rPr lang="ru-RU" sz="1400" b="1" dirty="0" smtClean="0">
                <a:solidFill>
                  <a:srgbClr val="FFFFFF"/>
                </a:solidFill>
              </a:rPr>
              <a:t> до даты и объекта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44065" name="Text Box 33"/>
          <p:cNvSpPr txBox="1">
            <a:spLocks noChangeArrowheads="1"/>
          </p:cNvSpPr>
          <p:nvPr/>
        </p:nvSpPr>
        <p:spPr bwMode="black">
          <a:xfrm>
            <a:off x="1541878" y="4429133"/>
            <a:ext cx="1387048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err="1" smtClean="0">
                <a:solidFill>
                  <a:srgbClr val="FFFFFF"/>
                </a:solidFill>
              </a:rPr>
              <a:t>Планируе-мые</a:t>
            </a:r>
            <a:r>
              <a:rPr lang="ru-RU" sz="1400" b="1" dirty="0" smtClean="0">
                <a:solidFill>
                  <a:srgbClr val="FFFFFF"/>
                </a:solidFill>
              </a:rPr>
              <a:t> </a:t>
            </a:r>
            <a:r>
              <a:rPr lang="ru-RU" sz="1400" b="1" dirty="0" err="1" smtClean="0">
                <a:solidFill>
                  <a:srgbClr val="FFFFFF"/>
                </a:solidFill>
              </a:rPr>
              <a:t>пос-тупления</a:t>
            </a:r>
            <a:r>
              <a:rPr lang="ru-RU" sz="1400" b="1" dirty="0" smtClean="0">
                <a:solidFill>
                  <a:srgbClr val="FFFFFF"/>
                </a:solidFill>
              </a:rPr>
              <a:t> с </a:t>
            </a:r>
            <a:r>
              <a:rPr lang="ru-RU" sz="1400" b="1" dirty="0" err="1" smtClean="0">
                <a:solidFill>
                  <a:srgbClr val="FFFFFF"/>
                </a:solidFill>
              </a:rPr>
              <a:t>детализа-цией</a:t>
            </a:r>
            <a:r>
              <a:rPr lang="ru-RU" sz="1400" b="1" dirty="0" smtClean="0">
                <a:solidFill>
                  <a:srgbClr val="FFFFFF"/>
                </a:solidFill>
              </a:rPr>
              <a:t> до даты и объекта</a:t>
            </a:r>
            <a:endParaRPr lang="en-US" sz="1400" b="1" dirty="0">
              <a:solidFill>
                <a:srgbClr val="FFFFFF"/>
              </a:solidFill>
            </a:endParaRPr>
          </a:p>
        </p:txBody>
      </p:sp>
      <p:grpSp>
        <p:nvGrpSpPr>
          <p:cNvPr id="9" name="Группа 50"/>
          <p:cNvGrpSpPr/>
          <p:nvPr/>
        </p:nvGrpSpPr>
        <p:grpSpPr>
          <a:xfrm>
            <a:off x="3214678" y="3551652"/>
            <a:ext cx="2571768" cy="740947"/>
            <a:chOff x="3214678" y="3551652"/>
            <a:chExt cx="2571768" cy="740947"/>
          </a:xfrm>
        </p:grpSpPr>
        <p:grpSp>
          <p:nvGrpSpPr>
            <p:cNvPr id="10" name="Group 14"/>
            <p:cNvGrpSpPr>
              <a:grpSpLocks/>
            </p:cNvGrpSpPr>
            <p:nvPr/>
          </p:nvGrpSpPr>
          <p:grpSpPr bwMode="auto">
            <a:xfrm>
              <a:off x="3233730" y="3551652"/>
              <a:ext cx="2552716" cy="740947"/>
              <a:chOff x="3964" y="2071"/>
              <a:chExt cx="1484" cy="330"/>
            </a:xfrm>
          </p:grpSpPr>
          <p:sp>
            <p:nvSpPr>
              <p:cNvPr id="44047" name="AutoShape 15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4048" name="AutoShape 16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4066" name="Text Box 34"/>
            <p:cNvSpPr txBox="1">
              <a:spLocks noChangeArrowheads="1"/>
            </p:cNvSpPr>
            <p:nvPr/>
          </p:nvSpPr>
          <p:spPr bwMode="black">
            <a:xfrm>
              <a:off x="3214678" y="3571876"/>
              <a:ext cx="2571768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rgbClr val="F8F8F8"/>
                  </a:solidFill>
                </a:rPr>
                <a:t>Предотвращение кассовых разрывов</a:t>
              </a:r>
              <a:endParaRPr lang="en-US" b="1" dirty="0">
                <a:solidFill>
                  <a:srgbClr val="F8F8F8"/>
                </a:solidFill>
              </a:endParaRPr>
            </a:p>
          </p:txBody>
        </p:sp>
      </p:grpSp>
      <p:grpSp>
        <p:nvGrpSpPr>
          <p:cNvPr id="11" name="Группа 48"/>
          <p:cNvGrpSpPr/>
          <p:nvPr/>
        </p:nvGrpSpPr>
        <p:grpSpPr>
          <a:xfrm>
            <a:off x="3179976" y="4335460"/>
            <a:ext cx="1392024" cy="2379688"/>
            <a:chOff x="3179976" y="4335460"/>
            <a:chExt cx="1392024" cy="1593870"/>
          </a:xfrm>
        </p:grpSpPr>
        <p:sp>
          <p:nvSpPr>
            <p:cNvPr id="44067" name="Rectangle 35"/>
            <p:cNvSpPr>
              <a:spLocks noChangeArrowheads="1"/>
            </p:cNvSpPr>
            <p:nvPr/>
          </p:nvSpPr>
          <p:spPr bwMode="ltGray">
            <a:xfrm>
              <a:off x="321467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69" name="Text Box 37"/>
            <p:cNvSpPr txBox="1">
              <a:spLocks noChangeArrowheads="1"/>
            </p:cNvSpPr>
            <p:nvPr/>
          </p:nvSpPr>
          <p:spPr bwMode="black">
            <a:xfrm>
              <a:off x="3179976" y="4429133"/>
              <a:ext cx="1392024" cy="7833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Анализ возможности выполнения заявок на расход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Группа 52"/>
          <p:cNvGrpSpPr/>
          <p:nvPr/>
        </p:nvGrpSpPr>
        <p:grpSpPr>
          <a:xfrm>
            <a:off x="6072199" y="4335460"/>
            <a:ext cx="1428759" cy="2379688"/>
            <a:chOff x="6072199" y="4335460"/>
            <a:chExt cx="1428759" cy="1593870"/>
          </a:xfrm>
        </p:grpSpPr>
        <p:sp>
          <p:nvSpPr>
            <p:cNvPr id="44039" name="Rectangle 7"/>
            <p:cNvSpPr>
              <a:spLocks noChangeArrowheads="1"/>
            </p:cNvSpPr>
            <p:nvPr/>
          </p:nvSpPr>
          <p:spPr bwMode="ltGray">
            <a:xfrm>
              <a:off x="6143636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1" name="Text Box 39"/>
            <p:cNvSpPr txBox="1">
              <a:spLocks noChangeArrowheads="1"/>
            </p:cNvSpPr>
            <p:nvPr/>
          </p:nvSpPr>
          <p:spPr bwMode="black">
            <a:xfrm>
              <a:off x="6072199" y="4377396"/>
              <a:ext cx="1428759" cy="1360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Подача заявок конечными участниками с </a:t>
              </a:r>
              <a:r>
                <a:rPr lang="ru-RU" sz="1400" b="1" dirty="0" err="1" smtClean="0">
                  <a:solidFill>
                    <a:srgbClr val="FFFFFF"/>
                  </a:solidFill>
                </a:rPr>
                <a:t>последую-щим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FFFFFF"/>
                  </a:solidFill>
                </a:rPr>
                <a:t>утвер-ждением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 </a:t>
              </a:r>
              <a:r>
                <a:rPr lang="ru-RU" sz="1400" b="1" dirty="0" err="1" smtClean="0">
                  <a:solidFill>
                    <a:srgbClr val="FFFFFF"/>
                  </a:solidFill>
                </a:rPr>
                <a:t>руковод-ством</a:t>
              </a:r>
              <a:endParaRPr lang="ru-RU" sz="1400" b="1" dirty="0" smtClean="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Группа 53"/>
          <p:cNvGrpSpPr/>
          <p:nvPr/>
        </p:nvGrpSpPr>
        <p:grpSpPr>
          <a:xfrm>
            <a:off x="7429520" y="4335460"/>
            <a:ext cx="1357322" cy="2379688"/>
            <a:chOff x="7429520" y="4335460"/>
            <a:chExt cx="1357322" cy="1593870"/>
          </a:xfrm>
        </p:grpSpPr>
        <p:sp>
          <p:nvSpPr>
            <p:cNvPr id="44038" name="Rectangle 6"/>
            <p:cNvSpPr>
              <a:spLocks noChangeArrowheads="1"/>
            </p:cNvSpPr>
            <p:nvPr/>
          </p:nvSpPr>
          <p:spPr bwMode="ltGray">
            <a:xfrm>
              <a:off x="7445418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2" name="Text Box 40"/>
            <p:cNvSpPr txBox="1">
              <a:spLocks noChangeArrowheads="1"/>
            </p:cNvSpPr>
            <p:nvPr/>
          </p:nvSpPr>
          <p:spPr bwMode="black">
            <a:xfrm>
              <a:off x="7429520" y="4446048"/>
              <a:ext cx="1357322" cy="9276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smtClean="0">
                  <a:solidFill>
                    <a:srgbClr val="FFFFFF"/>
                  </a:solidFill>
                </a:rPr>
                <a:t>Контроль фактических операций на наличие планового разрешения</a:t>
              </a:r>
              <a:endParaRPr lang="en-US" sz="1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4073" name="Text Box 41"/>
          <p:cNvSpPr txBox="1">
            <a:spLocks noChangeArrowheads="1"/>
          </p:cNvSpPr>
          <p:nvPr/>
        </p:nvSpPr>
        <p:spPr bwMode="black">
          <a:xfrm>
            <a:off x="2714612" y="2631040"/>
            <a:ext cx="35719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rgbClr val="000000"/>
                </a:solidFill>
              </a:rPr>
              <a:t>Возможности планирования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44075" name="AutoShape 43"/>
          <p:cNvCxnSpPr>
            <a:cxnSpLocks noChangeShapeType="1"/>
            <a:stCxn id="44050" idx="2"/>
            <a:endCxn id="44047" idx="0"/>
          </p:cNvCxnSpPr>
          <p:nvPr/>
        </p:nvCxnSpPr>
        <p:spPr bwMode="black">
          <a:xfrm rot="5400000">
            <a:off x="4342399" y="3382375"/>
            <a:ext cx="336966" cy="15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cxnSp>
      <p:sp>
        <p:nvSpPr>
          <p:cNvPr id="44" name="Text Box 4"/>
          <p:cNvSpPr txBox="1">
            <a:spLocks noChangeArrowheads="1"/>
          </p:cNvSpPr>
          <p:nvPr/>
        </p:nvSpPr>
        <p:spPr bwMode="gray">
          <a:xfrm>
            <a:off x="142844" y="1357298"/>
            <a:ext cx="900115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2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Система предоставляет все необходимые средства для обеспечения прозрачности движения денежных средств и предотвращения нецелевого использования</a:t>
            </a:r>
            <a:endParaRPr lang="en-US" sz="1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14" name="Группа 49"/>
          <p:cNvGrpSpPr/>
          <p:nvPr/>
        </p:nvGrpSpPr>
        <p:grpSpPr>
          <a:xfrm>
            <a:off x="4429124" y="4286255"/>
            <a:ext cx="1357322" cy="2428888"/>
            <a:chOff x="4429124" y="4302506"/>
            <a:chExt cx="1357322" cy="1626824"/>
          </a:xfrm>
        </p:grpSpPr>
        <p:sp>
          <p:nvSpPr>
            <p:cNvPr id="44068" name="Rectangle 36"/>
            <p:cNvSpPr>
              <a:spLocks noChangeArrowheads="1"/>
            </p:cNvSpPr>
            <p:nvPr/>
          </p:nvSpPr>
          <p:spPr bwMode="ltGray">
            <a:xfrm>
              <a:off x="4516460" y="4335460"/>
              <a:ext cx="1269986" cy="1593870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4070" name="Text Box 38"/>
            <p:cNvSpPr txBox="1">
              <a:spLocks noChangeArrowheads="1"/>
            </p:cNvSpPr>
            <p:nvPr/>
          </p:nvSpPr>
          <p:spPr bwMode="black">
            <a:xfrm>
              <a:off x="4429124" y="4302506"/>
              <a:ext cx="1357322" cy="15048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82326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400" b="1" dirty="0" err="1" smtClean="0">
                  <a:solidFill>
                    <a:srgbClr val="FFFFFF"/>
                  </a:solidFill>
                </a:rPr>
                <a:t>Резервиро-вание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 средств под исполнение важных платежей. </a:t>
              </a:r>
              <a:r>
                <a:rPr lang="ru-RU" sz="1400" b="1" dirty="0">
                  <a:solidFill>
                    <a:srgbClr val="FFFFFF"/>
                  </a:solidFill>
                </a:rPr>
                <a:t> </a:t>
              </a:r>
              <a:r>
                <a:rPr lang="ru-RU" sz="1400" b="1" dirty="0" smtClean="0">
                  <a:solidFill>
                    <a:srgbClr val="FFFFFF"/>
                  </a:solidFill>
                </a:rPr>
                <a:t>Размещение заявок в планах поступления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4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4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5" grpId="0" animBg="1"/>
      <p:bldP spid="44056" grpId="0" animBg="1"/>
      <p:bldP spid="44063" grpId="0"/>
      <p:bldP spid="44064" grpId="0"/>
      <p:bldP spid="440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23" name="Рисунок 22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24" name="Прямоугольник 23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единительная линия 24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928662" y="1928802"/>
            <a:ext cx="6500858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/>
              <a:t>Концепция планирования и контроля поступлений</a:t>
            </a:r>
          </a:p>
        </p:txBody>
      </p:sp>
      <p:pic>
        <p:nvPicPr>
          <p:cNvPr id="11274" name="Рисунок 59" descr="1295510804_preferences-system-tim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3968" y="528002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61" descr="1295503062_2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708275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2928930" y="3143250"/>
            <a:ext cx="714375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7" name="Picture 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2708275"/>
            <a:ext cx="70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7029443" y="3141663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9" name="Рисунок 70" descr="1301472151_user-trash-ful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18" y="407193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1357289" y="2690336"/>
            <a:ext cx="1755791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/>
              <a:t>Регистрация плановых поступлений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57751" y="2571744"/>
            <a:ext cx="2171691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/>
              <a:t>Регистрация фактических поступлений на основании плана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57752" y="3929066"/>
            <a:ext cx="2143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Закрытие (отмена) планов по недовыполненным / отмененным планам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857752" y="5357826"/>
            <a:ext cx="214314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/>
              <a:t>Учет изменения планов поступлений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7029443" y="4500563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3143243" y="4500563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1142973" y="5643563"/>
            <a:ext cx="2500333" cy="1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36485" y="4537076"/>
            <a:ext cx="2212975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6251567" y="4392613"/>
            <a:ext cx="2500313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0800000" flipV="1">
            <a:off x="6929430" y="5643563"/>
            <a:ext cx="571500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rot="5400000">
            <a:off x="2461412" y="3821906"/>
            <a:ext cx="1358900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Заголовок 26"/>
          <p:cNvSpPr>
            <a:spLocks noGrp="1"/>
          </p:cNvSpPr>
          <p:nvPr>
            <p:ph type="title"/>
          </p:nvPr>
        </p:nvSpPr>
        <p:spPr>
          <a:xfrm>
            <a:off x="219049" y="48767"/>
            <a:ext cx="6710380" cy="674687"/>
          </a:xfrm>
        </p:spPr>
        <p:txBody>
          <a:bodyPr/>
          <a:lstStyle/>
          <a:p>
            <a:r>
              <a:rPr lang="ru-RU" sz="3200" dirty="0" smtClean="0">
                <a:solidFill>
                  <a:srgbClr val="05852D"/>
                </a:solidFill>
              </a:rPr>
              <a:t>Планирование поступлений ДС</a:t>
            </a:r>
            <a:endParaRPr lang="ru-RU" sz="32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8D6-4A4E-40AF-BEF2-5D24D3E5C5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8" name="Рисунок 7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7" name="Заголовок 32"/>
          <p:cNvSpPr txBox="1">
            <a:spLocks/>
          </p:cNvSpPr>
          <p:nvPr/>
        </p:nvSpPr>
        <p:spPr>
          <a:xfrm>
            <a:off x="275406" y="44624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Заявка на расходование средств</a:t>
            </a:r>
            <a:endParaRPr lang="ru-RU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6" y="844355"/>
            <a:ext cx="7834039" cy="5052498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14627" y="4011593"/>
            <a:ext cx="4464496" cy="2786082"/>
          </a:xfrm>
          <a:prstGeom prst="wedgeRoundRectCallout">
            <a:avLst>
              <a:gd name="adj1" fmla="val -58323"/>
              <a:gd name="adj2" fmla="val -38518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ru-RU" sz="1600" dirty="0">
                <a:ln w="1905"/>
                <a:solidFill>
                  <a:schemeClr val="tx1"/>
                </a:solidFill>
              </a:rPr>
              <a:t>Планировать расходы денежных средств предприятия можно, при помощи документа </a:t>
            </a:r>
            <a:r>
              <a:rPr lang="ru-RU" sz="1600" b="1" dirty="0">
                <a:ln w="1905"/>
                <a:solidFill>
                  <a:schemeClr val="tx1"/>
                </a:solidFill>
              </a:rPr>
              <a:t>«Заявка на расходование средств»</a:t>
            </a:r>
            <a:r>
              <a:rPr lang="ru-RU" sz="1600" dirty="0">
                <a:ln w="1905"/>
                <a:solidFill>
                  <a:schemeClr val="tx1"/>
                </a:solidFill>
              </a:rPr>
              <a:t>. В данном документе </a:t>
            </a:r>
            <a:r>
              <a:rPr lang="ru-RU" sz="1600" dirty="0" smtClean="0">
                <a:ln w="1905"/>
                <a:solidFill>
                  <a:schemeClr val="tx1"/>
                </a:solidFill>
              </a:rPr>
              <a:t>отражаются предполагаемые платежи: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оплата поставщикам, выплата з/п, </a:t>
            </a:r>
            <a:r>
              <a:rPr lang="ru-RU" sz="1600" dirty="0" smtClean="0">
                <a:ln w="1905"/>
                <a:solidFill>
                  <a:schemeClr val="tx1"/>
                </a:solidFill>
              </a:rPr>
              <a:t>расчеты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по кредитам и </a:t>
            </a:r>
            <a:r>
              <a:rPr lang="ru-RU" sz="1600" dirty="0" smtClean="0">
                <a:ln w="1905"/>
                <a:solidFill>
                  <a:schemeClr val="tx1"/>
                </a:solidFill>
              </a:rPr>
              <a:t>т.д., которые произойдут в ближайшее время. Документ может использоваться для повышения платежной дисциплины, а также для связи между инициаторами платежей, контролирующими лицами, и исполнителями платежей</a:t>
            </a:r>
            <a:endParaRPr lang="ru-RU" sz="1600" dirty="0">
              <a:ln w="1905"/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196752"/>
            <a:ext cx="9144000" cy="5661249"/>
            <a:chOff x="0" y="764704"/>
            <a:chExt cx="9144000" cy="6093297"/>
          </a:xfrm>
        </p:grpSpPr>
        <p:pic>
          <p:nvPicPr>
            <p:cNvPr id="10" name="Рисунок 9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8" name="Заголовок 32"/>
          <p:cNvSpPr txBox="1">
            <a:spLocks/>
          </p:cNvSpPr>
          <p:nvPr/>
        </p:nvSpPr>
        <p:spPr>
          <a:xfrm>
            <a:off x="251520" y="18009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Предотвращение кассового</a:t>
            </a:r>
          </a:p>
          <a:p>
            <a:r>
              <a:rPr lang="ru-RU" sz="3600" kern="0" dirty="0" smtClean="0">
                <a:solidFill>
                  <a:srgbClr val="05852D"/>
                </a:solidFill>
              </a:rPr>
              <a:t>разрыва</a:t>
            </a:r>
            <a:endParaRPr lang="ru-RU" sz="3600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93315"/>
            <a:ext cx="7774719" cy="5084057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3707904" y="4480144"/>
            <a:ext cx="4499992" cy="2232249"/>
          </a:xfrm>
          <a:prstGeom prst="wedgeRoundRectCallout">
            <a:avLst>
              <a:gd name="adj1" fmla="val -63648"/>
              <a:gd name="adj2" fmla="val -36221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1600" dirty="0">
                <a:ln w="1905"/>
                <a:solidFill>
                  <a:schemeClr val="tx1"/>
                </a:solidFill>
              </a:rPr>
              <a:t>Для </a:t>
            </a:r>
            <a:r>
              <a:rPr lang="ru-RU" sz="1600" b="1" dirty="0">
                <a:ln w="1905"/>
                <a:solidFill>
                  <a:schemeClr val="tx1"/>
                </a:solidFill>
              </a:rPr>
              <a:t>предотвращения кассовых разрывов </a:t>
            </a:r>
            <a:r>
              <a:rPr lang="ru-RU" sz="1600" dirty="0">
                <a:ln w="1905"/>
                <a:solidFill>
                  <a:schemeClr val="tx1"/>
                </a:solidFill>
              </a:rPr>
              <a:t>важные платежи можно обеспечить резервированием или размещением платежа в будущих </a:t>
            </a:r>
            <a:r>
              <a:rPr lang="ru-RU" sz="1600" dirty="0" smtClean="0">
                <a:ln w="1905"/>
                <a:solidFill>
                  <a:schemeClr val="tx1"/>
                </a:solidFill>
              </a:rPr>
              <a:t>поступлениях. Т.е. система позволяет зарезервировать денежных средства в кассе или на банковском счете для наиболее важных планируемых платежей. Данные денежные средства нельзя будет расходовать только по целевому назначению. </a:t>
            </a:r>
            <a:endParaRPr lang="ru-RU" sz="1600" dirty="0">
              <a:ln w="1905"/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7" name="Рисунок 6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5429B7-8B91-499D-81B1-4789BCB5236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9" name="Заголовок 32"/>
          <p:cNvSpPr txBox="1">
            <a:spLocks/>
          </p:cNvSpPr>
          <p:nvPr/>
        </p:nvSpPr>
        <p:spPr>
          <a:xfrm>
            <a:off x="157234" y="-13308"/>
            <a:ext cx="8401050" cy="674687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ru-RU" sz="3600" kern="0" dirty="0" smtClean="0">
                <a:solidFill>
                  <a:srgbClr val="05852D"/>
                </a:solidFill>
              </a:rPr>
              <a:t>Закрытие</a:t>
            </a:r>
            <a:r>
              <a:rPr lang="ru-RU" kern="0" dirty="0" smtClean="0">
                <a:solidFill>
                  <a:srgbClr val="05852D"/>
                </a:solidFill>
              </a:rPr>
              <a:t> </a:t>
            </a:r>
            <a:r>
              <a:rPr lang="ru-RU" sz="3600" kern="0" dirty="0" smtClean="0">
                <a:solidFill>
                  <a:srgbClr val="05852D"/>
                </a:solidFill>
              </a:rPr>
              <a:t>планируемых</a:t>
            </a:r>
            <a:r>
              <a:rPr lang="ru-RU" kern="0" dirty="0" smtClean="0">
                <a:solidFill>
                  <a:srgbClr val="05852D"/>
                </a:solidFill>
              </a:rPr>
              <a:t> </a:t>
            </a:r>
            <a:r>
              <a:rPr lang="ru-RU" sz="3600" kern="0" dirty="0" smtClean="0">
                <a:solidFill>
                  <a:srgbClr val="05852D"/>
                </a:solidFill>
              </a:rPr>
              <a:t>расходов</a:t>
            </a:r>
            <a:endParaRPr lang="ru-RU" kern="0" dirty="0">
              <a:solidFill>
                <a:srgbClr val="05852D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99" y="2650535"/>
            <a:ext cx="8740897" cy="3726503"/>
          </a:xfrm>
          <a:prstGeom prst="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771800" y="1058702"/>
            <a:ext cx="6192688" cy="1339471"/>
          </a:xfrm>
          <a:prstGeom prst="wedgeRoundRectCallout">
            <a:avLst>
              <a:gd name="adj1" fmla="val -23103"/>
              <a:gd name="adj2" fmla="val 74540"/>
              <a:gd name="adj3" fmla="val 16667"/>
            </a:avLst>
          </a:prstGeom>
          <a:solidFill>
            <a:srgbClr val="FF99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ru-RU" sz="1600" dirty="0" smtClean="0">
                <a:ln w="1905"/>
                <a:solidFill>
                  <a:schemeClr val="tx1"/>
                </a:solidFill>
              </a:rPr>
              <a:t>Если в ходе финансово-хозяйственной деятельности компания отменяет какой - либо запланированный платеж или меняет сумму расходов в меньшую сторону, имеется возможность частично или  полностью закрыть планируемые «Заявки на расход средств», при помощи документа </a:t>
            </a:r>
            <a:r>
              <a:rPr lang="ru-RU" sz="1600" b="1" dirty="0" smtClean="0">
                <a:ln w="1905"/>
                <a:solidFill>
                  <a:schemeClr val="tx1"/>
                </a:solidFill>
              </a:rPr>
              <a:t>«Закрытие заявок на расходование средств». </a:t>
            </a:r>
            <a:endParaRPr lang="ru-RU" sz="1600" b="1" dirty="0">
              <a:ln w="1905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764704"/>
            <a:ext cx="9144000" cy="6093297"/>
            <a:chOff x="0" y="764704"/>
            <a:chExt cx="9144000" cy="6093297"/>
          </a:xfrm>
        </p:grpSpPr>
        <p:pic>
          <p:nvPicPr>
            <p:cNvPr id="35" name="Рисунок 34" descr="ID-10013082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85173"/>
              <a:ext cx="9144000" cy="6072828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0" y="764704"/>
              <a:ext cx="9137188" cy="6093296"/>
            </a:xfrm>
            <a:prstGeom prst="rect">
              <a:avLst/>
            </a:prstGeom>
            <a:solidFill>
              <a:srgbClr val="FAFB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0" y="780649"/>
              <a:ext cx="9144000" cy="0"/>
            </a:xfrm>
            <a:prstGeom prst="line">
              <a:avLst/>
            </a:prstGeom>
            <a:ln w="76200">
              <a:solidFill>
                <a:srgbClr val="0054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428596" y="1428737"/>
            <a:ext cx="8215370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Концепция планирования и контроля расхода денежных средств</a:t>
            </a:r>
          </a:p>
        </p:txBody>
      </p:sp>
      <p:pic>
        <p:nvPicPr>
          <p:cNvPr id="16394" name="Рисунок 59" descr="1295510804_preferences-system-tim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1305" y="4208461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Рисунок 61" descr="1295503062_2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4955" y="213677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Прямая соединительная линия 62"/>
          <p:cNvCxnSpPr/>
          <p:nvPr/>
        </p:nvCxnSpPr>
        <p:spPr>
          <a:xfrm>
            <a:off x="2214546" y="2571744"/>
            <a:ext cx="2686096" cy="1592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7" name="Picture 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36773"/>
            <a:ext cx="7064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0" name="Прямая соединительная линия 69"/>
          <p:cNvCxnSpPr/>
          <p:nvPr/>
        </p:nvCxnSpPr>
        <p:spPr>
          <a:xfrm>
            <a:off x="8286780" y="2570161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9" name="Рисунок 70" descr="1301472151_user-trash-full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4955" y="3214686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TextBox 71"/>
          <p:cNvSpPr txBox="1"/>
          <p:nvPr/>
        </p:nvSpPr>
        <p:spPr>
          <a:xfrm>
            <a:off x="857206" y="2118832"/>
            <a:ext cx="14970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Регистрация заявок на расходование денежных средств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900776" y="2000240"/>
            <a:ext cx="2386004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Регистрация фактических расходов на основании плана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29337" y="3071810"/>
            <a:ext cx="2428892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Закрытие (отмена) планов по недовыполненным / отмененным планам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900775" y="4286256"/>
            <a:ext cx="235745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Учет изменения планов расхода ДС</a:t>
            </a: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286780" y="3643311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4400580" y="3643311"/>
            <a:ext cx="500062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571469" y="4571998"/>
            <a:ext cx="4357721" cy="1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-750125" y="4179092"/>
            <a:ext cx="2643188" cy="0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 rot="5400000">
            <a:off x="7294592" y="4035423"/>
            <a:ext cx="2928938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10800000" flipV="1">
            <a:off x="8186767" y="4571998"/>
            <a:ext cx="571500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5720" y="6253483"/>
            <a:ext cx="87154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+mn-cs"/>
              </a:rPr>
              <a:t>По желанию предприятия, утверждение заявок на расходование средств может быть регламентировано при помощи подсистемы управления согласованием и утверждением документов.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862417" y="3106736"/>
            <a:ext cx="1071563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412" name="Рисунок 29" descr="1295510834_5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4955" y="5137148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/>
          <p:nvPr/>
        </p:nvSpPr>
        <p:spPr>
          <a:xfrm>
            <a:off x="5900775" y="5191796"/>
            <a:ext cx="2357454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/>
              <a:t>Зарезервированные и размещенные ДС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8186767" y="5499098"/>
            <a:ext cx="571500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71469" y="5500686"/>
            <a:ext cx="4357721" cy="16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>
          <a:xfrm>
            <a:off x="214282" y="62033"/>
            <a:ext cx="8401050" cy="674687"/>
          </a:xfrm>
        </p:spPr>
        <p:txBody>
          <a:bodyPr/>
          <a:lstStyle/>
          <a:p>
            <a:r>
              <a:rPr lang="ru-RU" sz="3600" dirty="0" smtClean="0">
                <a:solidFill>
                  <a:srgbClr val="05852D"/>
                </a:solidFill>
              </a:rPr>
              <a:t>Планирование платежей</a:t>
            </a:r>
            <a:endParaRPr lang="ru-RU" sz="3600" dirty="0">
              <a:solidFill>
                <a:srgbClr val="05852D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208D6-4A4E-40AF-BEF2-5D24D3E5C598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285984" y="3643314"/>
            <a:ext cx="1814500" cy="535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1600" b="1" dirty="0" smtClean="0"/>
              <a:t>Формирование плана платежей</a:t>
            </a:r>
            <a:endParaRPr lang="ru-RU" sz="1600" b="1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5400000">
            <a:off x="1965310" y="3106732"/>
            <a:ext cx="1071563" cy="1587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3178959" y="3107529"/>
            <a:ext cx="1071570" cy="1588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ФИБ">
  <a:themeElements>
    <a:clrScheme name="Default Design 1">
      <a:dk1>
        <a:srgbClr val="000000"/>
      </a:dk1>
      <a:lt1>
        <a:srgbClr val="CAD4CF"/>
      </a:lt1>
      <a:dk2>
        <a:srgbClr val="425462"/>
      </a:dk2>
      <a:lt2>
        <a:srgbClr val="768A7B"/>
      </a:lt2>
      <a:accent1>
        <a:srgbClr val="DE608D"/>
      </a:accent1>
      <a:accent2>
        <a:srgbClr val="35ADE3"/>
      </a:accent2>
      <a:accent3>
        <a:srgbClr val="E1E6E4"/>
      </a:accent3>
      <a:accent4>
        <a:srgbClr val="000000"/>
      </a:accent4>
      <a:accent5>
        <a:srgbClr val="ECB6C5"/>
      </a:accent5>
      <a:accent6>
        <a:srgbClr val="2F9CCE"/>
      </a:accent6>
      <a:hlink>
        <a:srgbClr val="F6AE4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CAD4CF"/>
        </a:lt1>
        <a:dk2>
          <a:srgbClr val="425462"/>
        </a:dk2>
        <a:lt2>
          <a:srgbClr val="768A7B"/>
        </a:lt2>
        <a:accent1>
          <a:srgbClr val="DE608D"/>
        </a:accent1>
        <a:accent2>
          <a:srgbClr val="35ADE3"/>
        </a:accent2>
        <a:accent3>
          <a:srgbClr val="E1E6E4"/>
        </a:accent3>
        <a:accent4>
          <a:srgbClr val="000000"/>
        </a:accent4>
        <a:accent5>
          <a:srgbClr val="ECB6C5"/>
        </a:accent5>
        <a:accent6>
          <a:srgbClr val="2F9CCE"/>
        </a:accent6>
        <a:hlink>
          <a:srgbClr val="F6AE4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C1D0DD"/>
        </a:lt1>
        <a:dk2>
          <a:srgbClr val="335175"/>
        </a:dk2>
        <a:lt2>
          <a:srgbClr val="7C92B6"/>
        </a:lt2>
        <a:accent1>
          <a:srgbClr val="4B93D5"/>
        </a:accent1>
        <a:accent2>
          <a:srgbClr val="65B737"/>
        </a:accent2>
        <a:accent3>
          <a:srgbClr val="DDE4EB"/>
        </a:accent3>
        <a:accent4>
          <a:srgbClr val="000000"/>
        </a:accent4>
        <a:accent5>
          <a:srgbClr val="B1C8E7"/>
        </a:accent5>
        <a:accent6>
          <a:srgbClr val="5BA631"/>
        </a:accent6>
        <a:hlink>
          <a:srgbClr val="CF9F49"/>
        </a:hlink>
        <a:folHlink>
          <a:srgbClr val="C382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DD3C9"/>
        </a:lt1>
        <a:dk2>
          <a:srgbClr val="514639"/>
        </a:dk2>
        <a:lt2>
          <a:srgbClr val="A7938B"/>
        </a:lt2>
        <a:accent1>
          <a:srgbClr val="BF9733"/>
        </a:accent1>
        <a:accent2>
          <a:srgbClr val="7FB22C"/>
        </a:accent2>
        <a:accent3>
          <a:srgbClr val="EBE6E1"/>
        </a:accent3>
        <a:accent4>
          <a:srgbClr val="000000"/>
        </a:accent4>
        <a:accent5>
          <a:srgbClr val="DCC9AD"/>
        </a:accent5>
        <a:accent6>
          <a:srgbClr val="72A127"/>
        </a:accent6>
        <a:hlink>
          <a:srgbClr val="D56575"/>
        </a:hlink>
        <a:folHlink>
          <a:srgbClr val="4E8F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КУФИБ</Template>
  <TotalTime>1506</TotalTime>
  <Words>821</Words>
  <Application>Microsoft Office PowerPoint</Application>
  <PresentationFormat>Экран (4:3)</PresentationFormat>
  <Paragraphs>114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Wingdings</vt:lpstr>
      <vt:lpstr>КУФИБ</vt:lpstr>
      <vt:lpstr>Линейка «1С-Рейтинг: Финансы и Бюджетирование» Казначейство</vt:lpstr>
      <vt:lpstr>Задачи, решаемые для руководства компании</vt:lpstr>
      <vt:lpstr>Планирование движения денежных средств </vt:lpstr>
      <vt:lpstr>Возможности планирования</vt:lpstr>
      <vt:lpstr>Планирование поступлений ДС</vt:lpstr>
      <vt:lpstr>Презентация PowerPoint</vt:lpstr>
      <vt:lpstr>Презентация PowerPoint</vt:lpstr>
      <vt:lpstr>Презентация PowerPoint</vt:lpstr>
      <vt:lpstr>Планирование платежей</vt:lpstr>
      <vt:lpstr>Презентация PowerPoint</vt:lpstr>
      <vt:lpstr>Контроль за движением денежных средств </vt:lpstr>
      <vt:lpstr>Контрольные и учетные функции</vt:lpstr>
      <vt:lpstr>Презентация PowerPoint</vt:lpstr>
      <vt:lpstr>Презентация PowerPoint</vt:lpstr>
      <vt:lpstr>Анализ движения денежных средств </vt:lpstr>
      <vt:lpstr>Аналитические возможности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Михаил</dc:creator>
  <cp:lastModifiedBy>Анастасия Р. Шумакова</cp:lastModifiedBy>
  <cp:revision>50</cp:revision>
  <dcterms:created xsi:type="dcterms:W3CDTF">2013-09-14T19:18:58Z</dcterms:created>
  <dcterms:modified xsi:type="dcterms:W3CDTF">2022-09-02T02:50:54Z</dcterms:modified>
</cp:coreProperties>
</file>