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57" r:id="rId4"/>
    <p:sldId id="261" r:id="rId5"/>
    <p:sldId id="260" r:id="rId6"/>
    <p:sldId id="262" r:id="rId7"/>
    <p:sldId id="264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F53"/>
    <a:srgbClr val="DA181D"/>
    <a:srgbClr val="E61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5" d="100"/>
          <a:sy n="75" d="100"/>
        </p:scale>
        <p:origin x="-90" y="-8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01" d="100"/>
          <a:sy n="101" d="100"/>
        </p:scale>
        <p:origin x="229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68D605-AF23-4CB1-AAB1-4115504DEA4D}" type="doc">
      <dgm:prSet loTypeId="urn:microsoft.com/office/officeart/2008/layout/VerticalCurvedList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86756085-2C00-4D1B-B2CB-0759FABDCD28}">
      <dgm:prSet phldrT="[Текст]"/>
      <dgm:spPr/>
      <dgm:t>
        <a:bodyPr/>
        <a:lstStyle/>
        <a:p>
          <a:r>
            <a:rPr lang="ru-RU" dirty="0" smtClean="0"/>
            <a:t>учет  товаров  в разрезе </a:t>
          </a:r>
          <a:r>
            <a:rPr lang="ru-RU" dirty="0" err="1" smtClean="0"/>
            <a:t>пин</a:t>
          </a:r>
          <a:r>
            <a:rPr lang="ru-RU" dirty="0" smtClean="0"/>
            <a:t>-кодов, а также адресов и лицензий налогоплательщиков</a:t>
          </a:r>
          <a:endParaRPr lang="ru-RU" dirty="0"/>
        </a:p>
      </dgm:t>
    </dgm:pt>
    <dgm:pt modelId="{3AD9BC36-3906-4289-916C-9C2929E166C3}" type="parTrans" cxnId="{8FA77FDA-ECBE-42DA-89AB-C8A66B137C75}">
      <dgm:prSet/>
      <dgm:spPr/>
      <dgm:t>
        <a:bodyPr/>
        <a:lstStyle/>
        <a:p>
          <a:endParaRPr lang="ru-RU"/>
        </a:p>
      </dgm:t>
    </dgm:pt>
    <dgm:pt modelId="{1590D703-234A-4011-BF43-044492B3C450}" type="sibTrans" cxnId="{8FA77FDA-ECBE-42DA-89AB-C8A66B137C75}">
      <dgm:prSet/>
      <dgm:spPr/>
      <dgm:t>
        <a:bodyPr/>
        <a:lstStyle/>
        <a:p>
          <a:endParaRPr lang="ru-RU"/>
        </a:p>
      </dgm:t>
    </dgm:pt>
    <dgm:pt modelId="{28DCC531-CCDE-4790-9723-E2143C9A255B}">
      <dgm:prSet phldrT="[Текст]"/>
      <dgm:spPr/>
      <dgm:t>
        <a:bodyPr/>
        <a:lstStyle/>
        <a:p>
          <a:r>
            <a:rPr lang="ru-RU" dirty="0" smtClean="0"/>
            <a:t>формирование СНТ на основании первичных бухгалтерских документов по движениям алкогольной  и табачной продукции</a:t>
          </a:r>
          <a:endParaRPr lang="ru-RU" dirty="0"/>
        </a:p>
      </dgm:t>
    </dgm:pt>
    <dgm:pt modelId="{A07BD31E-BAAA-4C3F-9949-28B903392FB5}" type="parTrans" cxnId="{5D6F6760-C9FE-40C1-8E9A-263B4E149218}">
      <dgm:prSet/>
      <dgm:spPr/>
      <dgm:t>
        <a:bodyPr/>
        <a:lstStyle/>
        <a:p>
          <a:endParaRPr lang="ru-RU"/>
        </a:p>
      </dgm:t>
    </dgm:pt>
    <dgm:pt modelId="{76505CEA-9A1E-4A5F-AEDD-09EF69B5CF23}" type="sibTrans" cxnId="{5D6F6760-C9FE-40C1-8E9A-263B4E149218}">
      <dgm:prSet/>
      <dgm:spPr/>
      <dgm:t>
        <a:bodyPr/>
        <a:lstStyle/>
        <a:p>
          <a:endParaRPr lang="ru-RU"/>
        </a:p>
      </dgm:t>
    </dgm:pt>
    <dgm:pt modelId="{3C23B3AD-70BC-4128-ADAF-E57162DFCB30}">
      <dgm:prSet phldrT="[Текст]"/>
      <dgm:spPr/>
      <dgm:t>
        <a:bodyPr/>
        <a:lstStyle/>
        <a:p>
          <a:r>
            <a:rPr lang="ru-RU" dirty="0" smtClean="0"/>
            <a:t>формирование деклараций производства и оборота этилового спирта и алкогольной продукции на основании данных бухгалтерского учета типовых конфигураций «Бухгалтерия для Казахстана»</a:t>
          </a:r>
          <a:endParaRPr lang="ru-RU" dirty="0"/>
        </a:p>
      </dgm:t>
    </dgm:pt>
    <dgm:pt modelId="{7F934EB6-94CB-4299-896C-E71C6ADCC3C0}" type="parTrans" cxnId="{24103148-8F86-4C2B-B239-5DFEE1050F9C}">
      <dgm:prSet/>
      <dgm:spPr/>
      <dgm:t>
        <a:bodyPr/>
        <a:lstStyle/>
        <a:p>
          <a:endParaRPr lang="ru-RU"/>
        </a:p>
      </dgm:t>
    </dgm:pt>
    <dgm:pt modelId="{46CFD66C-D50C-4555-A7D3-C9FE4569F50F}" type="sibTrans" cxnId="{24103148-8F86-4C2B-B239-5DFEE1050F9C}">
      <dgm:prSet/>
      <dgm:spPr/>
      <dgm:t>
        <a:bodyPr/>
        <a:lstStyle/>
        <a:p>
          <a:endParaRPr lang="ru-RU"/>
        </a:p>
      </dgm:t>
    </dgm:pt>
    <dgm:pt modelId="{30B81E00-C150-484A-A30B-BFB537AF61D3}">
      <dgm:prSet phldrT="[Текст]"/>
      <dgm:spPr/>
      <dgm:t>
        <a:bodyPr/>
        <a:lstStyle/>
        <a:p>
          <a:r>
            <a:rPr lang="ru-RU" smtClean="0"/>
            <a:t>интеграция с ИС ЭСФ (СНТ, ЭСФ, ведение учета на ВС)</a:t>
          </a:r>
          <a:endParaRPr lang="ru-RU" dirty="0"/>
        </a:p>
      </dgm:t>
    </dgm:pt>
    <dgm:pt modelId="{AC6C65D5-56F0-46B8-96C2-77AA4EBFB377}" type="parTrans" cxnId="{2E985E9C-EFC4-4C23-8FD9-29DEB449CB91}">
      <dgm:prSet/>
      <dgm:spPr/>
      <dgm:t>
        <a:bodyPr/>
        <a:lstStyle/>
        <a:p>
          <a:endParaRPr lang="ru-RU"/>
        </a:p>
      </dgm:t>
    </dgm:pt>
    <dgm:pt modelId="{84E4668B-E562-4CE3-AB10-4E3408F781C1}" type="sibTrans" cxnId="{2E985E9C-EFC4-4C23-8FD9-29DEB449CB91}">
      <dgm:prSet/>
      <dgm:spPr/>
      <dgm:t>
        <a:bodyPr/>
        <a:lstStyle/>
        <a:p>
          <a:endParaRPr lang="ru-RU"/>
        </a:p>
      </dgm:t>
    </dgm:pt>
    <dgm:pt modelId="{AA68713C-8AB6-4144-BA84-218438341D80}" type="pres">
      <dgm:prSet presAssocID="{9B68D605-AF23-4CB1-AAB1-4115504DEA4D}" presName="Name0" presStyleCnt="0">
        <dgm:presLayoutVars>
          <dgm:chMax val="7"/>
          <dgm:chPref val="7"/>
          <dgm:dir/>
        </dgm:presLayoutVars>
      </dgm:prSet>
      <dgm:spPr/>
    </dgm:pt>
    <dgm:pt modelId="{0311C1B7-6879-420C-A575-47C2E6A08684}" type="pres">
      <dgm:prSet presAssocID="{9B68D605-AF23-4CB1-AAB1-4115504DEA4D}" presName="Name1" presStyleCnt="0"/>
      <dgm:spPr/>
    </dgm:pt>
    <dgm:pt modelId="{D5245465-5AFA-4151-93FF-4017C39C1B41}" type="pres">
      <dgm:prSet presAssocID="{9B68D605-AF23-4CB1-AAB1-4115504DEA4D}" presName="cycle" presStyleCnt="0"/>
      <dgm:spPr/>
    </dgm:pt>
    <dgm:pt modelId="{4B7ECA28-8AAA-4EFB-86A2-C210DE9F1166}" type="pres">
      <dgm:prSet presAssocID="{9B68D605-AF23-4CB1-AAB1-4115504DEA4D}" presName="srcNode" presStyleLbl="node1" presStyleIdx="0" presStyleCnt="4"/>
      <dgm:spPr/>
    </dgm:pt>
    <dgm:pt modelId="{0746BAF4-4656-4CF6-91E3-86984E1EE4E6}" type="pres">
      <dgm:prSet presAssocID="{9B68D605-AF23-4CB1-AAB1-4115504DEA4D}" presName="conn" presStyleLbl="parChTrans1D2" presStyleIdx="0" presStyleCnt="1"/>
      <dgm:spPr/>
    </dgm:pt>
    <dgm:pt modelId="{D3D05488-04EC-4368-B8E7-32DB33122177}" type="pres">
      <dgm:prSet presAssocID="{9B68D605-AF23-4CB1-AAB1-4115504DEA4D}" presName="extraNode" presStyleLbl="node1" presStyleIdx="0" presStyleCnt="4"/>
      <dgm:spPr/>
    </dgm:pt>
    <dgm:pt modelId="{9D15DB06-8568-4273-A7E8-6FF3344D6E73}" type="pres">
      <dgm:prSet presAssocID="{9B68D605-AF23-4CB1-AAB1-4115504DEA4D}" presName="dstNode" presStyleLbl="node1" presStyleIdx="0" presStyleCnt="4"/>
      <dgm:spPr/>
    </dgm:pt>
    <dgm:pt modelId="{4A9C1A69-88DF-481E-AFA9-EB902427B624}" type="pres">
      <dgm:prSet presAssocID="{86756085-2C00-4D1B-B2CB-0759FABDCD28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142E4F-0A37-46BC-9B54-33BAA52F6FEC}" type="pres">
      <dgm:prSet presAssocID="{86756085-2C00-4D1B-B2CB-0759FABDCD28}" presName="accent_1" presStyleCnt="0"/>
      <dgm:spPr/>
    </dgm:pt>
    <dgm:pt modelId="{B385C576-7B9E-4034-926F-758DFE8A5872}" type="pres">
      <dgm:prSet presAssocID="{86756085-2C00-4D1B-B2CB-0759FABDCD28}" presName="accentRepeatNode" presStyleLbl="solidFgAcc1" presStyleIdx="0" presStyleCnt="4"/>
      <dgm:spPr/>
    </dgm:pt>
    <dgm:pt modelId="{1EA4F0FB-16E8-4CC7-A1C2-538F83527788}" type="pres">
      <dgm:prSet presAssocID="{28DCC531-CCDE-4790-9723-E2143C9A255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170091-C4C3-4F49-AC9F-237B8F41551A}" type="pres">
      <dgm:prSet presAssocID="{28DCC531-CCDE-4790-9723-E2143C9A255B}" presName="accent_2" presStyleCnt="0"/>
      <dgm:spPr/>
    </dgm:pt>
    <dgm:pt modelId="{DD1B3556-D43C-4873-A1B8-2EC84F0E923E}" type="pres">
      <dgm:prSet presAssocID="{28DCC531-CCDE-4790-9723-E2143C9A255B}" presName="accentRepeatNode" presStyleLbl="solidFgAcc1" presStyleIdx="1" presStyleCnt="4"/>
      <dgm:spPr/>
    </dgm:pt>
    <dgm:pt modelId="{E18DB00D-A611-4CE9-A4B6-1176455654DF}" type="pres">
      <dgm:prSet presAssocID="{3C23B3AD-70BC-4128-ADAF-E57162DFCB30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68C31B-288B-4560-BC59-CF2C283C9FD0}" type="pres">
      <dgm:prSet presAssocID="{3C23B3AD-70BC-4128-ADAF-E57162DFCB30}" presName="accent_3" presStyleCnt="0"/>
      <dgm:spPr/>
    </dgm:pt>
    <dgm:pt modelId="{8B6E988A-6FBB-4367-9762-535F83F1D01C}" type="pres">
      <dgm:prSet presAssocID="{3C23B3AD-70BC-4128-ADAF-E57162DFCB30}" presName="accentRepeatNode" presStyleLbl="solidFgAcc1" presStyleIdx="2" presStyleCnt="4"/>
      <dgm:spPr/>
    </dgm:pt>
    <dgm:pt modelId="{330A86D6-FC76-4E92-8D32-BF90E40B467D}" type="pres">
      <dgm:prSet presAssocID="{30B81E00-C150-484A-A30B-BFB537AF61D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FD5D2B-3E54-4111-B186-750BF24A3E60}" type="pres">
      <dgm:prSet presAssocID="{30B81E00-C150-484A-A30B-BFB537AF61D3}" presName="accent_4" presStyleCnt="0"/>
      <dgm:spPr/>
    </dgm:pt>
    <dgm:pt modelId="{7B12DBA5-FFFB-4484-B956-8DAB5B4D2A38}" type="pres">
      <dgm:prSet presAssocID="{30B81E00-C150-484A-A30B-BFB537AF61D3}" presName="accentRepeatNode" presStyleLbl="solidFgAcc1" presStyleIdx="3" presStyleCnt="4"/>
      <dgm:spPr/>
    </dgm:pt>
  </dgm:ptLst>
  <dgm:cxnLst>
    <dgm:cxn modelId="{8FA77FDA-ECBE-42DA-89AB-C8A66B137C75}" srcId="{9B68D605-AF23-4CB1-AAB1-4115504DEA4D}" destId="{86756085-2C00-4D1B-B2CB-0759FABDCD28}" srcOrd="0" destOrd="0" parTransId="{3AD9BC36-3906-4289-916C-9C2929E166C3}" sibTransId="{1590D703-234A-4011-BF43-044492B3C450}"/>
    <dgm:cxn modelId="{24103148-8F86-4C2B-B239-5DFEE1050F9C}" srcId="{9B68D605-AF23-4CB1-AAB1-4115504DEA4D}" destId="{3C23B3AD-70BC-4128-ADAF-E57162DFCB30}" srcOrd="2" destOrd="0" parTransId="{7F934EB6-94CB-4299-896C-E71C6ADCC3C0}" sibTransId="{46CFD66C-D50C-4555-A7D3-C9FE4569F50F}"/>
    <dgm:cxn modelId="{2F391A55-4E8C-48A4-A667-93C52511E955}" type="presOf" srcId="{1590D703-234A-4011-BF43-044492B3C450}" destId="{0746BAF4-4656-4CF6-91E3-86984E1EE4E6}" srcOrd="0" destOrd="0" presId="urn:microsoft.com/office/officeart/2008/layout/VerticalCurvedList"/>
    <dgm:cxn modelId="{5071ACA1-DC6B-45E0-A5E7-91121EA53426}" type="presOf" srcId="{9B68D605-AF23-4CB1-AAB1-4115504DEA4D}" destId="{AA68713C-8AB6-4144-BA84-218438341D80}" srcOrd="0" destOrd="0" presId="urn:microsoft.com/office/officeart/2008/layout/VerticalCurvedList"/>
    <dgm:cxn modelId="{5D6F6760-C9FE-40C1-8E9A-263B4E149218}" srcId="{9B68D605-AF23-4CB1-AAB1-4115504DEA4D}" destId="{28DCC531-CCDE-4790-9723-E2143C9A255B}" srcOrd="1" destOrd="0" parTransId="{A07BD31E-BAAA-4C3F-9949-28B903392FB5}" sibTransId="{76505CEA-9A1E-4A5F-AEDD-09EF69B5CF23}"/>
    <dgm:cxn modelId="{E72C0DDC-CCD8-4554-8028-B566E9A12779}" type="presOf" srcId="{30B81E00-C150-484A-A30B-BFB537AF61D3}" destId="{330A86D6-FC76-4E92-8D32-BF90E40B467D}" srcOrd="0" destOrd="0" presId="urn:microsoft.com/office/officeart/2008/layout/VerticalCurvedList"/>
    <dgm:cxn modelId="{D71C868E-E15D-46A7-8451-FA5ED1A69B1D}" type="presOf" srcId="{28DCC531-CCDE-4790-9723-E2143C9A255B}" destId="{1EA4F0FB-16E8-4CC7-A1C2-538F83527788}" srcOrd="0" destOrd="0" presId="urn:microsoft.com/office/officeart/2008/layout/VerticalCurvedList"/>
    <dgm:cxn modelId="{8916E373-55C3-42FF-8697-4D339D5480BD}" type="presOf" srcId="{3C23B3AD-70BC-4128-ADAF-E57162DFCB30}" destId="{E18DB00D-A611-4CE9-A4B6-1176455654DF}" srcOrd="0" destOrd="0" presId="urn:microsoft.com/office/officeart/2008/layout/VerticalCurvedList"/>
    <dgm:cxn modelId="{7867EA3A-CCFF-4D48-A97D-318FB57AB61D}" type="presOf" srcId="{86756085-2C00-4D1B-B2CB-0759FABDCD28}" destId="{4A9C1A69-88DF-481E-AFA9-EB902427B624}" srcOrd="0" destOrd="0" presId="urn:microsoft.com/office/officeart/2008/layout/VerticalCurvedList"/>
    <dgm:cxn modelId="{2E985E9C-EFC4-4C23-8FD9-29DEB449CB91}" srcId="{9B68D605-AF23-4CB1-AAB1-4115504DEA4D}" destId="{30B81E00-C150-484A-A30B-BFB537AF61D3}" srcOrd="3" destOrd="0" parTransId="{AC6C65D5-56F0-46B8-96C2-77AA4EBFB377}" sibTransId="{84E4668B-E562-4CE3-AB10-4E3408F781C1}"/>
    <dgm:cxn modelId="{D7B596A2-6C00-46B5-A15D-184D19EB7AFE}" type="presParOf" srcId="{AA68713C-8AB6-4144-BA84-218438341D80}" destId="{0311C1B7-6879-420C-A575-47C2E6A08684}" srcOrd="0" destOrd="0" presId="urn:microsoft.com/office/officeart/2008/layout/VerticalCurvedList"/>
    <dgm:cxn modelId="{58DBECCF-8468-4D64-9CFF-28162A4AB224}" type="presParOf" srcId="{0311C1B7-6879-420C-A575-47C2E6A08684}" destId="{D5245465-5AFA-4151-93FF-4017C39C1B41}" srcOrd="0" destOrd="0" presId="urn:microsoft.com/office/officeart/2008/layout/VerticalCurvedList"/>
    <dgm:cxn modelId="{28AC7C34-6136-4007-BF1D-2FF81AF34A91}" type="presParOf" srcId="{D5245465-5AFA-4151-93FF-4017C39C1B41}" destId="{4B7ECA28-8AAA-4EFB-86A2-C210DE9F1166}" srcOrd="0" destOrd="0" presId="urn:microsoft.com/office/officeart/2008/layout/VerticalCurvedList"/>
    <dgm:cxn modelId="{6AB00DA8-0013-4781-8AC0-6366BDE2BEBF}" type="presParOf" srcId="{D5245465-5AFA-4151-93FF-4017C39C1B41}" destId="{0746BAF4-4656-4CF6-91E3-86984E1EE4E6}" srcOrd="1" destOrd="0" presId="urn:microsoft.com/office/officeart/2008/layout/VerticalCurvedList"/>
    <dgm:cxn modelId="{C121904F-C275-446F-B427-FA77ED586E26}" type="presParOf" srcId="{D5245465-5AFA-4151-93FF-4017C39C1B41}" destId="{D3D05488-04EC-4368-B8E7-32DB33122177}" srcOrd="2" destOrd="0" presId="urn:microsoft.com/office/officeart/2008/layout/VerticalCurvedList"/>
    <dgm:cxn modelId="{D70A1E29-DE48-44EE-866D-E59523F1E150}" type="presParOf" srcId="{D5245465-5AFA-4151-93FF-4017C39C1B41}" destId="{9D15DB06-8568-4273-A7E8-6FF3344D6E73}" srcOrd="3" destOrd="0" presId="urn:microsoft.com/office/officeart/2008/layout/VerticalCurvedList"/>
    <dgm:cxn modelId="{28A5AF54-4ACC-41A8-94C8-CE40ABFCE47B}" type="presParOf" srcId="{0311C1B7-6879-420C-A575-47C2E6A08684}" destId="{4A9C1A69-88DF-481E-AFA9-EB902427B624}" srcOrd="1" destOrd="0" presId="urn:microsoft.com/office/officeart/2008/layout/VerticalCurvedList"/>
    <dgm:cxn modelId="{BD7BCC24-EB1E-4EA8-BF8F-25D288BBE80B}" type="presParOf" srcId="{0311C1B7-6879-420C-A575-47C2E6A08684}" destId="{B9142E4F-0A37-46BC-9B54-33BAA52F6FEC}" srcOrd="2" destOrd="0" presId="urn:microsoft.com/office/officeart/2008/layout/VerticalCurvedList"/>
    <dgm:cxn modelId="{EE6C4E6B-4D04-4440-94F8-5A88DEEFFFC7}" type="presParOf" srcId="{B9142E4F-0A37-46BC-9B54-33BAA52F6FEC}" destId="{B385C576-7B9E-4034-926F-758DFE8A5872}" srcOrd="0" destOrd="0" presId="urn:microsoft.com/office/officeart/2008/layout/VerticalCurvedList"/>
    <dgm:cxn modelId="{89E35261-1C8E-4806-A370-5B983F928F2A}" type="presParOf" srcId="{0311C1B7-6879-420C-A575-47C2E6A08684}" destId="{1EA4F0FB-16E8-4CC7-A1C2-538F83527788}" srcOrd="3" destOrd="0" presId="urn:microsoft.com/office/officeart/2008/layout/VerticalCurvedList"/>
    <dgm:cxn modelId="{73B046A3-9CA5-4F3F-B941-608262664837}" type="presParOf" srcId="{0311C1B7-6879-420C-A575-47C2E6A08684}" destId="{62170091-C4C3-4F49-AC9F-237B8F41551A}" srcOrd="4" destOrd="0" presId="urn:microsoft.com/office/officeart/2008/layout/VerticalCurvedList"/>
    <dgm:cxn modelId="{E396AC93-D7E9-4F2C-82F9-39BD1DDD15B8}" type="presParOf" srcId="{62170091-C4C3-4F49-AC9F-237B8F41551A}" destId="{DD1B3556-D43C-4873-A1B8-2EC84F0E923E}" srcOrd="0" destOrd="0" presId="urn:microsoft.com/office/officeart/2008/layout/VerticalCurvedList"/>
    <dgm:cxn modelId="{2020593C-4EBA-477F-93FD-3CF2FE4E2BD8}" type="presParOf" srcId="{0311C1B7-6879-420C-A575-47C2E6A08684}" destId="{E18DB00D-A611-4CE9-A4B6-1176455654DF}" srcOrd="5" destOrd="0" presId="urn:microsoft.com/office/officeart/2008/layout/VerticalCurvedList"/>
    <dgm:cxn modelId="{390CF5E7-8F5A-4D76-8ED0-B8EDD3803371}" type="presParOf" srcId="{0311C1B7-6879-420C-A575-47C2E6A08684}" destId="{7A68C31B-288B-4560-BC59-CF2C283C9FD0}" srcOrd="6" destOrd="0" presId="urn:microsoft.com/office/officeart/2008/layout/VerticalCurvedList"/>
    <dgm:cxn modelId="{750A3C6D-A4FC-4917-B744-C922B1B20056}" type="presParOf" srcId="{7A68C31B-288B-4560-BC59-CF2C283C9FD0}" destId="{8B6E988A-6FBB-4367-9762-535F83F1D01C}" srcOrd="0" destOrd="0" presId="urn:microsoft.com/office/officeart/2008/layout/VerticalCurvedList"/>
    <dgm:cxn modelId="{C8536568-0528-49E0-9F3C-8AE73B5ACD75}" type="presParOf" srcId="{0311C1B7-6879-420C-A575-47C2E6A08684}" destId="{330A86D6-FC76-4E92-8D32-BF90E40B467D}" srcOrd="7" destOrd="0" presId="urn:microsoft.com/office/officeart/2008/layout/VerticalCurvedList"/>
    <dgm:cxn modelId="{F777A025-A29E-4D80-AEE3-122313EEBCB6}" type="presParOf" srcId="{0311C1B7-6879-420C-A575-47C2E6A08684}" destId="{EDFD5D2B-3E54-4111-B186-750BF24A3E60}" srcOrd="8" destOrd="0" presId="urn:microsoft.com/office/officeart/2008/layout/VerticalCurvedList"/>
    <dgm:cxn modelId="{902E88FF-C88F-4899-BECC-27B3F3FD7832}" type="presParOf" srcId="{EDFD5D2B-3E54-4111-B186-750BF24A3E60}" destId="{7B12DBA5-FFFB-4484-B956-8DAB5B4D2A3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BAF4-4656-4CF6-91E3-86984E1EE4E6}">
      <dsp:nvSpPr>
        <dsp:cNvPr id="0" name=""/>
        <dsp:cNvSpPr/>
      </dsp:nvSpPr>
      <dsp:spPr>
        <a:xfrm>
          <a:off x="-4206384" y="-645429"/>
          <a:ext cx="5011958" cy="5011958"/>
        </a:xfrm>
        <a:prstGeom prst="blockArc">
          <a:avLst>
            <a:gd name="adj1" fmla="val 18900000"/>
            <a:gd name="adj2" fmla="val 2700000"/>
            <a:gd name="adj3" fmla="val 431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9C1A69-88DF-481E-AFA9-EB902427B624}">
      <dsp:nvSpPr>
        <dsp:cNvPr id="0" name=""/>
        <dsp:cNvSpPr/>
      </dsp:nvSpPr>
      <dsp:spPr>
        <a:xfrm>
          <a:off x="422064" y="286078"/>
          <a:ext cx="8392764" cy="57245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38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учет  товаров  в разрезе </a:t>
          </a:r>
          <a:r>
            <a:rPr lang="ru-RU" sz="1400" kern="1200" dirty="0" err="1" smtClean="0"/>
            <a:t>пин</a:t>
          </a:r>
          <a:r>
            <a:rPr lang="ru-RU" sz="1400" kern="1200" dirty="0" smtClean="0"/>
            <a:t>-кодов, а также адресов и лицензий налогоплательщиков</a:t>
          </a:r>
          <a:endParaRPr lang="ru-RU" sz="1400" kern="1200" dirty="0"/>
        </a:p>
      </dsp:txBody>
      <dsp:txXfrm>
        <a:off x="422064" y="286078"/>
        <a:ext cx="8392764" cy="572454"/>
      </dsp:txXfrm>
    </dsp:sp>
    <dsp:sp modelId="{B385C576-7B9E-4034-926F-758DFE8A5872}">
      <dsp:nvSpPr>
        <dsp:cNvPr id="0" name=""/>
        <dsp:cNvSpPr/>
      </dsp:nvSpPr>
      <dsp:spPr>
        <a:xfrm>
          <a:off x="64280" y="214521"/>
          <a:ext cx="715567" cy="715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EA4F0FB-16E8-4CC7-A1C2-538F83527788}">
      <dsp:nvSpPr>
        <dsp:cNvPr id="0" name=""/>
        <dsp:cNvSpPr/>
      </dsp:nvSpPr>
      <dsp:spPr>
        <a:xfrm>
          <a:off x="750265" y="1144908"/>
          <a:ext cx="8064563" cy="572454"/>
        </a:xfrm>
        <a:prstGeom prst="rect">
          <a:avLst/>
        </a:prstGeom>
        <a:gradFill rotWithShape="0">
          <a:gsLst>
            <a:gs pos="0">
              <a:schemeClr val="accent4">
                <a:hueOff val="3465231"/>
                <a:satOff val="-15989"/>
                <a:lumOff val="58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3465231"/>
                <a:satOff val="-15989"/>
                <a:lumOff val="58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38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СНТ на основании первичных бухгалтерских документов по движениям алкогольной  и табачной продукции</a:t>
          </a:r>
          <a:endParaRPr lang="ru-RU" sz="1400" kern="1200" dirty="0"/>
        </a:p>
      </dsp:txBody>
      <dsp:txXfrm>
        <a:off x="750265" y="1144908"/>
        <a:ext cx="8064563" cy="572454"/>
      </dsp:txXfrm>
    </dsp:sp>
    <dsp:sp modelId="{DD1B3556-D43C-4873-A1B8-2EC84F0E923E}">
      <dsp:nvSpPr>
        <dsp:cNvPr id="0" name=""/>
        <dsp:cNvSpPr/>
      </dsp:nvSpPr>
      <dsp:spPr>
        <a:xfrm>
          <a:off x="392481" y="1073351"/>
          <a:ext cx="715567" cy="715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E18DB00D-A611-4CE9-A4B6-1176455654DF}">
      <dsp:nvSpPr>
        <dsp:cNvPr id="0" name=""/>
        <dsp:cNvSpPr/>
      </dsp:nvSpPr>
      <dsp:spPr>
        <a:xfrm>
          <a:off x="750265" y="2003737"/>
          <a:ext cx="8064563" cy="572454"/>
        </a:xfrm>
        <a:prstGeom prst="rect">
          <a:avLst/>
        </a:prstGeom>
        <a:gradFill rotWithShape="0">
          <a:gsLst>
            <a:gs pos="0">
              <a:schemeClr val="accent4">
                <a:hueOff val="6930462"/>
                <a:satOff val="-31979"/>
                <a:lumOff val="1177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6930462"/>
                <a:satOff val="-31979"/>
                <a:lumOff val="1177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38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формирование деклараций производства и оборота этилового спирта и алкогольной продукции на основании данных бухгалтерского учета типовых конфигураций «Бухгалтерия для Казахстана»</a:t>
          </a:r>
          <a:endParaRPr lang="ru-RU" sz="1400" kern="1200" dirty="0"/>
        </a:p>
      </dsp:txBody>
      <dsp:txXfrm>
        <a:off x="750265" y="2003737"/>
        <a:ext cx="8064563" cy="572454"/>
      </dsp:txXfrm>
    </dsp:sp>
    <dsp:sp modelId="{8B6E988A-6FBB-4367-9762-535F83F1D01C}">
      <dsp:nvSpPr>
        <dsp:cNvPr id="0" name=""/>
        <dsp:cNvSpPr/>
      </dsp:nvSpPr>
      <dsp:spPr>
        <a:xfrm>
          <a:off x="392481" y="1932181"/>
          <a:ext cx="715567" cy="715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6930462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330A86D6-FC76-4E92-8D32-BF90E40B467D}">
      <dsp:nvSpPr>
        <dsp:cNvPr id="0" name=""/>
        <dsp:cNvSpPr/>
      </dsp:nvSpPr>
      <dsp:spPr>
        <a:xfrm>
          <a:off x="422064" y="2862567"/>
          <a:ext cx="8392764" cy="572454"/>
        </a:xfrm>
        <a:prstGeom prst="rect">
          <a:avLst/>
        </a:prstGeom>
        <a:gradFill rotWithShape="0">
          <a:gsLst>
            <a:gs pos="0">
              <a:schemeClr val="accent4">
                <a:hueOff val="10395693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3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4385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интеграция с ИС ЭСФ (СНТ, ЭСФ, ведение учета на ВС)</a:t>
          </a:r>
          <a:endParaRPr lang="ru-RU" sz="1400" kern="1200" dirty="0"/>
        </a:p>
      </dsp:txBody>
      <dsp:txXfrm>
        <a:off x="422064" y="2862567"/>
        <a:ext cx="8392764" cy="572454"/>
      </dsp:txXfrm>
    </dsp:sp>
    <dsp:sp modelId="{7B12DBA5-FFFB-4484-B956-8DAB5B4D2A38}">
      <dsp:nvSpPr>
        <dsp:cNvPr id="0" name=""/>
        <dsp:cNvSpPr/>
      </dsp:nvSpPr>
      <dsp:spPr>
        <a:xfrm>
          <a:off x="64280" y="2791011"/>
          <a:ext cx="715567" cy="715567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>
              <a:hueOff val="10395693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6C580F-0466-4270-9ABF-9B68269E1B31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CC9B-E93B-4475-BCE2-242C82E429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4389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29E01-0880-4989-9E99-36A8A062EF42}" type="datetimeFigureOut">
              <a:rPr lang="ru-RU" smtClean="0"/>
              <a:t>01.09.2022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2B4024-9807-4018-95C2-76AF1A4BDF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78977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01240"/>
            <a:ext cx="6015042" cy="1028699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 </a:t>
            </a:r>
            <a:r>
              <a:rPr lang="en-US" dirty="0" smtClean="0"/>
              <a:t>SED UT</a:t>
            </a:r>
            <a:br>
              <a:rPr lang="en-US" dirty="0" smtClean="0"/>
            </a:br>
            <a:r>
              <a:rPr lang="en-US" dirty="0" smtClean="0"/>
              <a:t>UNDE OMNIS ISTE NATUS ERROR SIT</a:t>
            </a:r>
            <a:br>
              <a:rPr lang="en-US" dirty="0" smtClean="0"/>
            </a:br>
            <a:r>
              <a:rPr lang="en-US" dirty="0" smtClean="0"/>
              <a:t>VOLUPTATEM ACCUSANTIUM</a:t>
            </a:r>
            <a:endParaRPr lang="ru-RU" dirty="0"/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5803901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5984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705798" y="2377441"/>
            <a:ext cx="6015042" cy="548640"/>
          </a:xfrm>
        </p:spPr>
        <p:txBody>
          <a:bodyPr anchor="t">
            <a:noAutofit/>
          </a:bodyPr>
          <a:lstStyle>
            <a:lvl1pPr algn="l">
              <a:defRPr sz="2400" baseline="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ПРИМЕР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705798" y="3380421"/>
            <a:ext cx="6015042" cy="1158240"/>
          </a:xfrm>
        </p:spPr>
        <p:txBody>
          <a:bodyPr>
            <a:no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LOREM IPSUM HAS BEEN THE INDUSTRY'S STANDARD DUMMY TEXT EVER SINCE THE 1500S, WHEN AN UNKNOWN PRINTER TOOK A GALLEY OF</a:t>
            </a:r>
          </a:p>
        </p:txBody>
      </p:sp>
      <p:sp>
        <p:nvSpPr>
          <p:cNvPr id="26" name="Текст 25"/>
          <p:cNvSpPr>
            <a:spLocks noGrp="1"/>
          </p:cNvSpPr>
          <p:nvPr>
            <p:ph type="body" sz="quarter" idx="10" hasCustomPrompt="1"/>
          </p:nvPr>
        </p:nvSpPr>
        <p:spPr>
          <a:xfrm>
            <a:off x="705798" y="5838824"/>
            <a:ext cx="2395220" cy="403225"/>
          </a:xfrm>
        </p:spPr>
        <p:txBody>
          <a:bodyPr>
            <a:normAutofit/>
          </a:bodyPr>
          <a:lstStyle>
            <a:lvl1pPr marL="0" indent="0">
              <a:buNone/>
              <a:defRPr sz="1200" baseline="0"/>
            </a:lvl1pPr>
          </a:lstStyle>
          <a:p>
            <a:pPr lvl="0"/>
            <a:r>
              <a:rPr lang="ru-RU" dirty="0" smtClean="0"/>
              <a:t>Подготовил: Иванов И. 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1187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733922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480060" y="1024891"/>
            <a:ext cx="821436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44851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678180" y="422911"/>
            <a:ext cx="8016239" cy="579120"/>
          </a:xfrm>
        </p:spPr>
        <p:txBody>
          <a:bodyPr anchor="t">
            <a:normAutofit/>
          </a:bodyPr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78180" y="1024891"/>
            <a:ext cx="8016240" cy="5267324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 smtClean="0"/>
              <a:t>Пример текстового наполнения.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perspiciatis</a:t>
            </a:r>
            <a:r>
              <a:rPr lang="en-US" dirty="0" smtClean="0"/>
              <a:t> </a:t>
            </a:r>
            <a:r>
              <a:rPr lang="en-US" dirty="0" err="1" smtClean="0"/>
              <a:t>unde</a:t>
            </a:r>
            <a:r>
              <a:rPr lang="en-US" dirty="0" smtClean="0"/>
              <a:t> </a:t>
            </a:r>
            <a:r>
              <a:rPr lang="en-US" dirty="0" err="1" smtClean="0"/>
              <a:t>omnis</a:t>
            </a:r>
            <a:r>
              <a:rPr lang="en-US" dirty="0" smtClean="0"/>
              <a:t> </a:t>
            </a:r>
            <a:r>
              <a:rPr lang="en-US" dirty="0" err="1" smtClean="0"/>
              <a:t>iste</a:t>
            </a:r>
            <a:r>
              <a:rPr lang="en-US" dirty="0" smtClean="0"/>
              <a:t> </a:t>
            </a:r>
            <a:r>
              <a:rPr lang="en-US" dirty="0" err="1" smtClean="0"/>
              <a:t>natus</a:t>
            </a:r>
            <a:r>
              <a:rPr lang="en-US" dirty="0" smtClean="0"/>
              <a:t> error sit </a:t>
            </a:r>
            <a:r>
              <a:rPr lang="en-US" dirty="0" err="1" smtClean="0"/>
              <a:t>voluptatem</a:t>
            </a:r>
            <a:r>
              <a:rPr lang="en-US" dirty="0" smtClean="0"/>
              <a:t> </a:t>
            </a:r>
            <a:r>
              <a:rPr lang="en-US" dirty="0" err="1" smtClean="0"/>
              <a:t>accusantium</a:t>
            </a:r>
            <a:r>
              <a:rPr lang="en-US" dirty="0" smtClean="0"/>
              <a:t> </a:t>
            </a:r>
            <a:r>
              <a:rPr lang="en-US" dirty="0" err="1" smtClean="0"/>
              <a:t>doloremque</a:t>
            </a:r>
            <a:r>
              <a:rPr lang="en-US" dirty="0" smtClean="0"/>
              <a:t> </a:t>
            </a:r>
            <a:r>
              <a:rPr lang="en-US" dirty="0" err="1" smtClean="0"/>
              <a:t>laudantium</a:t>
            </a:r>
            <a:r>
              <a:rPr lang="en-US" dirty="0" smtClean="0"/>
              <a:t>, </a:t>
            </a:r>
            <a:r>
              <a:rPr lang="en-US" dirty="0" err="1" smtClean="0"/>
              <a:t>totam</a:t>
            </a:r>
            <a:r>
              <a:rPr lang="en-US" dirty="0" smtClean="0"/>
              <a:t> rem </a:t>
            </a:r>
            <a:r>
              <a:rPr lang="en-US" dirty="0" err="1" smtClean="0"/>
              <a:t>aperiam</a:t>
            </a:r>
            <a:r>
              <a:rPr lang="en-US" dirty="0" smtClean="0"/>
              <a:t>, </a:t>
            </a:r>
            <a:r>
              <a:rPr lang="en-US" dirty="0" err="1" smtClean="0"/>
              <a:t>eaque</a:t>
            </a:r>
            <a:r>
              <a:rPr lang="en-US" dirty="0" smtClean="0"/>
              <a:t> </a:t>
            </a:r>
            <a:r>
              <a:rPr lang="en-US" dirty="0" err="1" smtClean="0"/>
              <a:t>ipsa</a:t>
            </a:r>
            <a:r>
              <a:rPr lang="en-US" dirty="0" smtClean="0"/>
              <a:t> quae ab </a:t>
            </a:r>
            <a:r>
              <a:rPr lang="en-US" dirty="0" err="1" smtClean="0"/>
              <a:t>illo</a:t>
            </a:r>
            <a:r>
              <a:rPr lang="en-US" dirty="0" smtClean="0"/>
              <a:t> </a:t>
            </a:r>
            <a:r>
              <a:rPr lang="en-US" dirty="0" err="1" smtClean="0"/>
              <a:t>inventore</a:t>
            </a:r>
            <a:r>
              <a:rPr lang="en-US" dirty="0" smtClean="0"/>
              <a:t> </a:t>
            </a:r>
            <a:r>
              <a:rPr lang="en-US" dirty="0" err="1" smtClean="0"/>
              <a:t>veritatis</a:t>
            </a:r>
            <a:r>
              <a:rPr lang="en-US" dirty="0" smtClean="0"/>
              <a:t> et quasi </a:t>
            </a:r>
            <a:r>
              <a:rPr lang="en-US" dirty="0" err="1" smtClean="0"/>
              <a:t>architecto</a:t>
            </a:r>
            <a:r>
              <a:rPr lang="en-US" dirty="0" smtClean="0"/>
              <a:t> </a:t>
            </a:r>
            <a:r>
              <a:rPr lang="en-US" dirty="0" err="1" smtClean="0"/>
              <a:t>beatae</a:t>
            </a:r>
            <a:r>
              <a:rPr lang="en-US" dirty="0" smtClean="0"/>
              <a:t> vitae dicta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explicaboamet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ipsum </a:t>
            </a:r>
            <a:r>
              <a:rPr lang="en-US" dirty="0" err="1" smtClean="0"/>
              <a:t>quia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, </a:t>
            </a:r>
            <a:r>
              <a:rPr lang="en-US" dirty="0" err="1" smtClean="0"/>
              <a:t>adipisci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quia</a:t>
            </a:r>
            <a:r>
              <a:rPr lang="en-US" dirty="0" smtClean="0"/>
              <a:t> non </a:t>
            </a:r>
            <a:r>
              <a:rPr lang="en-US" dirty="0" err="1" smtClean="0"/>
              <a:t>numquam</a:t>
            </a:r>
            <a:r>
              <a:rPr lang="en-US" dirty="0" smtClean="0"/>
              <a:t> </a:t>
            </a:r>
            <a:r>
              <a:rPr lang="en-US" dirty="0" err="1" smtClean="0"/>
              <a:t>eius</a:t>
            </a:r>
            <a:r>
              <a:rPr lang="en-US" dirty="0" smtClean="0"/>
              <a:t> </a:t>
            </a:r>
            <a:r>
              <a:rPr lang="en-US" dirty="0" err="1" smtClean="0"/>
              <a:t>modi</a:t>
            </a:r>
            <a:r>
              <a:rPr lang="en-US" dirty="0" smtClean="0"/>
              <a:t> </a:t>
            </a:r>
            <a:r>
              <a:rPr lang="en-US" dirty="0" err="1" smtClean="0"/>
              <a:t>tempora</a:t>
            </a:r>
            <a:r>
              <a:rPr lang="en-US" dirty="0" smtClean="0"/>
              <a:t> </a:t>
            </a:r>
            <a:r>
              <a:rPr lang="en-US" dirty="0" err="1" smtClean="0"/>
              <a:t>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labore</a:t>
            </a:r>
            <a:r>
              <a:rPr lang="en-US" dirty="0" smtClean="0"/>
              <a:t> et </a:t>
            </a:r>
            <a:r>
              <a:rPr lang="en-US" dirty="0" err="1" smtClean="0"/>
              <a:t>dolore</a:t>
            </a:r>
            <a:r>
              <a:rPr lang="en-US" dirty="0" smtClean="0"/>
              <a:t> </a:t>
            </a:r>
            <a:r>
              <a:rPr lang="en-US" dirty="0" err="1" smtClean="0"/>
              <a:t>magnam</a:t>
            </a:r>
            <a:r>
              <a:rPr lang="en-US" dirty="0" smtClean="0"/>
              <a:t>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quaerat</a:t>
            </a:r>
            <a:r>
              <a:rPr lang="en-US" dirty="0" smtClean="0"/>
              <a:t> </a:t>
            </a:r>
            <a:r>
              <a:rPr lang="en-US" dirty="0" err="1" smtClean="0"/>
              <a:t>voluptatem</a:t>
            </a:r>
            <a:r>
              <a:rPr lang="en-US" dirty="0" smtClean="0"/>
              <a:t>.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r>
              <a:rPr lang="en-US" dirty="0" smtClean="0"/>
              <a:t>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fugiat</a:t>
            </a:r>
            <a:r>
              <a:rPr lang="en-US" dirty="0" smtClean="0"/>
              <a:t> quo </a:t>
            </a:r>
            <a:r>
              <a:rPr lang="en-US" dirty="0" err="1" smtClean="0"/>
              <a:t>voluptas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pariatur</a:t>
            </a:r>
            <a:endParaRPr lang="en-US" dirty="0" smtClean="0"/>
          </a:p>
          <a:p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</a:t>
            </a:r>
            <a:r>
              <a:rPr lang="en-US" dirty="0" err="1" smtClean="0"/>
              <a:t>exercitationem</a:t>
            </a:r>
            <a:r>
              <a:rPr lang="en-US" dirty="0" smtClean="0"/>
              <a:t> </a:t>
            </a:r>
            <a:r>
              <a:rPr lang="en-US" dirty="0" err="1" smtClean="0"/>
              <a:t>ullam</a:t>
            </a:r>
            <a:r>
              <a:rPr lang="en-US" dirty="0" smtClean="0"/>
              <a:t> </a:t>
            </a:r>
            <a:r>
              <a:rPr lang="en-US" dirty="0" err="1" smtClean="0"/>
              <a:t>corporis</a:t>
            </a:r>
            <a:r>
              <a:rPr lang="en-US" dirty="0" smtClean="0"/>
              <a:t> </a:t>
            </a:r>
            <a:r>
              <a:rPr lang="en-US" dirty="0" err="1" smtClean="0"/>
              <a:t>suscipit</a:t>
            </a:r>
            <a:r>
              <a:rPr lang="en-US" dirty="0" smtClean="0"/>
              <a:t> </a:t>
            </a:r>
            <a:r>
              <a:rPr lang="en-US" dirty="0" err="1" smtClean="0"/>
              <a:t>laboriosam</a:t>
            </a:r>
            <a:r>
              <a:rPr lang="en-US" dirty="0" smtClean="0"/>
              <a:t>, nisi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aliquid</a:t>
            </a:r>
            <a:r>
              <a:rPr lang="en-US" dirty="0" smtClean="0"/>
              <a:t> ex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commodi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?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autem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eum</a:t>
            </a:r>
            <a:r>
              <a:rPr lang="en-US" dirty="0" smtClean="0"/>
              <a:t> </a:t>
            </a:r>
            <a:r>
              <a:rPr lang="en-US" dirty="0" err="1" smtClean="0"/>
              <a:t>iure</a:t>
            </a:r>
            <a:r>
              <a:rPr lang="en-US" dirty="0" smtClean="0"/>
              <a:t> </a:t>
            </a:r>
            <a:r>
              <a:rPr lang="en-US" dirty="0" err="1" smtClean="0"/>
              <a:t>reprehenderit</a:t>
            </a:r>
            <a:r>
              <a:rPr lang="en-US" dirty="0" smtClean="0"/>
              <a:t> qui in </a:t>
            </a:r>
            <a:r>
              <a:rPr lang="en-US" dirty="0" err="1" smtClean="0"/>
              <a:t>ea</a:t>
            </a:r>
            <a:r>
              <a:rPr lang="en-US" dirty="0" smtClean="0"/>
              <a:t> </a:t>
            </a:r>
            <a:r>
              <a:rPr lang="en-US" dirty="0" err="1" smtClean="0"/>
              <a:t>voluptate</a:t>
            </a:r>
            <a:r>
              <a:rPr lang="en-US" dirty="0" smtClean="0"/>
              <a:t> </a:t>
            </a:r>
            <a:r>
              <a:rPr lang="en-US" dirty="0" err="1" smtClean="0"/>
              <a:t>velit</a:t>
            </a:r>
            <a:r>
              <a:rPr lang="en-US" dirty="0" smtClean="0"/>
              <a:t> </a:t>
            </a:r>
            <a:r>
              <a:rPr lang="en-US" dirty="0" err="1" smtClean="0"/>
              <a:t>esse</a:t>
            </a:r>
            <a:r>
              <a:rPr lang="en-US" dirty="0" smtClean="0"/>
              <a:t> quam nihil </a:t>
            </a:r>
            <a:r>
              <a:rPr lang="en-US" dirty="0" err="1" smtClean="0"/>
              <a:t>molestiae</a:t>
            </a:r>
            <a:r>
              <a:rPr lang="en-US" dirty="0" smtClean="0"/>
              <a:t> </a:t>
            </a:r>
            <a:r>
              <a:rPr lang="en-US" dirty="0" err="1" smtClean="0"/>
              <a:t>consequatur</a:t>
            </a:r>
            <a:r>
              <a:rPr lang="en-US" dirty="0" smtClean="0"/>
              <a:t>,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illum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51689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58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24800"/>
            <a:ext cx="7886700" cy="485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8100060" y="6356350"/>
            <a:ext cx="415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‹#›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027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1" r:id="rId3"/>
    <p:sldLayoutId id="2147483652" r:id="rId4"/>
    <p:sldLayoutId id="2147483654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rgbClr val="DA181D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1C-</a:t>
            </a:r>
            <a:r>
              <a:rPr lang="ru-RU" dirty="0" smtClean="0"/>
              <a:t>Рейтинг: </a:t>
            </a:r>
            <a:r>
              <a:rPr lang="ru-RU" dirty="0" err="1" smtClean="0"/>
              <a:t>Алкомониторинг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для 1С:Предприятия 8.3</a:t>
            </a: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sz="quarter" idx="10"/>
          </p:nvPr>
        </p:nvSpPr>
        <p:spPr>
          <a:xfrm>
            <a:off x="5803901" y="5676900"/>
            <a:ext cx="2395220" cy="565149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Усть-Каменогорск </a:t>
            </a:r>
          </a:p>
          <a:p>
            <a:pPr algn="r"/>
            <a:r>
              <a:rPr lang="ru-RU" dirty="0" smtClean="0"/>
              <a:t>2022г.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6260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учета. Дополнительные сведения</a:t>
            </a:r>
            <a:endParaRPr lang="ru-RU" dirty="0"/>
          </a:p>
        </p:txBody>
      </p:sp>
      <p:sp>
        <p:nvSpPr>
          <p:cNvPr id="7" name="Text Box 24"/>
          <p:cNvSpPr txBox="1">
            <a:spLocks noGrp="1" noChangeArrowheads="1"/>
          </p:cNvSpPr>
          <p:nvPr>
            <p:ph type="subTitle" idx="1"/>
          </p:nvPr>
        </p:nvSpPr>
        <p:spPr bwMode="auto">
          <a:xfrm>
            <a:off x="176213" y="850900"/>
            <a:ext cx="8839200" cy="566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42925">
              <a:spcBef>
                <a:spcPct val="50000"/>
              </a:spcBef>
              <a:defRPr/>
            </a:pP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заполнении деклараций спирта и алкогольной продукции используются данные бухгалтерских документов основной конфигурации, дополненные сведениями, которые позволяют классифицировать хозяйственные операции:</a:t>
            </a:r>
          </a:p>
          <a:p>
            <a:pPr marL="285750" indent="-285750" defTabSz="54292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типу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операции</a:t>
            </a: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54292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цели операции поставки или отгрузки продукции </a:t>
            </a:r>
            <a:endParaRPr lang="ru-RU" sz="1600" spc="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defTabSz="542925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ct val="5000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ct val="5000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ct val="5000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ct val="5000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ct val="5000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0"/>
              </a:spcBef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Кроме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того, данные о хозяйственных операциях дополняются сведениями:</a:t>
            </a:r>
          </a:p>
          <a:p>
            <a:pPr marL="285750" indent="-285750" defTabSz="542925">
              <a:spcBef>
                <a:spcPts val="840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лицензии контрагента на хранение и реализацию продукции,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основании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которой осуществляется операция;</a:t>
            </a:r>
          </a:p>
          <a:p>
            <a:pPr marL="285750" indent="-285750" defTabSz="542925">
              <a:spcBef>
                <a:spcPct val="50000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информацией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 ГТД (только для операций импорта/экспорта).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97" y="2173034"/>
            <a:ext cx="6703933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60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Схема заполнения  декларантов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2" y="1404406"/>
            <a:ext cx="8532000" cy="4172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1829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сопроводительных накладных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77800" y="1132344"/>
            <a:ext cx="88392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конфигурации «1С-Рейтинг: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Алкомониторинг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реализовано формирование сопроводительных накладных на товары (СНТ) и возможностью прямого обмена с сервером ИС ЭСФ.</a:t>
            </a:r>
          </a:p>
          <a:p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Сопроводительные накладные формируются на основании бухгалтерских документов. Формирование документов  проводится типовыми механизмами основной конфигурации «Бухгалтерия для Казахстана».</a:t>
            </a:r>
          </a:p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оформления СНТ для алкогольной продукции необходимо в информационной базе выполнить следующие действия: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соответствие номенклатуры и видов объектов декларирования с отражением информации по </a:t>
            </a:r>
            <a:r>
              <a:rPr lang="ru-RU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-коду, крепости, объему тары и коэффициенту пересчета.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4146867"/>
            <a:ext cx="5940425" cy="156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сопроводительных накладных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100" y="1870502"/>
            <a:ext cx="83947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Подбор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-кодов к номенклатуре проводится из 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Классификатора </a:t>
            </a:r>
            <a:r>
              <a:rPr kumimoji="0" lang="ru-RU" alt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</a:t>
            </a:r>
            <a:r>
              <a:rPr kumimoji="0" lang="ru-RU" alt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-кодов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который в свою очередь подгружается с сервера ИС ЭСФ.</a:t>
            </a: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49" name="Рисунок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0413" y="2959835"/>
            <a:ext cx="5934075" cy="113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25450" y="4409788"/>
            <a:ext cx="8244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Поиск </a:t>
            </a:r>
            <a:r>
              <a:rPr kumimoji="0" lang="ru-RU" alt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пин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-кодов можно осуществлять по прои</a:t>
            </a:r>
            <a:r>
              <a:rPr lang="ru-RU" alt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</a:t>
            </a:r>
            <a:r>
              <a:rPr kumimoji="0" lang="ru-RU" alt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водителю, виду продукта и наименованию. </a:t>
            </a:r>
          </a:p>
        </p:txBody>
      </p:sp>
    </p:spTree>
    <p:extLst>
      <p:ext uri="{BB962C8B-B14F-4D97-AF65-F5344CB8AC3E}">
        <p14:creationId xmlns:p14="http://schemas.microsoft.com/office/powerpoint/2010/main" val="4188006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сопроводительных накладных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50100" y="1624281"/>
            <a:ext cx="83947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lvl="0" indent="-342900">
              <a:buFont typeface="+mj-lt"/>
              <a:buAutoNum type="arabicPeriod" startAt="2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соответствие в справочнике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Лицензии контрагентов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лицензии: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контрагенту;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организации;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подразделениям организации;</a:t>
            </a: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3097530"/>
            <a:ext cx="5940425" cy="145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41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сопроводительных накладных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800" y="1203672"/>
            <a:ext cx="83947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Доступен подбор лицензий контрагентов или организаций из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Классификатора лицензий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Подбор осуществляется по ИИН/БИН контрагента/организации. </a:t>
            </a: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Классификатор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загружается с сервера ИС ЭСФ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соответствие адреса и складу организации в регистре сведений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осуществления деятельности по лицензии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37" y="1879600"/>
            <a:ext cx="5940425" cy="1016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3819842"/>
            <a:ext cx="5940425" cy="24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2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Формирование сопроводительных накладных</a:t>
            </a:r>
            <a:endParaRPr lang="ru-R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35800" y="1203672"/>
            <a:ext cx="8394700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Доступен подбор лицензий контрагентов или организаций из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Классификатора лицензий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Подбор осуществляется по ИИН/БИН контрагента/организации. </a:t>
            </a: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r>
              <a:rPr lang="ru-RU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Классификатор  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загружается с сервера ИС ЭСФ</a:t>
            </a:r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lvl="0" indent="-342900">
              <a:buFont typeface="+mj-lt"/>
              <a:buAutoNum type="arabicPeriod" startAt="3"/>
            </a:pP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Установить соответствие адреса и складу организации в регистре сведений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Места осуществления деятельности по лицензии</a:t>
            </a:r>
            <a:r>
              <a:rPr lang="ru-RU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/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937" y="1879600"/>
            <a:ext cx="5940425" cy="1016000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87" y="3819842"/>
            <a:ext cx="5940425" cy="246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3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прикладного решения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7800" y="1024891"/>
            <a:ext cx="8839200" cy="5267324"/>
          </a:xfrm>
        </p:spPr>
        <p:txBody>
          <a:bodyPr/>
          <a:lstStyle/>
          <a:p>
            <a:r>
              <a:rPr lang="ru-RU" dirty="0"/>
              <a:t>Конфигурация «1С-Рейтинг: </a:t>
            </a:r>
            <a:r>
              <a:rPr lang="ru-RU" dirty="0" err="1"/>
              <a:t>Акомониторинг</a:t>
            </a:r>
            <a:r>
              <a:rPr lang="ru-RU" dirty="0"/>
              <a:t>» предназначено для автоматизации деятельности предприятий, занимающихся оптовой и розничной торговлей алкогольной и табачной продукцией. Является отдельным дополнением к  конфигурации «Бухгалтерия для Казахстана</a:t>
            </a:r>
            <a:r>
              <a:rPr lang="ru-RU" dirty="0" smtClean="0"/>
              <a:t>».</a:t>
            </a:r>
            <a:r>
              <a:rPr lang="ru-RU" dirty="0"/>
              <a:t> Конфигурация «1С-Рейтинг: </a:t>
            </a:r>
            <a:r>
              <a:rPr lang="ru-RU" dirty="0" err="1"/>
              <a:t>Алкомониторинг</a:t>
            </a:r>
            <a:r>
              <a:rPr lang="ru-RU" dirty="0"/>
              <a:t>» позволяет автоматизировать следующие процессы: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7179722"/>
              </p:ext>
            </p:extLst>
          </p:nvPr>
        </p:nvGraphicFramePr>
        <p:xfrm>
          <a:off x="152400" y="2628900"/>
          <a:ext cx="8864600" cy="3721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3662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Назначение прикладного решения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77800" y="1024891"/>
            <a:ext cx="8839200" cy="5267324"/>
          </a:xfrm>
        </p:spPr>
        <p:txBody>
          <a:bodyPr/>
          <a:lstStyle/>
          <a:p>
            <a:r>
              <a:rPr lang="ru-RU" sz="1600" dirty="0"/>
              <a:t>В конфигурацию «1С-Рейтинг: </a:t>
            </a:r>
            <a:r>
              <a:rPr lang="ru-RU" sz="1600" dirty="0" err="1"/>
              <a:t>Алкомониторинг</a:t>
            </a:r>
            <a:r>
              <a:rPr lang="ru-RU" sz="1600" dirty="0"/>
              <a:t>» включены следующие регламентированные отчеты: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1600" b="1" dirty="0"/>
              <a:t>Декларация по производству и обороту этилового спирта и/или виноматериала;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1600" b="1" dirty="0"/>
              <a:t>Декларация по производству и обороту алкогольной продукции;</a:t>
            </a:r>
          </a:p>
          <a:p>
            <a:pPr marL="285750" lvl="0" indent="-285750">
              <a:buBlip>
                <a:blip r:embed="rId2"/>
              </a:buBlip>
            </a:pPr>
            <a:r>
              <a:rPr lang="ru-RU" sz="1600" b="1" dirty="0"/>
              <a:t>Декларация по обороту алкогольной продукции</a:t>
            </a:r>
            <a:r>
              <a:rPr lang="ru-RU" sz="1600" dirty="0"/>
              <a:t>.</a:t>
            </a:r>
          </a:p>
          <a:p>
            <a:r>
              <a:rPr lang="ru-RU" sz="1600" dirty="0"/>
              <a:t>В процесс записи типовых документов введены незначительные изменения: кроме обычных данных в документы оборота алкогольной продукции вносятся дополнительные сведения, которые нужны для формирования деклараций. В конце отчетного периода все данные для формирования деклараций будут уже введены в систему. Декларации будут сформированы на основании данных бухгалтерского учета. Заполненные декларации можно выгрузить в приложение для декларанта в формате </a:t>
            </a:r>
            <a:r>
              <a:rPr lang="ru-RU" sz="1600" dirty="0" err="1"/>
              <a:t>Excel</a:t>
            </a:r>
            <a:r>
              <a:rPr lang="ru-RU" sz="1600" dirty="0"/>
              <a:t> с целью последующего предоставления их налоговым органам.</a:t>
            </a:r>
          </a:p>
          <a:p>
            <a:r>
              <a:rPr lang="ru-RU" sz="1600" dirty="0"/>
              <a:t>Декларации формируются в соответствии с Приказом министра финансов Республики Казахстан №461 от 17.09.2010 «Об утверждении Правил предоставления деклараций производства и оборота этилового спирта и алкогольной продукции».</a:t>
            </a:r>
          </a:p>
          <a:p>
            <a:r>
              <a:rPr lang="ru-RU" sz="1600" dirty="0"/>
              <a:t>Приказ министра финансов Республики Казахстан № 88 от 13.02.2015 года «Об утверждении Правил предоставления деклараций  по производству и обороту этилового спирта и алкогольной продукции»</a:t>
            </a:r>
          </a:p>
        </p:txBody>
      </p:sp>
    </p:spTree>
    <p:extLst>
      <p:ext uri="{BB962C8B-B14F-4D97-AF65-F5344CB8AC3E}">
        <p14:creationId xmlns:p14="http://schemas.microsoft.com/office/powerpoint/2010/main" val="26940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Объекты декларирования алкогольной продукции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188" y="1155700"/>
            <a:ext cx="8839200" cy="5323340"/>
          </a:xfrm>
        </p:spPr>
        <p:txBody>
          <a:bodyPr/>
          <a:lstStyle/>
          <a:p>
            <a:r>
              <a:rPr lang="ru-RU" sz="1600" dirty="0" smtClean="0"/>
              <a:t>Для алкогольной продукции установка соответствий номенклатурных позиций видам объектов декларирования (поле </a:t>
            </a:r>
            <a:r>
              <a:rPr lang="ru-RU" sz="1600" b="1" dirty="0" smtClean="0"/>
              <a:t>Вид продукции</a:t>
            </a:r>
            <a:r>
              <a:rPr lang="ru-RU" sz="1600" dirty="0" smtClean="0"/>
              <a:t>) проводится в регистре </a:t>
            </a:r>
            <a:r>
              <a:rPr lang="ru-RU" sz="1600" b="1" dirty="0" smtClean="0"/>
              <a:t>Объекты декларирования алкогольной продукции</a:t>
            </a:r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800" dirty="0" smtClean="0"/>
          </a:p>
          <a:p>
            <a:endParaRPr lang="ru-RU" sz="800" dirty="0" smtClean="0"/>
          </a:p>
          <a:p>
            <a:r>
              <a:rPr lang="ru-RU" sz="1600" dirty="0" smtClean="0"/>
              <a:t>Для  алкогольной продукции различается четыре </a:t>
            </a:r>
            <a:r>
              <a:rPr lang="ru-RU" sz="1600" dirty="0"/>
              <a:t>типа объектов </a:t>
            </a:r>
            <a:r>
              <a:rPr lang="ru-RU" sz="1600" dirty="0" smtClean="0"/>
              <a:t>декларирования:</a:t>
            </a:r>
            <a:endParaRPr lang="ru-RU" sz="16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 smtClean="0"/>
              <a:t>Алкогольная </a:t>
            </a:r>
            <a:r>
              <a:rPr lang="ru-RU" sz="1600" dirty="0"/>
              <a:t>продукция;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Продукция из готовой алкогольной продукции;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Этиловый </a:t>
            </a:r>
            <a:r>
              <a:rPr lang="ru-RU" sz="1600" dirty="0" smtClean="0"/>
              <a:t>спирт;</a:t>
            </a:r>
            <a:endParaRPr lang="ru-RU" sz="1600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 smtClean="0"/>
              <a:t>Виноматериал</a:t>
            </a:r>
          </a:p>
          <a:p>
            <a:pPr lvl="0"/>
            <a:r>
              <a:rPr lang="ru-RU" sz="1600" dirty="0" smtClean="0"/>
              <a:t>Пиво выделяется из списка алкогольной продукции при установке признака </a:t>
            </a:r>
            <a:r>
              <a:rPr lang="ru-RU" sz="1600" b="1" dirty="0" smtClean="0"/>
              <a:t>Вид продукта пиво</a:t>
            </a:r>
            <a:r>
              <a:rPr lang="ru-RU" sz="1600" dirty="0" smtClean="0"/>
              <a:t>.</a:t>
            </a:r>
          </a:p>
          <a:p>
            <a:pPr lvl="0"/>
            <a:r>
              <a:rPr lang="ru-RU" sz="1600" dirty="0" smtClean="0"/>
              <a:t>Отражение информации по КБК и типам объектов декларирования влияют на заполнение форм деклараций.</a:t>
            </a:r>
            <a:endParaRPr lang="ru-RU" sz="16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83" y="2061810"/>
            <a:ext cx="6022234" cy="174378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998" y="1692090"/>
            <a:ext cx="3629390" cy="205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08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Объекты декларирования табачной продукции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188" y="990600"/>
            <a:ext cx="8839200" cy="5488440"/>
          </a:xfrm>
        </p:spPr>
        <p:txBody>
          <a:bodyPr/>
          <a:lstStyle/>
          <a:p>
            <a:r>
              <a:rPr lang="ru-RU" sz="1600" dirty="0"/>
              <a:t>Д</a:t>
            </a:r>
            <a:r>
              <a:rPr lang="ru-RU" sz="1600" dirty="0" smtClean="0"/>
              <a:t>ля табачной продукции установка соответствий номенклатурных позиций видам объектов декларирования (поле </a:t>
            </a:r>
            <a:r>
              <a:rPr lang="ru-RU" sz="1600" b="1" dirty="0" smtClean="0"/>
              <a:t>Вид продукции</a:t>
            </a:r>
            <a:r>
              <a:rPr lang="ru-RU" sz="1600" dirty="0" smtClean="0"/>
              <a:t>) проводится в регистре </a:t>
            </a:r>
            <a:r>
              <a:rPr lang="ru-RU" sz="1600" b="1" dirty="0" smtClean="0"/>
              <a:t>Объекты </a:t>
            </a:r>
            <a:r>
              <a:rPr lang="ru-RU" sz="1600" b="1" dirty="0"/>
              <a:t>декларирования табачной продукции</a:t>
            </a:r>
            <a:endParaRPr lang="ru-RU" sz="1600" b="1" dirty="0"/>
          </a:p>
          <a:p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83" y="1941060"/>
            <a:ext cx="5269455" cy="22392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2121" y="1570390"/>
            <a:ext cx="3884084" cy="2196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303583" y="4343400"/>
            <a:ext cx="866262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вида объекта </a:t>
            </a:r>
            <a:r>
              <a:rPr lang="ru-RU" dirty="0"/>
              <a:t>декларирования по табачной продукции  типы объектов  должны соответствовать значениям: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/>
              <a:t>табачные изделия (исключая цифровую маркировку);</a:t>
            </a:r>
          </a:p>
          <a:p>
            <a:pPr marL="285750" lvl="0" indent="-285750">
              <a:buBlip>
                <a:blip r:embed="rId4"/>
              </a:buBlip>
            </a:pPr>
            <a:r>
              <a:rPr lang="ru-RU" dirty="0"/>
              <a:t>табачные изделия (цифровая маркировка).</a:t>
            </a:r>
          </a:p>
        </p:txBody>
      </p:sp>
    </p:spTree>
    <p:extLst>
      <p:ext uri="{BB962C8B-B14F-4D97-AF65-F5344CB8AC3E}">
        <p14:creationId xmlns:p14="http://schemas.microsoft.com/office/powerpoint/2010/main" val="286536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Настройка порядка отражения расхода продукции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188" y="1155700"/>
            <a:ext cx="8839200" cy="5323340"/>
          </a:xfrm>
        </p:spPr>
        <p:txBody>
          <a:bodyPr/>
          <a:lstStyle/>
          <a:p>
            <a:r>
              <a:rPr lang="ru-RU" sz="1600" dirty="0" smtClean="0"/>
              <a:t>Для корректного отражения данных о списании алкогольной продукции и этилового спирта в декларациях проводится настройка соответствий видов расхода статьям затрат в регистре сведений </a:t>
            </a:r>
            <a:r>
              <a:rPr lang="ru-RU" sz="1600" b="1" dirty="0" smtClean="0"/>
              <a:t>Соответствие статей затрат видам расхода</a:t>
            </a:r>
            <a:r>
              <a:rPr lang="ru-RU" sz="1600" dirty="0" smtClean="0"/>
              <a:t>.</a:t>
            </a:r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Производственные потери этилового спирта или виноматериалов;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Производственные потери алкогольной продукции;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Порча, утрата при ЧС;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Использование на собственные нужды (не используется при заполнении деклараций версии 3;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Бой продукции (не используется при заполнении деклараций версии 3);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Blip>
                <a:blip r:embed="rId2"/>
              </a:buBlip>
            </a:pPr>
            <a:r>
              <a:rPr lang="ru-RU" sz="1600" dirty="0"/>
              <a:t>Купаж сырья при производстве алкогольной продукции (не используется при заполнении деклараций версии 3</a:t>
            </a:r>
            <a:r>
              <a:rPr lang="ru-RU" sz="1600" dirty="0" smtClean="0"/>
              <a:t>).</a:t>
            </a:r>
            <a:endParaRPr lang="ru-RU" sz="1600" b="1" dirty="0"/>
          </a:p>
          <a:p>
            <a:endParaRPr lang="ru-RU" sz="1600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76" y="1998233"/>
            <a:ext cx="7842245" cy="2124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87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381000" y="1155700"/>
            <a:ext cx="8609388" cy="5323340"/>
          </a:xfrm>
        </p:spPr>
        <p:txBody>
          <a:bodyPr/>
          <a:lstStyle/>
          <a:p>
            <a:r>
              <a:rPr lang="ru-RU" sz="1600" dirty="0"/>
              <a:t>При проведении </a:t>
            </a:r>
            <a:r>
              <a:rPr lang="ru-RU" sz="1600" dirty="0" smtClean="0"/>
              <a:t>документов </a:t>
            </a:r>
            <a:r>
              <a:rPr lang="ru-RU" sz="1600" dirty="0"/>
              <a:t>списания программа обращается </a:t>
            </a:r>
            <a:r>
              <a:rPr lang="ru-RU" sz="1600" dirty="0" smtClean="0"/>
              <a:t>к </a:t>
            </a:r>
            <a:r>
              <a:rPr lang="ru-RU" sz="1600" dirty="0"/>
              <a:t>регистру </a:t>
            </a:r>
            <a:r>
              <a:rPr lang="ru-RU" sz="1600" dirty="0" smtClean="0"/>
              <a:t>сведений </a:t>
            </a:r>
            <a:r>
              <a:rPr lang="ru-RU" sz="1600" b="1" dirty="0"/>
              <a:t>Соответствие статей затрат видам расхода</a:t>
            </a:r>
            <a:r>
              <a:rPr lang="ru-RU" sz="1600" dirty="0" smtClean="0"/>
              <a:t> </a:t>
            </a:r>
            <a:r>
              <a:rPr lang="ru-RU" sz="1600" dirty="0"/>
              <a:t>и определяет вид расхода по статье затрат, указанной в аналитике затрат списания.</a:t>
            </a:r>
            <a:endParaRPr lang="ru-RU" sz="1600" dirty="0" smtClean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  <a:p>
            <a:r>
              <a:rPr lang="ru-RU" sz="1600" dirty="0" smtClean="0"/>
              <a:t>Для  отражения операции списания </a:t>
            </a:r>
            <a:r>
              <a:rPr lang="ru-RU" sz="1600" dirty="0"/>
              <a:t>продукции могут использоваться документы </a:t>
            </a:r>
            <a:r>
              <a:rPr lang="ru-RU" sz="1600" b="1" dirty="0"/>
              <a:t>Списание ТМЗ</a:t>
            </a:r>
            <a:r>
              <a:rPr lang="ru-RU" sz="1600" dirty="0"/>
              <a:t> или </a:t>
            </a:r>
            <a:r>
              <a:rPr lang="ru-RU" sz="1600" b="1" dirty="0"/>
              <a:t>Требование-накладная</a:t>
            </a:r>
            <a:r>
              <a:rPr lang="ru-RU" sz="1600" dirty="0"/>
              <a:t>.</a:t>
            </a:r>
            <a:endParaRPr lang="ru-RU" sz="1600" dirty="0" smtClean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4" y="2193436"/>
            <a:ext cx="7327687" cy="2420328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480060" y="422911"/>
            <a:ext cx="8214359" cy="57912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Настройка порядка отражения расхода продукции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990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Использование складов производства продукции</a:t>
            </a:r>
            <a:endParaRPr lang="ru-RU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1188" y="1155700"/>
            <a:ext cx="8839200" cy="5323340"/>
          </a:xfrm>
        </p:spPr>
        <p:txBody>
          <a:bodyPr/>
          <a:lstStyle/>
          <a:p>
            <a:r>
              <a:rPr lang="ru-RU" sz="1600" dirty="0"/>
              <a:t>Для предприятий, осуществляющих производство и спирта, и алкогольной продукции, предусмотрена специальная опция  настройки параметров учета </a:t>
            </a:r>
            <a:r>
              <a:rPr lang="ru-RU" sz="1600" b="1" dirty="0"/>
              <a:t>Использование складов производства алкогольной продукции</a:t>
            </a:r>
            <a:r>
              <a:rPr lang="ru-RU" sz="1600" dirty="0"/>
              <a:t>.</a:t>
            </a:r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 smtClean="0"/>
          </a:p>
          <a:p>
            <a:endParaRPr lang="ru-RU" sz="1600" b="1" dirty="0"/>
          </a:p>
          <a:p>
            <a:endParaRPr lang="ru-RU" sz="1600" b="1" dirty="0"/>
          </a:p>
          <a:p>
            <a:endParaRPr lang="ru-RU" sz="1600" dirty="0" smtClean="0"/>
          </a:p>
          <a:p>
            <a:endParaRPr lang="ru-RU" sz="1600" dirty="0"/>
          </a:p>
          <a:p>
            <a:endParaRPr lang="ru-RU" sz="16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819" y="2361568"/>
            <a:ext cx="5898359" cy="312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504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учета. Использование складов производства продукции</a:t>
            </a:r>
            <a:endParaRPr lang="ru-RU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03200" y="1206499"/>
            <a:ext cx="8724899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defTabSz="542925">
              <a:spcBef>
                <a:spcPts val="925"/>
              </a:spcBef>
              <a:defRPr/>
            </a:pP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эта опция включена, в регистр сведений </a:t>
            </a:r>
            <a:r>
              <a:rPr lang="ru-RU" sz="1600" b="1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Склады производства алкогольной продукции</a:t>
            </a:r>
            <a:r>
              <a:rPr lang="en-US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заносится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перечень складов, на которых хранятся запасы спирта и/или виноматериала предназначенные для производства алкогольной продукции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defTabSz="542925">
              <a:spcBef>
                <a:spcPts val="925"/>
              </a:spcBef>
              <a:defRPr/>
            </a:pPr>
            <a:endParaRPr lang="en-US" sz="1600" spc="5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defTabSz="542925">
              <a:spcBef>
                <a:spcPts val="925"/>
              </a:spcBef>
              <a:defRPr/>
            </a:pPr>
            <a:endParaRPr lang="en-US" sz="1400" spc="50" dirty="0"/>
          </a:p>
          <a:p>
            <a:pPr defTabSz="542925">
              <a:spcBef>
                <a:spcPts val="925"/>
              </a:spcBef>
              <a:defRPr/>
            </a:pPr>
            <a:endParaRPr lang="en-US" sz="1400" spc="50" dirty="0" smtClean="0"/>
          </a:p>
          <a:p>
            <a:pPr defTabSz="542925">
              <a:spcBef>
                <a:spcPts val="925"/>
              </a:spcBef>
              <a:defRPr/>
            </a:pPr>
            <a:endParaRPr lang="en-US" sz="1400" spc="50" dirty="0"/>
          </a:p>
          <a:p>
            <a:pPr defTabSz="542925">
              <a:spcBef>
                <a:spcPts val="925"/>
              </a:spcBef>
              <a:defRPr/>
            </a:pPr>
            <a:endParaRPr lang="en-US" sz="1400" spc="50" dirty="0" smtClean="0"/>
          </a:p>
          <a:p>
            <a:pPr marL="742950" lvl="1" indent="-285750" defTabSz="542925">
              <a:spcBef>
                <a:spcPts val="925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составлении декларации </a:t>
            </a:r>
            <a:r>
              <a:rPr lang="en-US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производства и оборота этилового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спирта </a:t>
            </a:r>
            <a:r>
              <a:rPr lang="en-US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и/или виноматериала,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перемещение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склады производства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отражается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en-US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колонке </a:t>
            </a:r>
            <a:r>
              <a:rPr lang="ru-RU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Реализовано этилового спирта или виноматериала для собственного производства алкогольной продукции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ru-RU" sz="1600" spc="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42950" lvl="1" indent="-285750" defTabSz="542925">
              <a:spcBef>
                <a:spcPts val="925"/>
              </a:spcBef>
              <a:buBlip>
                <a:blip r:embed="rId2"/>
              </a:buBlip>
              <a:defRPr/>
            </a:pP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заполнении формы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декларации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производству и обороту алкогольной продукции в </a:t>
            </a:r>
            <a:r>
              <a:rPr lang="ru-RU" sz="1600" spc="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расчет </a:t>
            </a: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берутся только те запасы, которые хранятся на складах производства.</a:t>
            </a:r>
          </a:p>
          <a:p>
            <a:pPr defTabSz="542925">
              <a:spcBef>
                <a:spcPts val="925"/>
              </a:spcBef>
              <a:defRPr/>
            </a:pPr>
            <a:r>
              <a:rPr lang="ru-RU" sz="1600" spc="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Если опция отключена, запасы спирта отражаются в обоих декларациях не зависимо от того, на каком складе они хранятся.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919" y="2531822"/>
            <a:ext cx="5898359" cy="122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2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6250</TotalTime>
  <Words>917</Words>
  <Application>Microsoft Office PowerPoint</Application>
  <PresentationFormat>Экран (4:3)</PresentationFormat>
  <Paragraphs>146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1C-Рейтинг: Алкомониторинг для 1С:Предприятия 8.3</vt:lpstr>
      <vt:lpstr>Назначение прикладного решения</vt:lpstr>
      <vt:lpstr>Назначение прикладного решения</vt:lpstr>
      <vt:lpstr>Особенности учета. Объекты декларирования алкогольной продукции</vt:lpstr>
      <vt:lpstr>Особенности учета. Объекты декларирования табачной продукции</vt:lpstr>
      <vt:lpstr>Особенности учета. Настройка порядка отражения расхода продукции</vt:lpstr>
      <vt:lpstr>Особенности учета. Настройка порядка отражения расхода продукции</vt:lpstr>
      <vt:lpstr>Особенности учета. Использование складов производства продукции</vt:lpstr>
      <vt:lpstr>Особенности учета. Использование складов производства продукции</vt:lpstr>
      <vt:lpstr>Особенности учета. Дополнительные сведения</vt:lpstr>
      <vt:lpstr>Особенности учета. Схема заполнения  декларантов</vt:lpstr>
      <vt:lpstr>Формирование сопроводительных накладных</vt:lpstr>
      <vt:lpstr>Формирование сопроводительных накладных</vt:lpstr>
      <vt:lpstr>Формирование сопроводительных накладных</vt:lpstr>
      <vt:lpstr>Формирование сопроводительных накладных</vt:lpstr>
      <vt:lpstr>Формирование сопроводительных накладных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Сергей С. Гусев</dc:creator>
  <cp:lastModifiedBy>Татьяна В. Тюрина</cp:lastModifiedBy>
  <cp:revision>57</cp:revision>
  <dcterms:created xsi:type="dcterms:W3CDTF">2018-12-12T10:35:33Z</dcterms:created>
  <dcterms:modified xsi:type="dcterms:W3CDTF">2022-09-05T10:32:40Z</dcterms:modified>
</cp:coreProperties>
</file>